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60" r:id="rId29"/>
  </p:sldIdLst>
  <p:sldSz cx="9144000" cy="6858000" type="screen4x3"/>
  <p:notesSz cx="6858000" cy="9144000"/>
  <p:defaultTextStyle>
    <a:defPPr>
      <a:defRPr lang="en-GB"/>
    </a:defPPr>
    <a:lvl1pPr algn="l" rtl="0" fontAlgn="base">
      <a:spcBef>
        <a:spcPct val="20000"/>
      </a:spcBef>
      <a:spcAft>
        <a:spcPct val="0"/>
      </a:spcAft>
      <a:buSzPct val="60000"/>
      <a:buChar char="•"/>
      <a:defRPr sz="3200" kern="1200">
        <a:solidFill>
          <a:srgbClr val="055685"/>
        </a:solidFill>
        <a:latin typeface="Calibri" pitchFamily="34" charset="0"/>
        <a:ea typeface="+mn-ea"/>
        <a:cs typeface="+mn-cs"/>
      </a:defRPr>
    </a:lvl1pPr>
    <a:lvl2pPr marL="457200" algn="l" rtl="0" fontAlgn="base">
      <a:spcBef>
        <a:spcPct val="20000"/>
      </a:spcBef>
      <a:spcAft>
        <a:spcPct val="0"/>
      </a:spcAft>
      <a:buSzPct val="60000"/>
      <a:buChar char="•"/>
      <a:defRPr sz="3200" kern="1200">
        <a:solidFill>
          <a:srgbClr val="055685"/>
        </a:solidFill>
        <a:latin typeface="Calibri" pitchFamily="34" charset="0"/>
        <a:ea typeface="+mn-ea"/>
        <a:cs typeface="+mn-cs"/>
      </a:defRPr>
    </a:lvl2pPr>
    <a:lvl3pPr marL="914400" algn="l" rtl="0" fontAlgn="base">
      <a:spcBef>
        <a:spcPct val="20000"/>
      </a:spcBef>
      <a:spcAft>
        <a:spcPct val="0"/>
      </a:spcAft>
      <a:buSzPct val="60000"/>
      <a:buChar char="•"/>
      <a:defRPr sz="3200" kern="1200">
        <a:solidFill>
          <a:srgbClr val="055685"/>
        </a:solidFill>
        <a:latin typeface="Calibri" pitchFamily="34" charset="0"/>
        <a:ea typeface="+mn-ea"/>
        <a:cs typeface="+mn-cs"/>
      </a:defRPr>
    </a:lvl3pPr>
    <a:lvl4pPr marL="1371600" algn="l" rtl="0" fontAlgn="base">
      <a:spcBef>
        <a:spcPct val="20000"/>
      </a:spcBef>
      <a:spcAft>
        <a:spcPct val="0"/>
      </a:spcAft>
      <a:buSzPct val="60000"/>
      <a:buChar char="•"/>
      <a:defRPr sz="3200" kern="1200">
        <a:solidFill>
          <a:srgbClr val="055685"/>
        </a:solidFill>
        <a:latin typeface="Calibri" pitchFamily="34" charset="0"/>
        <a:ea typeface="+mn-ea"/>
        <a:cs typeface="+mn-cs"/>
      </a:defRPr>
    </a:lvl4pPr>
    <a:lvl5pPr marL="1828800" algn="l" rtl="0" fontAlgn="base">
      <a:spcBef>
        <a:spcPct val="20000"/>
      </a:spcBef>
      <a:spcAft>
        <a:spcPct val="0"/>
      </a:spcAft>
      <a:buSzPct val="60000"/>
      <a:buChar char="•"/>
      <a:defRPr sz="3200" kern="1200">
        <a:solidFill>
          <a:srgbClr val="055685"/>
        </a:solidFill>
        <a:latin typeface="Calibri" pitchFamily="34" charset="0"/>
        <a:ea typeface="+mn-ea"/>
        <a:cs typeface="+mn-cs"/>
      </a:defRPr>
    </a:lvl5pPr>
    <a:lvl6pPr marL="2286000" algn="l" defTabSz="914400" rtl="0" eaLnBrk="1" latinLnBrk="0" hangingPunct="1">
      <a:defRPr sz="3200" kern="1200">
        <a:solidFill>
          <a:srgbClr val="055685"/>
        </a:solidFill>
        <a:latin typeface="Calibri" pitchFamily="34" charset="0"/>
        <a:ea typeface="+mn-ea"/>
        <a:cs typeface="+mn-cs"/>
      </a:defRPr>
    </a:lvl6pPr>
    <a:lvl7pPr marL="2743200" algn="l" defTabSz="914400" rtl="0" eaLnBrk="1" latinLnBrk="0" hangingPunct="1">
      <a:defRPr sz="3200" kern="1200">
        <a:solidFill>
          <a:srgbClr val="055685"/>
        </a:solidFill>
        <a:latin typeface="Calibri" pitchFamily="34" charset="0"/>
        <a:ea typeface="+mn-ea"/>
        <a:cs typeface="+mn-cs"/>
      </a:defRPr>
    </a:lvl7pPr>
    <a:lvl8pPr marL="3200400" algn="l" defTabSz="914400" rtl="0" eaLnBrk="1" latinLnBrk="0" hangingPunct="1">
      <a:defRPr sz="3200" kern="1200">
        <a:solidFill>
          <a:srgbClr val="055685"/>
        </a:solidFill>
        <a:latin typeface="Calibri" pitchFamily="34" charset="0"/>
        <a:ea typeface="+mn-ea"/>
        <a:cs typeface="+mn-cs"/>
      </a:defRPr>
    </a:lvl8pPr>
    <a:lvl9pPr marL="3657600" algn="l" defTabSz="914400" rtl="0" eaLnBrk="1" latinLnBrk="0" hangingPunct="1">
      <a:defRPr sz="3200" kern="1200">
        <a:solidFill>
          <a:srgbClr val="055685"/>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B6FF"/>
    <a:srgbClr val="5BADFF"/>
    <a:srgbClr val="BDDEFF"/>
    <a:srgbClr val="055685"/>
    <a:srgbClr val="292929"/>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1" autoAdjust="0"/>
    <p:restoredTop sz="94695" autoAdjust="0"/>
  </p:normalViewPr>
  <p:slideViewPr>
    <p:cSldViewPr>
      <p:cViewPr>
        <p:scale>
          <a:sx n="60" d="100"/>
          <a:sy n="60" d="100"/>
        </p:scale>
        <p:origin x="-91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0" d="100"/>
          <a:sy n="100" d="100"/>
        </p:scale>
        <p:origin x="-202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B3B33-6B1A-4C0A-832A-62C0395153E6}" type="doc">
      <dgm:prSet loTypeId="urn:microsoft.com/office/officeart/2008/layout/BendingPictureCaptionList" loCatId="picture" qsTypeId="urn:microsoft.com/office/officeart/2005/8/quickstyle/simple4" qsCatId="simple" csTypeId="urn:microsoft.com/office/officeart/2005/8/colors/accent1_4" csCatId="accent1" phldr="1"/>
      <dgm:spPr/>
      <dgm:t>
        <a:bodyPr/>
        <a:lstStyle/>
        <a:p>
          <a:endParaRPr lang="en-GB"/>
        </a:p>
      </dgm:t>
    </dgm:pt>
    <dgm:pt modelId="{C16D5661-832F-417B-9260-67B66F38D136}">
      <dgm:prSet/>
      <dgm:spPr/>
      <dgm:t>
        <a:bodyPr/>
        <a:lstStyle/>
        <a:p>
          <a:pPr rtl="0"/>
          <a:r>
            <a:rPr lang="en-GB" noProof="0" smtClean="0">
              <a:latin typeface="Arial" pitchFamily="34" charset="0"/>
              <a:cs typeface="Arial" pitchFamily="34" charset="0"/>
            </a:rPr>
            <a:t>Founded in 2003</a:t>
          </a:r>
          <a:endParaRPr lang="en-GB" noProof="0">
            <a:latin typeface="Arial" pitchFamily="34" charset="0"/>
            <a:cs typeface="Arial" pitchFamily="34" charset="0"/>
          </a:endParaRPr>
        </a:p>
      </dgm:t>
    </dgm:pt>
    <dgm:pt modelId="{FE42912E-F797-4B42-A6DC-14D929B26D61}" type="parTrans" cxnId="{3848F707-41A3-4087-9C6D-DE235042CDD5}">
      <dgm:prSet/>
      <dgm:spPr/>
      <dgm:t>
        <a:bodyPr/>
        <a:lstStyle/>
        <a:p>
          <a:endParaRPr lang="en-GB" noProof="0">
            <a:latin typeface="Arial" pitchFamily="34" charset="0"/>
            <a:cs typeface="Arial" pitchFamily="34" charset="0"/>
          </a:endParaRPr>
        </a:p>
      </dgm:t>
    </dgm:pt>
    <dgm:pt modelId="{CE3047D5-EC4F-4FB7-BE86-26BEE9F16DF4}" type="sibTrans" cxnId="{3848F707-41A3-4087-9C6D-DE235042CDD5}">
      <dgm:prSet/>
      <dgm:spPr/>
      <dgm:t>
        <a:bodyPr/>
        <a:lstStyle/>
        <a:p>
          <a:endParaRPr lang="en-GB" noProof="0">
            <a:latin typeface="Arial" pitchFamily="34" charset="0"/>
            <a:cs typeface="Arial" pitchFamily="34" charset="0"/>
          </a:endParaRPr>
        </a:p>
      </dgm:t>
    </dgm:pt>
    <dgm:pt modelId="{9EEB9F61-578A-4D99-8F65-ADFE0C2E28AA}">
      <dgm:prSet/>
      <dgm:spPr/>
      <dgm:t>
        <a:bodyPr/>
        <a:lstStyle/>
        <a:p>
          <a:pPr rtl="0"/>
          <a:r>
            <a:rPr lang="en-GB" noProof="0" dirty="0" smtClean="0">
              <a:latin typeface="Arial" pitchFamily="34" charset="0"/>
              <a:cs typeface="Arial" pitchFamily="34" charset="0"/>
            </a:rPr>
            <a:t>Headquarters in Cologne, Germany</a:t>
          </a:r>
        </a:p>
        <a:p>
          <a:pPr rtl="0"/>
          <a:r>
            <a:rPr lang="en-GB" noProof="0" dirty="0" smtClean="0">
              <a:latin typeface="Arial" pitchFamily="34" charset="0"/>
              <a:cs typeface="Arial" pitchFamily="34" charset="0"/>
            </a:rPr>
            <a:t>Local office in Brussels</a:t>
          </a:r>
          <a:endParaRPr lang="en-GB" noProof="0" dirty="0">
            <a:latin typeface="Arial" pitchFamily="34" charset="0"/>
            <a:cs typeface="Arial" pitchFamily="34" charset="0"/>
          </a:endParaRPr>
        </a:p>
      </dgm:t>
    </dgm:pt>
    <dgm:pt modelId="{DE8DF0FA-1ED6-403A-B67D-28AF7E011537}" type="parTrans" cxnId="{31D68B4C-236E-448B-9E02-46E557A76417}">
      <dgm:prSet/>
      <dgm:spPr/>
      <dgm:t>
        <a:bodyPr/>
        <a:lstStyle/>
        <a:p>
          <a:endParaRPr lang="en-GB" noProof="0">
            <a:latin typeface="Arial" pitchFamily="34" charset="0"/>
            <a:cs typeface="Arial" pitchFamily="34" charset="0"/>
          </a:endParaRPr>
        </a:p>
      </dgm:t>
    </dgm:pt>
    <dgm:pt modelId="{EB67FC33-5D75-4A7E-A0B3-9A771130B9BC}" type="sibTrans" cxnId="{31D68B4C-236E-448B-9E02-46E557A76417}">
      <dgm:prSet/>
      <dgm:spPr/>
      <dgm:t>
        <a:bodyPr/>
        <a:lstStyle/>
        <a:p>
          <a:endParaRPr lang="en-GB" noProof="0">
            <a:latin typeface="Arial" pitchFamily="34" charset="0"/>
            <a:cs typeface="Arial" pitchFamily="34" charset="0"/>
          </a:endParaRPr>
        </a:p>
      </dgm:t>
    </dgm:pt>
    <dgm:pt modelId="{69F8D0FF-E944-48EC-AD71-A210CC68098C}">
      <dgm:prSet/>
      <dgm:spPr/>
      <dgm:t>
        <a:bodyPr/>
        <a:lstStyle/>
        <a:p>
          <a:pPr rtl="0"/>
          <a:r>
            <a:rPr lang="en-GB" noProof="0" dirty="0" smtClean="0">
              <a:latin typeface="Arial" pitchFamily="34" charset="0"/>
              <a:cs typeface="Arial" pitchFamily="34" charset="0"/>
            </a:rPr>
            <a:t>ED - Mr Patrick Ky since September 2013</a:t>
          </a:r>
          <a:endParaRPr lang="en-GB" noProof="0" dirty="0">
            <a:latin typeface="Arial" pitchFamily="34" charset="0"/>
            <a:cs typeface="Arial" pitchFamily="34" charset="0"/>
          </a:endParaRPr>
        </a:p>
      </dgm:t>
    </dgm:pt>
    <dgm:pt modelId="{6408874C-C25A-4D56-9E05-AF0F22F73765}" type="parTrans" cxnId="{8336ED13-FC3F-4B97-895B-B7D3E64D5B34}">
      <dgm:prSet/>
      <dgm:spPr/>
      <dgm:t>
        <a:bodyPr/>
        <a:lstStyle/>
        <a:p>
          <a:endParaRPr lang="en-GB" noProof="0">
            <a:latin typeface="Arial" pitchFamily="34" charset="0"/>
            <a:cs typeface="Arial" pitchFamily="34" charset="0"/>
          </a:endParaRPr>
        </a:p>
      </dgm:t>
    </dgm:pt>
    <dgm:pt modelId="{323CC3B9-DC03-4DB0-8B79-90D3E5C883DB}" type="sibTrans" cxnId="{8336ED13-FC3F-4B97-895B-B7D3E64D5B34}">
      <dgm:prSet/>
      <dgm:spPr/>
      <dgm:t>
        <a:bodyPr/>
        <a:lstStyle/>
        <a:p>
          <a:endParaRPr lang="en-GB" noProof="0">
            <a:latin typeface="Arial" pitchFamily="34" charset="0"/>
            <a:cs typeface="Arial" pitchFamily="34" charset="0"/>
          </a:endParaRPr>
        </a:p>
      </dgm:t>
    </dgm:pt>
    <dgm:pt modelId="{6B01EA11-394C-4046-823B-74BFE03823EE}">
      <dgm:prSet/>
      <dgm:spPr/>
      <dgm:t>
        <a:bodyPr/>
        <a:lstStyle/>
        <a:p>
          <a:pPr rtl="0"/>
          <a:r>
            <a:rPr lang="en-GB" noProof="0" dirty="0" smtClean="0">
              <a:latin typeface="Arial" pitchFamily="34" charset="0"/>
              <a:cs typeface="Arial" pitchFamily="34" charset="0"/>
            </a:rPr>
            <a:t>Staff of more than 750</a:t>
          </a:r>
          <a:endParaRPr lang="en-GB" noProof="0" dirty="0">
            <a:latin typeface="Arial" pitchFamily="34" charset="0"/>
            <a:cs typeface="Arial" pitchFamily="34" charset="0"/>
          </a:endParaRPr>
        </a:p>
      </dgm:t>
    </dgm:pt>
    <dgm:pt modelId="{F6A38580-9CD9-4011-A68F-692F22A1B372}" type="parTrans" cxnId="{E8E36EFE-2369-4BB2-BEC1-74623B2B8F23}">
      <dgm:prSet/>
      <dgm:spPr/>
      <dgm:t>
        <a:bodyPr/>
        <a:lstStyle/>
        <a:p>
          <a:endParaRPr lang="en-GB" noProof="0">
            <a:latin typeface="Arial" pitchFamily="34" charset="0"/>
            <a:cs typeface="Arial" pitchFamily="34" charset="0"/>
          </a:endParaRPr>
        </a:p>
      </dgm:t>
    </dgm:pt>
    <dgm:pt modelId="{236ACA04-8F8A-4687-8ECB-22673C098D4D}" type="sibTrans" cxnId="{E8E36EFE-2369-4BB2-BEC1-74623B2B8F23}">
      <dgm:prSet/>
      <dgm:spPr/>
      <dgm:t>
        <a:bodyPr/>
        <a:lstStyle/>
        <a:p>
          <a:endParaRPr lang="en-GB" noProof="0">
            <a:latin typeface="Arial" pitchFamily="34" charset="0"/>
            <a:cs typeface="Arial" pitchFamily="34" charset="0"/>
          </a:endParaRPr>
        </a:p>
      </dgm:t>
    </dgm:pt>
    <dgm:pt modelId="{9307FC05-3CE4-421B-BA9F-4EDBE0B79FF9}">
      <dgm:prSet/>
      <dgm:spPr/>
      <dgm:t>
        <a:bodyPr/>
        <a:lstStyle/>
        <a:p>
          <a:pPr rtl="0"/>
          <a:r>
            <a:rPr lang="en-GB" noProof="0" dirty="0" smtClean="0">
              <a:latin typeface="Arial" pitchFamily="34" charset="0"/>
              <a:cs typeface="Arial" pitchFamily="34" charset="0"/>
            </a:rPr>
            <a:t>Built on experience from the JAA</a:t>
          </a:r>
          <a:endParaRPr lang="en-GB" noProof="0" dirty="0">
            <a:latin typeface="Arial" pitchFamily="34" charset="0"/>
            <a:cs typeface="Arial" pitchFamily="34" charset="0"/>
          </a:endParaRPr>
        </a:p>
      </dgm:t>
    </dgm:pt>
    <dgm:pt modelId="{A876531B-670D-458F-9F48-4920389E1D75}" type="parTrans" cxnId="{66E2EA16-CA22-4A81-AE3E-1F36C3E65EAE}">
      <dgm:prSet/>
      <dgm:spPr/>
      <dgm:t>
        <a:bodyPr/>
        <a:lstStyle/>
        <a:p>
          <a:endParaRPr lang="en-GB"/>
        </a:p>
      </dgm:t>
    </dgm:pt>
    <dgm:pt modelId="{01A89674-3033-4677-9FC7-84AB20A12317}" type="sibTrans" cxnId="{66E2EA16-CA22-4A81-AE3E-1F36C3E65EAE}">
      <dgm:prSet/>
      <dgm:spPr/>
      <dgm:t>
        <a:bodyPr/>
        <a:lstStyle/>
        <a:p>
          <a:endParaRPr lang="en-GB"/>
        </a:p>
      </dgm:t>
    </dgm:pt>
    <dgm:pt modelId="{BA8458D9-AACD-4B01-B4D4-C74B5D81D010}" type="pres">
      <dgm:prSet presAssocID="{89AB3B33-6B1A-4C0A-832A-62C0395153E6}" presName="Name0" presStyleCnt="0">
        <dgm:presLayoutVars>
          <dgm:dir/>
          <dgm:resizeHandles val="exact"/>
        </dgm:presLayoutVars>
      </dgm:prSet>
      <dgm:spPr/>
      <dgm:t>
        <a:bodyPr/>
        <a:lstStyle/>
        <a:p>
          <a:endParaRPr lang="en-GB"/>
        </a:p>
      </dgm:t>
    </dgm:pt>
    <dgm:pt modelId="{5C3F4AA2-6132-4938-AE40-04DBD88C54BC}" type="pres">
      <dgm:prSet presAssocID="{C16D5661-832F-417B-9260-67B66F38D136}" presName="composite" presStyleCnt="0"/>
      <dgm:spPr/>
      <dgm:t>
        <a:bodyPr/>
        <a:lstStyle/>
        <a:p>
          <a:endParaRPr lang="en-GB"/>
        </a:p>
      </dgm:t>
    </dgm:pt>
    <dgm:pt modelId="{4EDF78E3-AE05-46B2-8D31-346768CAB549}" type="pres">
      <dgm:prSet presAssocID="{C16D5661-832F-417B-9260-67B66F38D136}" presName="rect1" presStyleLbl="bgImgPlace1" presStyleIdx="0" presStyleCnt="5"/>
      <dgm:spPr>
        <a:blipFill>
          <a:blip xmlns:r="http://schemas.openxmlformats.org/officeDocument/2006/relationships" r:embed="rId1">
            <a:extLst>
              <a:ext uri="{28A0092B-C50C-407E-A947-70E740481C1C}">
                <a14:useLocalDpi xmlns="" xmlns:a14="http://schemas.microsoft.com/office/drawing/2010/main" val="0"/>
              </a:ext>
            </a:extLst>
          </a:blip>
          <a:srcRect/>
          <a:stretch>
            <a:fillRect t="-58000" b="-58000"/>
          </a:stretch>
        </a:blipFill>
      </dgm:spPr>
      <dgm:t>
        <a:bodyPr/>
        <a:lstStyle/>
        <a:p>
          <a:endParaRPr lang="en-GB"/>
        </a:p>
      </dgm:t>
    </dgm:pt>
    <dgm:pt modelId="{D6B10A23-14EE-46C0-9DE0-14A8C0046F33}" type="pres">
      <dgm:prSet presAssocID="{C16D5661-832F-417B-9260-67B66F38D136}" presName="wedgeRectCallout1" presStyleLbl="node1" presStyleIdx="0" presStyleCnt="5">
        <dgm:presLayoutVars>
          <dgm:bulletEnabled val="1"/>
        </dgm:presLayoutVars>
      </dgm:prSet>
      <dgm:spPr/>
      <dgm:t>
        <a:bodyPr/>
        <a:lstStyle/>
        <a:p>
          <a:endParaRPr lang="en-GB"/>
        </a:p>
      </dgm:t>
    </dgm:pt>
    <dgm:pt modelId="{0507CD37-56AC-4F71-901A-A911434A52C4}" type="pres">
      <dgm:prSet presAssocID="{CE3047D5-EC4F-4FB7-BE86-26BEE9F16DF4}" presName="sibTrans" presStyleCnt="0"/>
      <dgm:spPr/>
      <dgm:t>
        <a:bodyPr/>
        <a:lstStyle/>
        <a:p>
          <a:endParaRPr lang="en-GB"/>
        </a:p>
      </dgm:t>
    </dgm:pt>
    <dgm:pt modelId="{D204D640-5B51-42E5-9D51-1590D3F858F3}" type="pres">
      <dgm:prSet presAssocID="{9307FC05-3CE4-421B-BA9F-4EDBE0B79FF9}" presName="composite" presStyleCnt="0"/>
      <dgm:spPr/>
      <dgm:t>
        <a:bodyPr/>
        <a:lstStyle/>
        <a:p>
          <a:endParaRPr lang="en-GB"/>
        </a:p>
      </dgm:t>
    </dgm:pt>
    <dgm:pt modelId="{E0C62A3E-06C9-4284-940E-CE553C3DCFAE}" type="pres">
      <dgm:prSet presAssocID="{9307FC05-3CE4-421B-BA9F-4EDBE0B79FF9}" presName="rect1" presStyleLbl="bgImgPlace1" presStyleIdx="1" presStyleCnt="5"/>
      <dgm:spPr>
        <a:blipFill>
          <a:blip xmlns:r="http://schemas.openxmlformats.org/officeDocument/2006/relationships" r:embed="rId2">
            <a:extLst>
              <a:ext uri="{28A0092B-C50C-407E-A947-70E740481C1C}">
                <a14:useLocalDpi xmlns="" xmlns:a14="http://schemas.microsoft.com/office/drawing/2010/main" val="0"/>
              </a:ext>
            </a:extLst>
          </a:blip>
          <a:srcRect/>
          <a:stretch>
            <a:fillRect t="-13000" b="-13000"/>
          </a:stretch>
        </a:blipFill>
      </dgm:spPr>
      <dgm:t>
        <a:bodyPr/>
        <a:lstStyle/>
        <a:p>
          <a:endParaRPr lang="en-GB"/>
        </a:p>
      </dgm:t>
    </dgm:pt>
    <dgm:pt modelId="{DDC39043-48CD-46A1-8779-06D933482008}" type="pres">
      <dgm:prSet presAssocID="{9307FC05-3CE4-421B-BA9F-4EDBE0B79FF9}" presName="wedgeRectCallout1" presStyleLbl="node1" presStyleIdx="1" presStyleCnt="5">
        <dgm:presLayoutVars>
          <dgm:bulletEnabled val="1"/>
        </dgm:presLayoutVars>
      </dgm:prSet>
      <dgm:spPr/>
      <dgm:t>
        <a:bodyPr/>
        <a:lstStyle/>
        <a:p>
          <a:endParaRPr lang="en-GB"/>
        </a:p>
      </dgm:t>
    </dgm:pt>
    <dgm:pt modelId="{5D78ECFA-73CD-4AD7-BBC0-57E778896A09}" type="pres">
      <dgm:prSet presAssocID="{01A89674-3033-4677-9FC7-84AB20A12317}" presName="sibTrans" presStyleCnt="0"/>
      <dgm:spPr/>
      <dgm:t>
        <a:bodyPr/>
        <a:lstStyle/>
        <a:p>
          <a:endParaRPr lang="en-GB"/>
        </a:p>
      </dgm:t>
    </dgm:pt>
    <dgm:pt modelId="{694D2526-230C-46BA-ACB8-77F4421F0334}" type="pres">
      <dgm:prSet presAssocID="{9EEB9F61-578A-4D99-8F65-ADFE0C2E28AA}" presName="composite" presStyleCnt="0"/>
      <dgm:spPr/>
      <dgm:t>
        <a:bodyPr/>
        <a:lstStyle/>
        <a:p>
          <a:endParaRPr lang="en-GB"/>
        </a:p>
      </dgm:t>
    </dgm:pt>
    <dgm:pt modelId="{1CEECD25-B637-40DA-BA50-E12F189D4136}" type="pres">
      <dgm:prSet presAssocID="{9EEB9F61-578A-4D99-8F65-ADFE0C2E28AA}" presName="rect1" presStyleLbl="bgImgPlace1" presStyleIdx="2" presStyleCnt="5"/>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t="-1000" b="-1000"/>
          </a:stretch>
        </a:blipFill>
      </dgm:spPr>
      <dgm:t>
        <a:bodyPr/>
        <a:lstStyle/>
        <a:p>
          <a:endParaRPr lang="en-GB"/>
        </a:p>
      </dgm:t>
    </dgm:pt>
    <dgm:pt modelId="{C4EDC4BB-1895-42B9-A339-B67E0FDB6A82}" type="pres">
      <dgm:prSet presAssocID="{9EEB9F61-578A-4D99-8F65-ADFE0C2E28AA}" presName="wedgeRectCallout1" presStyleLbl="node1" presStyleIdx="2" presStyleCnt="5">
        <dgm:presLayoutVars>
          <dgm:bulletEnabled val="1"/>
        </dgm:presLayoutVars>
      </dgm:prSet>
      <dgm:spPr/>
      <dgm:t>
        <a:bodyPr/>
        <a:lstStyle/>
        <a:p>
          <a:endParaRPr lang="en-GB"/>
        </a:p>
      </dgm:t>
    </dgm:pt>
    <dgm:pt modelId="{60029CE8-6B7C-4B7D-82A2-B7A2C51BB1B1}" type="pres">
      <dgm:prSet presAssocID="{EB67FC33-5D75-4A7E-A0B3-9A771130B9BC}" presName="sibTrans" presStyleCnt="0"/>
      <dgm:spPr/>
      <dgm:t>
        <a:bodyPr/>
        <a:lstStyle/>
        <a:p>
          <a:endParaRPr lang="en-GB"/>
        </a:p>
      </dgm:t>
    </dgm:pt>
    <dgm:pt modelId="{73081F26-21F3-463C-9AE1-BD536AF831EE}" type="pres">
      <dgm:prSet presAssocID="{6B01EA11-394C-4046-823B-74BFE03823EE}" presName="composite" presStyleCnt="0"/>
      <dgm:spPr/>
      <dgm:t>
        <a:bodyPr/>
        <a:lstStyle/>
        <a:p>
          <a:endParaRPr lang="en-GB"/>
        </a:p>
      </dgm:t>
    </dgm:pt>
    <dgm:pt modelId="{4A2F3059-497D-4706-9FCC-D10F72A34AB8}" type="pres">
      <dgm:prSet presAssocID="{6B01EA11-394C-4046-823B-74BFE03823EE}" presName="rect1" presStyleLbl="bgImgPlace1" presStyleIdx="3" presStyleCnt="5"/>
      <dgm:spPr>
        <a:blipFill>
          <a:blip xmlns:r="http://schemas.openxmlformats.org/officeDocument/2006/relationships" r:embed="rId4">
            <a:extLst>
              <a:ext uri="{28A0092B-C50C-407E-A947-70E740481C1C}">
                <a14:useLocalDpi xmlns="" xmlns:a14="http://schemas.microsoft.com/office/drawing/2010/main" val="0"/>
              </a:ext>
            </a:extLst>
          </a:blip>
          <a:srcRect/>
          <a:stretch>
            <a:fillRect/>
          </a:stretch>
        </a:blipFill>
      </dgm:spPr>
      <dgm:t>
        <a:bodyPr/>
        <a:lstStyle/>
        <a:p>
          <a:endParaRPr lang="en-GB"/>
        </a:p>
      </dgm:t>
    </dgm:pt>
    <dgm:pt modelId="{426E24AE-79E0-471A-B2F0-A84B5E22AB55}" type="pres">
      <dgm:prSet presAssocID="{6B01EA11-394C-4046-823B-74BFE03823EE}" presName="wedgeRectCallout1" presStyleLbl="node1" presStyleIdx="3" presStyleCnt="5">
        <dgm:presLayoutVars>
          <dgm:bulletEnabled val="1"/>
        </dgm:presLayoutVars>
      </dgm:prSet>
      <dgm:spPr/>
      <dgm:t>
        <a:bodyPr/>
        <a:lstStyle/>
        <a:p>
          <a:endParaRPr lang="en-GB"/>
        </a:p>
      </dgm:t>
    </dgm:pt>
    <dgm:pt modelId="{8A547DF2-3914-4CBF-ABDC-9E762A2C1790}" type="pres">
      <dgm:prSet presAssocID="{236ACA04-8F8A-4687-8ECB-22673C098D4D}" presName="sibTrans" presStyleCnt="0"/>
      <dgm:spPr/>
      <dgm:t>
        <a:bodyPr/>
        <a:lstStyle/>
        <a:p>
          <a:endParaRPr lang="en-GB"/>
        </a:p>
      </dgm:t>
    </dgm:pt>
    <dgm:pt modelId="{B331955C-30FE-4A11-A481-C8A60D5E56C5}" type="pres">
      <dgm:prSet presAssocID="{69F8D0FF-E944-48EC-AD71-A210CC68098C}" presName="composite" presStyleCnt="0"/>
      <dgm:spPr/>
      <dgm:t>
        <a:bodyPr/>
        <a:lstStyle/>
        <a:p>
          <a:endParaRPr lang="en-GB"/>
        </a:p>
      </dgm:t>
    </dgm:pt>
    <dgm:pt modelId="{16808ED5-F2AD-4DDF-9B32-FE2BB47B5A3D}" type="pres">
      <dgm:prSet presAssocID="{69F8D0FF-E944-48EC-AD71-A210CC68098C}" presName="rect1" presStyleLbl="bgImgPlace1" presStyleIdx="4" presStyleCnt="5" custLinFactNeighborX="52570" custLinFactNeighborY="2738"/>
      <dgm:spPr>
        <a:blipFill rotWithShape="1">
          <a:blip xmlns:r="http://schemas.openxmlformats.org/officeDocument/2006/relationships" r:embed="rId5"/>
          <a:stretch>
            <a:fillRect/>
          </a:stretch>
        </a:blipFill>
      </dgm:spPr>
      <dgm:t>
        <a:bodyPr/>
        <a:lstStyle/>
        <a:p>
          <a:endParaRPr lang="en-GB"/>
        </a:p>
      </dgm:t>
    </dgm:pt>
    <dgm:pt modelId="{B2888873-92E0-43E7-9721-64483CD6F999}" type="pres">
      <dgm:prSet presAssocID="{69F8D0FF-E944-48EC-AD71-A210CC68098C}" presName="wedgeRectCallout1" presStyleLbl="node1" presStyleIdx="4" presStyleCnt="5" custAng="0" custLinFactY="-100000" custLinFactNeighborX="4517" custLinFactNeighborY="-159922">
        <dgm:presLayoutVars>
          <dgm:bulletEnabled val="1"/>
        </dgm:presLayoutVars>
      </dgm:prSet>
      <dgm:spPr/>
      <dgm:t>
        <a:bodyPr/>
        <a:lstStyle/>
        <a:p>
          <a:endParaRPr lang="en-GB"/>
        </a:p>
      </dgm:t>
    </dgm:pt>
  </dgm:ptLst>
  <dgm:cxnLst>
    <dgm:cxn modelId="{8336ED13-FC3F-4B97-895B-B7D3E64D5B34}" srcId="{89AB3B33-6B1A-4C0A-832A-62C0395153E6}" destId="{69F8D0FF-E944-48EC-AD71-A210CC68098C}" srcOrd="4" destOrd="0" parTransId="{6408874C-C25A-4D56-9E05-AF0F22F73765}" sibTransId="{323CC3B9-DC03-4DB0-8B79-90D3E5C883DB}"/>
    <dgm:cxn modelId="{9AC955D1-B635-4C67-869C-524259F26F75}" type="presOf" srcId="{6B01EA11-394C-4046-823B-74BFE03823EE}" destId="{426E24AE-79E0-471A-B2F0-A84B5E22AB55}" srcOrd="0" destOrd="0" presId="urn:microsoft.com/office/officeart/2008/layout/BendingPictureCaptionList"/>
    <dgm:cxn modelId="{E8E36EFE-2369-4BB2-BEC1-74623B2B8F23}" srcId="{89AB3B33-6B1A-4C0A-832A-62C0395153E6}" destId="{6B01EA11-394C-4046-823B-74BFE03823EE}" srcOrd="3" destOrd="0" parTransId="{F6A38580-9CD9-4011-A68F-692F22A1B372}" sibTransId="{236ACA04-8F8A-4687-8ECB-22673C098D4D}"/>
    <dgm:cxn modelId="{28780DC5-781A-479C-BE22-5C5825F83E45}" type="presOf" srcId="{9EEB9F61-578A-4D99-8F65-ADFE0C2E28AA}" destId="{C4EDC4BB-1895-42B9-A339-B67E0FDB6A82}" srcOrd="0" destOrd="0" presId="urn:microsoft.com/office/officeart/2008/layout/BendingPictureCaptionList"/>
    <dgm:cxn modelId="{94F4FFD5-D089-4126-95C2-DAEE95BC66D0}" type="presOf" srcId="{9307FC05-3CE4-421B-BA9F-4EDBE0B79FF9}" destId="{DDC39043-48CD-46A1-8779-06D933482008}" srcOrd="0" destOrd="0" presId="urn:microsoft.com/office/officeart/2008/layout/BendingPictureCaptionList"/>
    <dgm:cxn modelId="{69260700-D794-4392-8B5B-6A5DDA981434}" type="presOf" srcId="{69F8D0FF-E944-48EC-AD71-A210CC68098C}" destId="{B2888873-92E0-43E7-9721-64483CD6F999}" srcOrd="0" destOrd="0" presId="urn:microsoft.com/office/officeart/2008/layout/BendingPictureCaptionList"/>
    <dgm:cxn modelId="{13D3AF70-3F90-4E38-93C7-8915CA3096A6}" type="presOf" srcId="{89AB3B33-6B1A-4C0A-832A-62C0395153E6}" destId="{BA8458D9-AACD-4B01-B4D4-C74B5D81D010}" srcOrd="0" destOrd="0" presId="urn:microsoft.com/office/officeart/2008/layout/BendingPictureCaptionList"/>
    <dgm:cxn modelId="{609FF209-831D-46B4-ACFB-7F97970E4D6A}" type="presOf" srcId="{C16D5661-832F-417B-9260-67B66F38D136}" destId="{D6B10A23-14EE-46C0-9DE0-14A8C0046F33}" srcOrd="0" destOrd="0" presId="urn:microsoft.com/office/officeart/2008/layout/BendingPictureCaptionList"/>
    <dgm:cxn modelId="{66E2EA16-CA22-4A81-AE3E-1F36C3E65EAE}" srcId="{89AB3B33-6B1A-4C0A-832A-62C0395153E6}" destId="{9307FC05-3CE4-421B-BA9F-4EDBE0B79FF9}" srcOrd="1" destOrd="0" parTransId="{A876531B-670D-458F-9F48-4920389E1D75}" sibTransId="{01A89674-3033-4677-9FC7-84AB20A12317}"/>
    <dgm:cxn modelId="{31D68B4C-236E-448B-9E02-46E557A76417}" srcId="{89AB3B33-6B1A-4C0A-832A-62C0395153E6}" destId="{9EEB9F61-578A-4D99-8F65-ADFE0C2E28AA}" srcOrd="2" destOrd="0" parTransId="{DE8DF0FA-1ED6-403A-B67D-28AF7E011537}" sibTransId="{EB67FC33-5D75-4A7E-A0B3-9A771130B9BC}"/>
    <dgm:cxn modelId="{3848F707-41A3-4087-9C6D-DE235042CDD5}" srcId="{89AB3B33-6B1A-4C0A-832A-62C0395153E6}" destId="{C16D5661-832F-417B-9260-67B66F38D136}" srcOrd="0" destOrd="0" parTransId="{FE42912E-F797-4B42-A6DC-14D929B26D61}" sibTransId="{CE3047D5-EC4F-4FB7-BE86-26BEE9F16DF4}"/>
    <dgm:cxn modelId="{BFF4F786-198A-49CB-B7AB-43912AA88A38}" type="presParOf" srcId="{BA8458D9-AACD-4B01-B4D4-C74B5D81D010}" destId="{5C3F4AA2-6132-4938-AE40-04DBD88C54BC}" srcOrd="0" destOrd="0" presId="urn:microsoft.com/office/officeart/2008/layout/BendingPictureCaptionList"/>
    <dgm:cxn modelId="{543909B1-9D88-4FC4-83D8-C2C00D219AA9}" type="presParOf" srcId="{5C3F4AA2-6132-4938-AE40-04DBD88C54BC}" destId="{4EDF78E3-AE05-46B2-8D31-346768CAB549}" srcOrd="0" destOrd="0" presId="urn:microsoft.com/office/officeart/2008/layout/BendingPictureCaptionList"/>
    <dgm:cxn modelId="{CEA35CA1-5ECC-48B8-B750-D4BAA2854F2F}" type="presParOf" srcId="{5C3F4AA2-6132-4938-AE40-04DBD88C54BC}" destId="{D6B10A23-14EE-46C0-9DE0-14A8C0046F33}" srcOrd="1" destOrd="0" presId="urn:microsoft.com/office/officeart/2008/layout/BendingPictureCaptionList"/>
    <dgm:cxn modelId="{33DE5F75-7EEA-48FF-820E-E8CE8D9F1BD8}" type="presParOf" srcId="{BA8458D9-AACD-4B01-B4D4-C74B5D81D010}" destId="{0507CD37-56AC-4F71-901A-A911434A52C4}" srcOrd="1" destOrd="0" presId="urn:microsoft.com/office/officeart/2008/layout/BendingPictureCaptionList"/>
    <dgm:cxn modelId="{32AAE8BB-06D8-4CEE-AC83-B4EB038B1AF4}" type="presParOf" srcId="{BA8458D9-AACD-4B01-B4D4-C74B5D81D010}" destId="{D204D640-5B51-42E5-9D51-1590D3F858F3}" srcOrd="2" destOrd="0" presId="urn:microsoft.com/office/officeart/2008/layout/BendingPictureCaptionList"/>
    <dgm:cxn modelId="{7800BF55-CD2C-4B06-AFAC-B154DD4D7DD4}" type="presParOf" srcId="{D204D640-5B51-42E5-9D51-1590D3F858F3}" destId="{E0C62A3E-06C9-4284-940E-CE553C3DCFAE}" srcOrd="0" destOrd="0" presId="urn:microsoft.com/office/officeart/2008/layout/BendingPictureCaptionList"/>
    <dgm:cxn modelId="{1452F72E-3C48-4495-9DBD-94497BFE6254}" type="presParOf" srcId="{D204D640-5B51-42E5-9D51-1590D3F858F3}" destId="{DDC39043-48CD-46A1-8779-06D933482008}" srcOrd="1" destOrd="0" presId="urn:microsoft.com/office/officeart/2008/layout/BendingPictureCaptionList"/>
    <dgm:cxn modelId="{93A1CB2F-4162-4EDB-8896-C137F5D8A213}" type="presParOf" srcId="{BA8458D9-AACD-4B01-B4D4-C74B5D81D010}" destId="{5D78ECFA-73CD-4AD7-BBC0-57E778896A09}" srcOrd="3" destOrd="0" presId="urn:microsoft.com/office/officeart/2008/layout/BendingPictureCaptionList"/>
    <dgm:cxn modelId="{AB0CB0F3-BB96-40A2-ACBB-7974192C3A94}" type="presParOf" srcId="{BA8458D9-AACD-4B01-B4D4-C74B5D81D010}" destId="{694D2526-230C-46BA-ACB8-77F4421F0334}" srcOrd="4" destOrd="0" presId="urn:microsoft.com/office/officeart/2008/layout/BendingPictureCaptionList"/>
    <dgm:cxn modelId="{73520BD9-E846-48D1-A215-70B28DC5461A}" type="presParOf" srcId="{694D2526-230C-46BA-ACB8-77F4421F0334}" destId="{1CEECD25-B637-40DA-BA50-E12F189D4136}" srcOrd="0" destOrd="0" presId="urn:microsoft.com/office/officeart/2008/layout/BendingPictureCaptionList"/>
    <dgm:cxn modelId="{49DFD91E-42E4-431D-B0D4-E9AF70253475}" type="presParOf" srcId="{694D2526-230C-46BA-ACB8-77F4421F0334}" destId="{C4EDC4BB-1895-42B9-A339-B67E0FDB6A82}" srcOrd="1" destOrd="0" presId="urn:microsoft.com/office/officeart/2008/layout/BendingPictureCaptionList"/>
    <dgm:cxn modelId="{209D0B45-886B-47A5-8ED2-C496FB1272D7}" type="presParOf" srcId="{BA8458D9-AACD-4B01-B4D4-C74B5D81D010}" destId="{60029CE8-6B7C-4B7D-82A2-B7A2C51BB1B1}" srcOrd="5" destOrd="0" presId="urn:microsoft.com/office/officeart/2008/layout/BendingPictureCaptionList"/>
    <dgm:cxn modelId="{8D9E0D23-6562-433E-AC4F-47FCF39494CD}" type="presParOf" srcId="{BA8458D9-AACD-4B01-B4D4-C74B5D81D010}" destId="{73081F26-21F3-463C-9AE1-BD536AF831EE}" srcOrd="6" destOrd="0" presId="urn:microsoft.com/office/officeart/2008/layout/BendingPictureCaptionList"/>
    <dgm:cxn modelId="{53E9D9EC-E7F0-4B2D-9A4B-3D4AD53220A4}" type="presParOf" srcId="{73081F26-21F3-463C-9AE1-BD536AF831EE}" destId="{4A2F3059-497D-4706-9FCC-D10F72A34AB8}" srcOrd="0" destOrd="0" presId="urn:microsoft.com/office/officeart/2008/layout/BendingPictureCaptionList"/>
    <dgm:cxn modelId="{A23B6B24-6B42-47C9-B4B1-BF7B48621B65}" type="presParOf" srcId="{73081F26-21F3-463C-9AE1-BD536AF831EE}" destId="{426E24AE-79E0-471A-B2F0-A84B5E22AB55}" srcOrd="1" destOrd="0" presId="urn:microsoft.com/office/officeart/2008/layout/BendingPictureCaptionList"/>
    <dgm:cxn modelId="{A5A8F961-5B43-440C-A2E0-183F2F2B6AC1}" type="presParOf" srcId="{BA8458D9-AACD-4B01-B4D4-C74B5D81D010}" destId="{8A547DF2-3914-4CBF-ABDC-9E762A2C1790}" srcOrd="7" destOrd="0" presId="urn:microsoft.com/office/officeart/2008/layout/BendingPictureCaptionList"/>
    <dgm:cxn modelId="{EDDF2537-C660-426C-A4CF-5502AB0AA3F1}" type="presParOf" srcId="{BA8458D9-AACD-4B01-B4D4-C74B5D81D010}" destId="{B331955C-30FE-4A11-A481-C8A60D5E56C5}" srcOrd="8" destOrd="0" presId="urn:microsoft.com/office/officeart/2008/layout/BendingPictureCaptionList"/>
    <dgm:cxn modelId="{6A641F10-FE64-4515-8F9E-83A13909A120}" type="presParOf" srcId="{B331955C-30FE-4A11-A481-C8A60D5E56C5}" destId="{16808ED5-F2AD-4DDF-9B32-FE2BB47B5A3D}" srcOrd="0" destOrd="0" presId="urn:microsoft.com/office/officeart/2008/layout/BendingPictureCaptionList"/>
    <dgm:cxn modelId="{D6EE8A01-967B-477B-9B0E-D3C074E0FD73}" type="presParOf" srcId="{B331955C-30FE-4A11-A481-C8A60D5E56C5}" destId="{B2888873-92E0-43E7-9721-64483CD6F999}" srcOrd="1" destOrd="0" presId="urn:microsoft.com/office/officeart/2008/layout/BendingPictureCaption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DF78E3-AE05-46B2-8D31-346768CAB549}">
      <dsp:nvSpPr>
        <dsp:cNvPr id="0" name=""/>
        <dsp:cNvSpPr/>
      </dsp:nvSpPr>
      <dsp:spPr>
        <a:xfrm>
          <a:off x="372199" y="3873"/>
          <a:ext cx="2425941" cy="1940753"/>
        </a:xfrm>
        <a:prstGeom prst="rect">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t="-58000" b="-5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6B10A23-14EE-46C0-9DE0-14A8C0046F33}">
      <dsp:nvSpPr>
        <dsp:cNvPr id="0" name=""/>
        <dsp:cNvSpPr/>
      </dsp:nvSpPr>
      <dsp:spPr>
        <a:xfrm>
          <a:off x="590534" y="1750551"/>
          <a:ext cx="2159088" cy="679263"/>
        </a:xfrm>
        <a:prstGeom prst="wedgeRectCallout">
          <a:avLst>
            <a:gd name="adj1" fmla="val 20250"/>
            <a:gd name="adj2" fmla="val -607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noProof="0" smtClean="0">
              <a:latin typeface="Arial" pitchFamily="34" charset="0"/>
              <a:cs typeface="Arial" pitchFamily="34" charset="0"/>
            </a:rPr>
            <a:t>Founded in 2003</a:t>
          </a:r>
          <a:endParaRPr lang="en-GB" sz="1300" kern="1200" noProof="0">
            <a:latin typeface="Arial" pitchFamily="34" charset="0"/>
            <a:cs typeface="Arial" pitchFamily="34" charset="0"/>
          </a:endParaRPr>
        </a:p>
      </dsp:txBody>
      <dsp:txXfrm>
        <a:off x="590534" y="1750551"/>
        <a:ext cx="2159088" cy="679263"/>
      </dsp:txXfrm>
    </dsp:sp>
    <dsp:sp modelId="{E0C62A3E-06C9-4284-940E-CE553C3DCFAE}">
      <dsp:nvSpPr>
        <dsp:cNvPr id="0" name=""/>
        <dsp:cNvSpPr/>
      </dsp:nvSpPr>
      <dsp:spPr>
        <a:xfrm>
          <a:off x="3040735" y="3873"/>
          <a:ext cx="2425941" cy="1940753"/>
        </a:xfrm>
        <a:prstGeom prst="rect">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t="-13000" b="-1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DC39043-48CD-46A1-8779-06D933482008}">
      <dsp:nvSpPr>
        <dsp:cNvPr id="0" name=""/>
        <dsp:cNvSpPr/>
      </dsp:nvSpPr>
      <dsp:spPr>
        <a:xfrm>
          <a:off x="3259070" y="1750551"/>
          <a:ext cx="2159088" cy="679263"/>
        </a:xfrm>
        <a:prstGeom prst="wedgeRectCallout">
          <a:avLst>
            <a:gd name="adj1" fmla="val 20250"/>
            <a:gd name="adj2" fmla="val -60700"/>
          </a:avLst>
        </a:prstGeom>
        <a:gradFill rotWithShape="0">
          <a:gsLst>
            <a:gs pos="0">
              <a:schemeClr val="accent1">
                <a:shade val="50000"/>
                <a:hueOff val="6982"/>
                <a:satOff val="9853"/>
                <a:lumOff val="12396"/>
                <a:alphaOff val="0"/>
                <a:shade val="51000"/>
                <a:satMod val="130000"/>
              </a:schemeClr>
            </a:gs>
            <a:gs pos="80000">
              <a:schemeClr val="accent1">
                <a:shade val="50000"/>
                <a:hueOff val="6982"/>
                <a:satOff val="9853"/>
                <a:lumOff val="12396"/>
                <a:alphaOff val="0"/>
                <a:shade val="93000"/>
                <a:satMod val="130000"/>
              </a:schemeClr>
            </a:gs>
            <a:gs pos="100000">
              <a:schemeClr val="accent1">
                <a:shade val="50000"/>
                <a:hueOff val="6982"/>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noProof="0" dirty="0" smtClean="0">
              <a:latin typeface="Arial" pitchFamily="34" charset="0"/>
              <a:cs typeface="Arial" pitchFamily="34" charset="0"/>
            </a:rPr>
            <a:t>Built on experience from the JAA</a:t>
          </a:r>
          <a:endParaRPr lang="en-GB" sz="1300" kern="1200" noProof="0" dirty="0">
            <a:latin typeface="Arial" pitchFamily="34" charset="0"/>
            <a:cs typeface="Arial" pitchFamily="34" charset="0"/>
          </a:endParaRPr>
        </a:p>
      </dsp:txBody>
      <dsp:txXfrm>
        <a:off x="3259070" y="1750551"/>
        <a:ext cx="2159088" cy="679263"/>
      </dsp:txXfrm>
    </dsp:sp>
    <dsp:sp modelId="{1CEECD25-B637-40DA-BA50-E12F189D4136}">
      <dsp:nvSpPr>
        <dsp:cNvPr id="0" name=""/>
        <dsp:cNvSpPr/>
      </dsp:nvSpPr>
      <dsp:spPr>
        <a:xfrm>
          <a:off x="5709271" y="3873"/>
          <a:ext cx="2425941" cy="1940753"/>
        </a:xfrm>
        <a:prstGeom prst="rect">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t="-1000" b="-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4EDC4BB-1895-42B9-A339-B67E0FDB6A82}">
      <dsp:nvSpPr>
        <dsp:cNvPr id="0" name=""/>
        <dsp:cNvSpPr/>
      </dsp:nvSpPr>
      <dsp:spPr>
        <a:xfrm>
          <a:off x="5927606" y="1750551"/>
          <a:ext cx="2159088" cy="679263"/>
        </a:xfrm>
        <a:prstGeom prst="wedgeRectCallout">
          <a:avLst>
            <a:gd name="adj1" fmla="val 20250"/>
            <a:gd name="adj2" fmla="val -60700"/>
          </a:avLst>
        </a:prstGeom>
        <a:gradFill rotWithShape="0">
          <a:gsLst>
            <a:gs pos="0">
              <a:schemeClr val="accent1">
                <a:shade val="50000"/>
                <a:hueOff val="13964"/>
                <a:satOff val="19706"/>
                <a:lumOff val="24793"/>
                <a:alphaOff val="0"/>
                <a:shade val="51000"/>
                <a:satMod val="130000"/>
              </a:schemeClr>
            </a:gs>
            <a:gs pos="80000">
              <a:schemeClr val="accent1">
                <a:shade val="50000"/>
                <a:hueOff val="13964"/>
                <a:satOff val="19706"/>
                <a:lumOff val="24793"/>
                <a:alphaOff val="0"/>
                <a:shade val="93000"/>
                <a:satMod val="130000"/>
              </a:schemeClr>
            </a:gs>
            <a:gs pos="100000">
              <a:schemeClr val="accent1">
                <a:shade val="50000"/>
                <a:hueOff val="13964"/>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noProof="0" dirty="0" smtClean="0">
              <a:latin typeface="Arial" pitchFamily="34" charset="0"/>
              <a:cs typeface="Arial" pitchFamily="34" charset="0"/>
            </a:rPr>
            <a:t>Headquarters in Cologne, Germany</a:t>
          </a:r>
        </a:p>
        <a:p>
          <a:pPr lvl="0" algn="ctr" defTabSz="577850" rtl="0">
            <a:lnSpc>
              <a:spcPct val="90000"/>
            </a:lnSpc>
            <a:spcBef>
              <a:spcPct val="0"/>
            </a:spcBef>
            <a:spcAft>
              <a:spcPct val="35000"/>
            </a:spcAft>
          </a:pPr>
          <a:r>
            <a:rPr lang="en-GB" sz="1300" kern="1200" noProof="0" dirty="0" smtClean="0">
              <a:latin typeface="Arial" pitchFamily="34" charset="0"/>
              <a:cs typeface="Arial" pitchFamily="34" charset="0"/>
            </a:rPr>
            <a:t>Local office in Brussels</a:t>
          </a:r>
          <a:endParaRPr lang="en-GB" sz="1300" kern="1200" noProof="0" dirty="0">
            <a:latin typeface="Arial" pitchFamily="34" charset="0"/>
            <a:cs typeface="Arial" pitchFamily="34" charset="0"/>
          </a:endParaRPr>
        </a:p>
      </dsp:txBody>
      <dsp:txXfrm>
        <a:off x="5927606" y="1750551"/>
        <a:ext cx="2159088" cy="679263"/>
      </dsp:txXfrm>
    </dsp:sp>
    <dsp:sp modelId="{4A2F3059-497D-4706-9FCC-D10F72A34AB8}">
      <dsp:nvSpPr>
        <dsp:cNvPr id="0" name=""/>
        <dsp:cNvSpPr/>
      </dsp:nvSpPr>
      <dsp:spPr>
        <a:xfrm>
          <a:off x="1706467" y="2672409"/>
          <a:ext cx="2425941" cy="1940753"/>
        </a:xfrm>
        <a:prstGeom prst="rect">
          <a:avLst/>
        </a:prstGeom>
        <a:blipFill>
          <a:blip xmlns:r="http://schemas.openxmlformats.org/officeDocument/2006/relationships" r:embed="rId4">
            <a:extLst>
              <a:ext uri="{28A0092B-C50C-407E-A947-70E740481C1C}">
                <a14:useLocalDpi xmlns=""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26E24AE-79E0-471A-B2F0-A84B5E22AB55}">
      <dsp:nvSpPr>
        <dsp:cNvPr id="0" name=""/>
        <dsp:cNvSpPr/>
      </dsp:nvSpPr>
      <dsp:spPr>
        <a:xfrm>
          <a:off x="1924802" y="4419087"/>
          <a:ext cx="2159088" cy="679263"/>
        </a:xfrm>
        <a:prstGeom prst="wedgeRectCallout">
          <a:avLst>
            <a:gd name="adj1" fmla="val 20250"/>
            <a:gd name="adj2" fmla="val -60700"/>
          </a:avLst>
        </a:prstGeom>
        <a:gradFill rotWithShape="0">
          <a:gsLst>
            <a:gs pos="0">
              <a:schemeClr val="accent1">
                <a:shade val="50000"/>
                <a:hueOff val="13964"/>
                <a:satOff val="19706"/>
                <a:lumOff val="24793"/>
                <a:alphaOff val="0"/>
                <a:shade val="51000"/>
                <a:satMod val="130000"/>
              </a:schemeClr>
            </a:gs>
            <a:gs pos="80000">
              <a:schemeClr val="accent1">
                <a:shade val="50000"/>
                <a:hueOff val="13964"/>
                <a:satOff val="19706"/>
                <a:lumOff val="24793"/>
                <a:alphaOff val="0"/>
                <a:shade val="93000"/>
                <a:satMod val="130000"/>
              </a:schemeClr>
            </a:gs>
            <a:gs pos="100000">
              <a:schemeClr val="accent1">
                <a:shade val="50000"/>
                <a:hueOff val="13964"/>
                <a:satOff val="19706"/>
                <a:lumOff val="2479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noProof="0" dirty="0" smtClean="0">
              <a:latin typeface="Arial" pitchFamily="34" charset="0"/>
              <a:cs typeface="Arial" pitchFamily="34" charset="0"/>
            </a:rPr>
            <a:t>Staff of more than 750</a:t>
          </a:r>
          <a:endParaRPr lang="en-GB" sz="1300" kern="1200" noProof="0" dirty="0">
            <a:latin typeface="Arial" pitchFamily="34" charset="0"/>
            <a:cs typeface="Arial" pitchFamily="34" charset="0"/>
          </a:endParaRPr>
        </a:p>
      </dsp:txBody>
      <dsp:txXfrm>
        <a:off x="1924802" y="4419087"/>
        <a:ext cx="2159088" cy="679263"/>
      </dsp:txXfrm>
    </dsp:sp>
    <dsp:sp modelId="{16808ED5-F2AD-4DDF-9B32-FE2BB47B5A3D}">
      <dsp:nvSpPr>
        <dsp:cNvPr id="0" name=""/>
        <dsp:cNvSpPr/>
      </dsp:nvSpPr>
      <dsp:spPr>
        <a:xfrm>
          <a:off x="5650321" y="2725547"/>
          <a:ext cx="2425941" cy="1940753"/>
        </a:xfrm>
        <a:prstGeom prst="rect">
          <a:avLst/>
        </a:prstGeom>
        <a:blipFill rotWithShape="1">
          <a:blip xmlns:r="http://schemas.openxmlformats.org/officeDocument/2006/relationships" r:embed="rId5"/>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888873-92E0-43E7-9721-64483CD6F999}">
      <dsp:nvSpPr>
        <dsp:cNvPr id="0" name=""/>
        <dsp:cNvSpPr/>
      </dsp:nvSpPr>
      <dsp:spPr>
        <a:xfrm>
          <a:off x="4690864" y="2653531"/>
          <a:ext cx="2159088" cy="679263"/>
        </a:xfrm>
        <a:prstGeom prst="wedgeRectCallout">
          <a:avLst>
            <a:gd name="adj1" fmla="val 20250"/>
            <a:gd name="adj2" fmla="val -60700"/>
          </a:avLst>
        </a:prstGeom>
        <a:gradFill rotWithShape="0">
          <a:gsLst>
            <a:gs pos="0">
              <a:schemeClr val="accent1">
                <a:shade val="50000"/>
                <a:hueOff val="6982"/>
                <a:satOff val="9853"/>
                <a:lumOff val="12396"/>
                <a:alphaOff val="0"/>
                <a:shade val="51000"/>
                <a:satMod val="130000"/>
              </a:schemeClr>
            </a:gs>
            <a:gs pos="80000">
              <a:schemeClr val="accent1">
                <a:shade val="50000"/>
                <a:hueOff val="6982"/>
                <a:satOff val="9853"/>
                <a:lumOff val="12396"/>
                <a:alphaOff val="0"/>
                <a:shade val="93000"/>
                <a:satMod val="130000"/>
              </a:schemeClr>
            </a:gs>
            <a:gs pos="100000">
              <a:schemeClr val="accent1">
                <a:shade val="50000"/>
                <a:hueOff val="6982"/>
                <a:satOff val="9853"/>
                <a:lumOff val="1239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noProof="0" dirty="0" smtClean="0">
              <a:latin typeface="Arial" pitchFamily="34" charset="0"/>
              <a:cs typeface="Arial" pitchFamily="34" charset="0"/>
            </a:rPr>
            <a:t>ED - Mr Patrick Ky since September 2013</a:t>
          </a:r>
          <a:endParaRPr lang="en-GB" sz="1300" kern="1200" noProof="0" dirty="0">
            <a:latin typeface="Arial" pitchFamily="34" charset="0"/>
            <a:cs typeface="Arial" pitchFamily="34" charset="0"/>
          </a:endParaRPr>
        </a:p>
      </dsp:txBody>
      <dsp:txXfrm>
        <a:off x="4690864" y="2653531"/>
        <a:ext cx="2159088" cy="679263"/>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200">
                <a:solidFill>
                  <a:schemeClr val="tx1"/>
                </a:solidFill>
                <a:latin typeface="Arial" charset="0"/>
              </a:defRPr>
            </a:lvl1pPr>
          </a:lstStyle>
          <a:p>
            <a:pPr>
              <a:defRPr/>
            </a:pPr>
            <a:endParaRPr lang="en-GB" alt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200">
                <a:solidFill>
                  <a:schemeClr val="tx1"/>
                </a:solidFill>
                <a:latin typeface="Arial" charset="0"/>
              </a:defRPr>
            </a:lvl1pPr>
          </a:lstStyle>
          <a:p>
            <a:pPr>
              <a:defRPr/>
            </a:pPr>
            <a:endParaRPr lang="en-GB" alt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sz="1200">
                <a:solidFill>
                  <a:schemeClr val="tx1"/>
                </a:solidFill>
                <a:latin typeface="Arial" charset="0"/>
              </a:defRPr>
            </a:lvl1pPr>
          </a:lstStyle>
          <a:p>
            <a:pPr>
              <a:defRPr/>
            </a:pPr>
            <a:endParaRPr lang="en-GB" alt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sz="1200">
                <a:solidFill>
                  <a:schemeClr val="tx1"/>
                </a:solidFill>
                <a:latin typeface="Arial" charset="0"/>
              </a:defRPr>
            </a:lvl1pPr>
          </a:lstStyle>
          <a:p>
            <a:pPr>
              <a:defRPr/>
            </a:pPr>
            <a:fld id="{145A795D-4BD3-4DFE-93AE-7C1CC64FD045}" type="slidenum">
              <a:rPr lang="en-GB" altLang="en-US"/>
              <a:pPr>
                <a:defRPr/>
              </a:pPr>
              <a:t>‹Nr.›</a:t>
            </a:fld>
            <a:endParaRPr lang="en-GB" altLang="en-US"/>
          </a:p>
        </p:txBody>
      </p:sp>
    </p:spTree>
    <p:extLst>
      <p:ext uri="{BB962C8B-B14F-4D97-AF65-F5344CB8AC3E}">
        <p14:creationId xmlns="" xmlns:p14="http://schemas.microsoft.com/office/powerpoint/2010/main" val="707583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htdocs\design\templatepicker\designtemplate\2014 logo\powerpoint-template-front-endpage-ext-2014.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1042988" y="1628775"/>
            <a:ext cx="6842125" cy="2016125"/>
          </a:xfrm>
        </p:spPr>
        <p:txBody>
          <a:bodyPr/>
          <a:lstStyle>
            <a:lvl1pPr>
              <a:defRPr b="1"/>
            </a:lvl1pPr>
          </a:lstStyle>
          <a:p>
            <a:pPr lvl="0"/>
            <a:r>
              <a:rPr lang="nl-BE" altLang="en-US" noProof="0" smtClean="0"/>
              <a:t>Title presentation</a:t>
            </a:r>
            <a:endParaRPr lang="en-GB" altLang="en-US" noProof="0" smtClean="0"/>
          </a:p>
        </p:txBody>
      </p:sp>
      <p:sp>
        <p:nvSpPr>
          <p:cNvPr id="8195" name="Rectangle 3"/>
          <p:cNvSpPr>
            <a:spLocks noGrp="1" noChangeArrowheads="1"/>
          </p:cNvSpPr>
          <p:nvPr>
            <p:ph type="subTitle" idx="1"/>
          </p:nvPr>
        </p:nvSpPr>
        <p:spPr>
          <a:xfrm>
            <a:off x="1050925" y="3716338"/>
            <a:ext cx="6400800" cy="1752600"/>
          </a:xfrm>
        </p:spPr>
        <p:txBody>
          <a:bodyPr tIns="46800"/>
          <a:lstStyle>
            <a:lvl1pPr marL="0" indent="0">
              <a:lnSpc>
                <a:spcPct val="70000"/>
              </a:lnSpc>
              <a:buFontTx/>
              <a:buNone/>
              <a:defRPr sz="2200">
                <a:solidFill>
                  <a:schemeClr val="bg1"/>
                </a:solidFill>
              </a:defRPr>
            </a:lvl1pPr>
          </a:lstStyle>
          <a:p>
            <a:pPr lvl="0"/>
            <a:r>
              <a:rPr lang="pt-BR" altLang="en-US" noProof="0" smtClean="0"/>
              <a:t>Name</a:t>
            </a:r>
          </a:p>
          <a:p>
            <a:pPr lvl="0"/>
            <a:r>
              <a:rPr lang="pt-BR" altLang="en-US" noProof="0" smtClean="0"/>
              <a:t>Title</a:t>
            </a:r>
          </a:p>
          <a:p>
            <a:pPr lvl="0"/>
            <a:r>
              <a:rPr lang="pt-BR" altLang="en-US" noProof="0" smtClean="0"/>
              <a:t>Date</a:t>
            </a:r>
            <a:endParaRPr lang="en-GB" altLang="en-US" noProof="0" smtClean="0"/>
          </a:p>
        </p:txBody>
      </p:sp>
    </p:spTree>
    <p:extLst>
      <p:ext uri="{BB962C8B-B14F-4D97-AF65-F5344CB8AC3E}">
        <p14:creationId xmlns="" xmlns:p14="http://schemas.microsoft.com/office/powerpoint/2010/main" val="414872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86739C9-B158-41D7-8434-64982A4B85C6}" type="datetime1">
              <a:rPr lang="en-GB" altLang="en-US" smtClean="0"/>
              <a:pPr>
                <a:defRPr/>
              </a:pPr>
              <a:t>11/09/2014</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change via "view" &gt; "header and footer"</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C3C04214-9756-477A-8BF7-A41BFADC63EE}" type="slidenum">
              <a:rPr lang="en-GB" altLang="en-US"/>
              <a:pPr>
                <a:defRPr/>
              </a:pPr>
              <a:t>‹Nr.›</a:t>
            </a:fld>
            <a:endParaRPr lang="en-GB" altLang="en-US"/>
          </a:p>
        </p:txBody>
      </p:sp>
    </p:spTree>
    <p:extLst>
      <p:ext uri="{BB962C8B-B14F-4D97-AF65-F5344CB8AC3E}">
        <p14:creationId xmlns="" xmlns:p14="http://schemas.microsoft.com/office/powerpoint/2010/main" val="394577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3238" y="1124744"/>
            <a:ext cx="2132012" cy="525700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4744"/>
            <a:ext cx="6243638" cy="52570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333F06E-C927-450E-9DC1-9C6558F971D6}" type="datetime1">
              <a:rPr lang="en-GB" altLang="en-US" smtClean="0"/>
              <a:pPr>
                <a:defRPr/>
              </a:pPr>
              <a:t>11/09/2014</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change via "view" &gt; "header and footer"</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7E3D0B-330B-4877-BC6C-837313720952}" type="slidenum">
              <a:rPr lang="en-GB" altLang="en-US"/>
              <a:pPr>
                <a:defRPr/>
              </a:pPr>
              <a:t>‹Nr.›</a:t>
            </a:fld>
            <a:endParaRPr lang="en-GB" altLang="en-US"/>
          </a:p>
        </p:txBody>
      </p:sp>
    </p:spTree>
    <p:extLst>
      <p:ext uri="{BB962C8B-B14F-4D97-AF65-F5344CB8AC3E}">
        <p14:creationId xmlns="" xmlns:p14="http://schemas.microsoft.com/office/powerpoint/2010/main" val="301632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68760"/>
            <a:ext cx="8528050" cy="51129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3BE212F-0678-4541-B6BB-2F37490FA146}" type="datetime1">
              <a:rPr lang="en-GB" altLang="en-US" smtClean="0"/>
              <a:pPr>
                <a:defRPr/>
              </a:pPr>
              <a:t>11/09/2014</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smtClean="0"/>
              <a:t>change via "view" &gt; "header and footer"</a:t>
            </a: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7F0379F9-83CF-45D8-BE9C-49F132E78FC2}" type="slidenum">
              <a:rPr lang="en-GB" altLang="en-US"/>
              <a:pPr>
                <a:defRPr/>
              </a:pPr>
              <a:t>‹Nr.›</a:t>
            </a:fld>
            <a:endParaRPr lang="en-GB" altLang="en-US"/>
          </a:p>
        </p:txBody>
      </p:sp>
    </p:spTree>
    <p:extLst>
      <p:ext uri="{BB962C8B-B14F-4D97-AF65-F5344CB8AC3E}">
        <p14:creationId xmlns="" xmlns:p14="http://schemas.microsoft.com/office/powerpoint/2010/main" val="186244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1AA69C8-D851-423A-B281-33A66485CE43}" type="datetime1">
              <a:rPr lang="en-GB" altLang="en-US" smtClean="0"/>
              <a:pPr>
                <a:defRPr/>
              </a:pPr>
              <a:t>11/09/2014</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change via "view" &gt; "header and footer"</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1B3B6C-817B-4B01-8ADA-CA09357B7D74}" type="slidenum">
              <a:rPr lang="en-GB" altLang="en-US"/>
              <a:pPr>
                <a:defRPr/>
              </a:pPr>
              <a:t>‹Nr.›</a:t>
            </a:fld>
            <a:endParaRPr lang="en-GB" altLang="en-US"/>
          </a:p>
        </p:txBody>
      </p:sp>
    </p:spTree>
    <p:extLst>
      <p:ext uri="{BB962C8B-B14F-4D97-AF65-F5344CB8AC3E}">
        <p14:creationId xmlns="" xmlns:p14="http://schemas.microsoft.com/office/powerpoint/2010/main" val="56463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5291BC8-7ECA-457C-A424-4900E6D0AEC2}" type="datetime1">
              <a:rPr lang="en-GB" altLang="en-US" smtClean="0"/>
              <a:pPr>
                <a:defRPr/>
              </a:pPr>
              <a:t>11/09/2014</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smtClean="0"/>
              <a:t>change via "view" &gt; "header and footer"</a:t>
            </a: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36ADB8-6DA8-4E69-A539-B6624B149871}" type="slidenum">
              <a:rPr lang="en-GB" altLang="en-US"/>
              <a:pPr>
                <a:defRPr/>
              </a:pPr>
              <a:t>‹Nr.›</a:t>
            </a:fld>
            <a:endParaRPr lang="en-GB" altLang="en-US"/>
          </a:p>
        </p:txBody>
      </p:sp>
    </p:spTree>
    <p:extLst>
      <p:ext uri="{BB962C8B-B14F-4D97-AF65-F5344CB8AC3E}">
        <p14:creationId xmlns="" xmlns:p14="http://schemas.microsoft.com/office/powerpoint/2010/main" val="75523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79525"/>
            <a:ext cx="4176713"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6313" y="1279525"/>
            <a:ext cx="4178300"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68FC6E8-E461-4ED2-9E0F-9A5159520B8C}" type="datetime1">
              <a:rPr lang="en-GB" altLang="en-US" smtClean="0"/>
              <a:pPr>
                <a:defRPr/>
              </a:pPr>
              <a:t>11/09/2014</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change via "view" &gt; "header and footer"</a:t>
            </a: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C9B7999E-D0BF-40C3-BD98-17857E5A3D3A}" type="slidenum">
              <a:rPr lang="en-GB" altLang="en-US"/>
              <a:pPr>
                <a:defRPr/>
              </a:pPr>
              <a:t>‹Nr.›</a:t>
            </a:fld>
            <a:endParaRPr lang="en-GB" altLang="en-US"/>
          </a:p>
        </p:txBody>
      </p:sp>
    </p:spTree>
    <p:extLst>
      <p:ext uri="{BB962C8B-B14F-4D97-AF65-F5344CB8AC3E}">
        <p14:creationId xmlns="" xmlns:p14="http://schemas.microsoft.com/office/powerpoint/2010/main" val="277077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8208912" cy="792088"/>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67544" y="126876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60848"/>
            <a:ext cx="4040188" cy="40653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4008" y="12687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60848"/>
            <a:ext cx="4041775" cy="40653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fld id="{EFA3A389-1702-4EDA-ADB1-4DD22E6E0571}" type="datetime1">
              <a:rPr lang="en-GB" altLang="en-US" smtClean="0"/>
              <a:pPr>
                <a:defRPr/>
              </a:pPr>
              <a:t>11/09/2014</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smtClean="0"/>
              <a:t>change via "view" &gt; "header and footer"</a:t>
            </a: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563D8139-6B2B-498F-9146-AF5457712317}" type="slidenum">
              <a:rPr lang="en-GB" altLang="en-US"/>
              <a:pPr>
                <a:defRPr/>
              </a:pPr>
              <a:t>‹Nr.›</a:t>
            </a:fld>
            <a:endParaRPr lang="en-GB" altLang="en-US"/>
          </a:p>
        </p:txBody>
      </p:sp>
    </p:spTree>
    <p:extLst>
      <p:ext uri="{BB962C8B-B14F-4D97-AF65-F5344CB8AC3E}">
        <p14:creationId xmlns="" xmlns:p14="http://schemas.microsoft.com/office/powerpoint/2010/main" val="220094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fld id="{44AEEA1E-B7E1-4C2C-9BEA-C1D721F8FA98}" type="datetime1">
              <a:rPr lang="en-GB" altLang="en-US" smtClean="0"/>
              <a:pPr>
                <a:defRPr/>
              </a:pPr>
              <a:t>11/09/2014</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smtClean="0"/>
              <a:t>change via "view" &gt; "header and footer"</a:t>
            </a: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1BC3A58D-0414-43F7-9A2D-BCEE9C47F019}" type="slidenum">
              <a:rPr lang="en-GB" altLang="en-US"/>
              <a:pPr>
                <a:defRPr/>
              </a:pPr>
              <a:t>‹Nr.›</a:t>
            </a:fld>
            <a:endParaRPr lang="en-GB" altLang="en-US"/>
          </a:p>
        </p:txBody>
      </p:sp>
    </p:spTree>
    <p:extLst>
      <p:ext uri="{BB962C8B-B14F-4D97-AF65-F5344CB8AC3E}">
        <p14:creationId xmlns="" xmlns:p14="http://schemas.microsoft.com/office/powerpoint/2010/main" val="413428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B89A484-EC2C-44B0-A135-A9A0364ACB5F}" type="datetime1">
              <a:rPr lang="en-GB" altLang="en-US" smtClean="0"/>
              <a:pPr>
                <a:defRPr/>
              </a:pPr>
              <a:t>11/09/2014</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smtClean="0"/>
              <a:t>change via "view" &gt; "header and footer"</a:t>
            </a: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78B73E27-8537-4068-9D4F-F0353DED32D5}" type="slidenum">
              <a:rPr lang="en-GB" altLang="en-US"/>
              <a:pPr>
                <a:defRPr/>
              </a:pPr>
              <a:t>‹Nr.›</a:t>
            </a:fld>
            <a:endParaRPr lang="en-GB" altLang="en-US"/>
          </a:p>
        </p:txBody>
      </p:sp>
    </p:spTree>
    <p:extLst>
      <p:ext uri="{BB962C8B-B14F-4D97-AF65-F5344CB8AC3E}">
        <p14:creationId xmlns="" xmlns:p14="http://schemas.microsoft.com/office/powerpoint/2010/main" val="97864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5616624" cy="648072"/>
          </a:xfrm>
        </p:spPr>
        <p:txBody>
          <a:bodyPr anchor="b"/>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DEA287-4BBC-45F2-B139-FBA1958185E3}" type="datetime1">
              <a:rPr lang="en-GB" altLang="en-US" smtClean="0"/>
              <a:pPr>
                <a:defRPr/>
              </a:pPr>
              <a:t>11/09/2014</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change via "view" &gt; "header and footer"</a:t>
            </a: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FA3F5E-4D21-4D2F-8FE7-C834F8C51B33}" type="slidenum">
              <a:rPr lang="en-GB" altLang="en-US"/>
              <a:pPr>
                <a:defRPr/>
              </a:pPr>
              <a:t>‹Nr.›</a:t>
            </a:fld>
            <a:endParaRPr lang="en-GB" altLang="en-US"/>
          </a:p>
        </p:txBody>
      </p:sp>
    </p:spTree>
    <p:extLst>
      <p:ext uri="{BB962C8B-B14F-4D97-AF65-F5344CB8AC3E}">
        <p14:creationId xmlns="" xmlns:p14="http://schemas.microsoft.com/office/powerpoint/2010/main" val="179646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196751"/>
            <a:ext cx="54864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23B58B4-6209-4715-9F67-3094EDEA7F54}" type="datetime1">
              <a:rPr lang="en-GB" altLang="en-US" smtClean="0"/>
              <a:pPr>
                <a:defRPr/>
              </a:pPr>
              <a:t>11/09/2014</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smtClean="0"/>
              <a:t>change via "view" &gt; "header and footer"</a:t>
            </a: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E243A0-F22E-431E-BB1B-A102BA614066}" type="slidenum">
              <a:rPr lang="en-GB" altLang="en-US"/>
              <a:pPr>
                <a:defRPr/>
              </a:pPr>
              <a:t>‹Nr.›</a:t>
            </a:fld>
            <a:endParaRPr lang="en-GB" altLang="en-US"/>
          </a:p>
        </p:txBody>
      </p:sp>
    </p:spTree>
    <p:extLst>
      <p:ext uri="{BB962C8B-B14F-4D97-AF65-F5344CB8AC3E}">
        <p14:creationId xmlns="" xmlns:p14="http://schemas.microsoft.com/office/powerpoint/2010/main" val="2067459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827088" y="115888"/>
            <a:ext cx="8158162" cy="792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 presentation</a:t>
            </a:r>
          </a:p>
        </p:txBody>
      </p:sp>
      <p:sp>
        <p:nvSpPr>
          <p:cNvPr id="1028" name="Rectangle 3"/>
          <p:cNvSpPr>
            <a:spLocks noGrp="1" noChangeArrowheads="1"/>
          </p:cNvSpPr>
          <p:nvPr>
            <p:ph type="body" idx="1"/>
          </p:nvPr>
        </p:nvSpPr>
        <p:spPr bwMode="auto">
          <a:xfrm>
            <a:off x="457200" y="1279525"/>
            <a:ext cx="8507413" cy="510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a:p>
            <a:pPr lvl="4"/>
            <a:endParaRPr lang="en-GB" altLang="en-US" smtClean="0"/>
          </a:p>
        </p:txBody>
      </p:sp>
      <p:sp>
        <p:nvSpPr>
          <p:cNvPr id="2" name="Rectangle 4"/>
          <p:cNvSpPr>
            <a:spLocks noGrp="1" noChangeArrowheads="1"/>
          </p:cNvSpPr>
          <p:nvPr>
            <p:ph type="dt" sz="half" idx="2"/>
          </p:nvPr>
        </p:nvSpPr>
        <p:spPr bwMode="auto">
          <a:xfrm>
            <a:off x="34925" y="6524625"/>
            <a:ext cx="1871663" cy="33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400">
                <a:solidFill>
                  <a:schemeClr val="bg1"/>
                </a:solidFill>
                <a:latin typeface="+mn-lt"/>
              </a:defRPr>
            </a:lvl1pPr>
          </a:lstStyle>
          <a:p>
            <a:pPr>
              <a:defRPr/>
            </a:pPr>
            <a:fld id="{31501DC0-0B75-4136-BC71-EB9E7105BC82}" type="datetime1">
              <a:rPr lang="en-GB" altLang="en-US" smtClean="0"/>
              <a:pPr>
                <a:defRPr/>
              </a:pPr>
              <a:t>11/09/2014</a:t>
            </a:fld>
            <a:endParaRPr lang="en-GB" altLang="en-US"/>
          </a:p>
        </p:txBody>
      </p:sp>
      <p:sp>
        <p:nvSpPr>
          <p:cNvPr id="1029" name="Rectangle 5"/>
          <p:cNvSpPr>
            <a:spLocks noGrp="1" noChangeArrowheads="1"/>
          </p:cNvSpPr>
          <p:nvPr>
            <p:ph type="ftr" sz="quarter" idx="3"/>
          </p:nvPr>
        </p:nvSpPr>
        <p:spPr bwMode="auto">
          <a:xfrm>
            <a:off x="1979613" y="6524625"/>
            <a:ext cx="5472112" cy="33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SzTx/>
              <a:buFontTx/>
              <a:buNone/>
              <a:defRPr sz="1400">
                <a:solidFill>
                  <a:schemeClr val="bg1"/>
                </a:solidFill>
                <a:latin typeface="+mn-lt"/>
              </a:defRPr>
            </a:lvl1pPr>
          </a:lstStyle>
          <a:p>
            <a:pPr>
              <a:defRPr/>
            </a:pPr>
            <a:r>
              <a:rPr lang="en-GB" altLang="en-US" smtClean="0"/>
              <a:t>change via "view" &gt; "header and footer"</a:t>
            </a:r>
            <a:endParaRPr lang="en-GB" altLang="en-US"/>
          </a:p>
        </p:txBody>
      </p:sp>
      <p:sp>
        <p:nvSpPr>
          <p:cNvPr id="1030" name="Rectangle 6"/>
          <p:cNvSpPr>
            <a:spLocks noGrp="1" noChangeArrowheads="1"/>
          </p:cNvSpPr>
          <p:nvPr>
            <p:ph type="sldNum" sz="quarter" idx="4"/>
          </p:nvPr>
        </p:nvSpPr>
        <p:spPr bwMode="auto">
          <a:xfrm>
            <a:off x="7451725" y="6524625"/>
            <a:ext cx="1692275" cy="33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400">
                <a:solidFill>
                  <a:schemeClr val="bg1"/>
                </a:solidFill>
                <a:latin typeface="+mn-lt"/>
              </a:defRPr>
            </a:lvl1pPr>
          </a:lstStyle>
          <a:p>
            <a:pPr>
              <a:defRPr/>
            </a:pPr>
            <a:fld id="{BAE34B6E-EDFD-4A98-87F4-88FB03E53DF5}" type="slidenum">
              <a:rPr lang="en-GB" altLang="en-US"/>
              <a:pPr>
                <a:defRPr/>
              </a:pPr>
              <a:t>‹Nr.›</a:t>
            </a:fld>
            <a:endParaRPr lang="en-GB" altLang="en-US"/>
          </a:p>
        </p:txBody>
      </p:sp>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hf hdr="0"/>
  <p:txStyles>
    <p:titleStyle>
      <a:lvl1pPr algn="l" rtl="0" eaLnBrk="0" fontAlgn="base" hangingPunct="0">
        <a:lnSpc>
          <a:spcPct val="75000"/>
        </a:lnSpc>
        <a:spcBef>
          <a:spcPct val="0"/>
        </a:spcBef>
        <a:spcAft>
          <a:spcPct val="0"/>
        </a:spcAft>
        <a:defRPr sz="3600">
          <a:solidFill>
            <a:schemeClr val="bg1"/>
          </a:solidFill>
          <a:latin typeface="+mj-lt"/>
          <a:ea typeface="+mj-ea"/>
          <a:cs typeface="+mj-cs"/>
        </a:defRPr>
      </a:lvl1pPr>
      <a:lvl2pPr algn="l" rtl="0" eaLnBrk="0" fontAlgn="base" hangingPunct="0">
        <a:lnSpc>
          <a:spcPct val="75000"/>
        </a:lnSpc>
        <a:spcBef>
          <a:spcPct val="0"/>
        </a:spcBef>
        <a:spcAft>
          <a:spcPct val="0"/>
        </a:spcAft>
        <a:defRPr sz="3600">
          <a:solidFill>
            <a:schemeClr val="bg1"/>
          </a:solidFill>
          <a:latin typeface="Calibri" pitchFamily="34" charset="0"/>
        </a:defRPr>
      </a:lvl2pPr>
      <a:lvl3pPr algn="l" rtl="0" eaLnBrk="0" fontAlgn="base" hangingPunct="0">
        <a:lnSpc>
          <a:spcPct val="75000"/>
        </a:lnSpc>
        <a:spcBef>
          <a:spcPct val="0"/>
        </a:spcBef>
        <a:spcAft>
          <a:spcPct val="0"/>
        </a:spcAft>
        <a:defRPr sz="3600">
          <a:solidFill>
            <a:schemeClr val="bg1"/>
          </a:solidFill>
          <a:latin typeface="Calibri" pitchFamily="34" charset="0"/>
        </a:defRPr>
      </a:lvl3pPr>
      <a:lvl4pPr algn="l" rtl="0" eaLnBrk="0" fontAlgn="base" hangingPunct="0">
        <a:lnSpc>
          <a:spcPct val="75000"/>
        </a:lnSpc>
        <a:spcBef>
          <a:spcPct val="0"/>
        </a:spcBef>
        <a:spcAft>
          <a:spcPct val="0"/>
        </a:spcAft>
        <a:defRPr sz="3600">
          <a:solidFill>
            <a:schemeClr val="bg1"/>
          </a:solidFill>
          <a:latin typeface="Calibri" pitchFamily="34" charset="0"/>
        </a:defRPr>
      </a:lvl4pPr>
      <a:lvl5pPr algn="l" rtl="0" eaLnBrk="0" fontAlgn="base" hangingPunct="0">
        <a:lnSpc>
          <a:spcPct val="75000"/>
        </a:lnSpc>
        <a:spcBef>
          <a:spcPct val="0"/>
        </a:spcBef>
        <a:spcAft>
          <a:spcPct val="0"/>
        </a:spcAft>
        <a:defRPr sz="3600">
          <a:solidFill>
            <a:schemeClr val="bg1"/>
          </a:solidFill>
          <a:latin typeface="Calibri" pitchFamily="34" charset="0"/>
        </a:defRPr>
      </a:lvl5pPr>
      <a:lvl6pPr marL="457200" algn="l" rtl="0" fontAlgn="base">
        <a:lnSpc>
          <a:spcPct val="75000"/>
        </a:lnSpc>
        <a:spcBef>
          <a:spcPct val="0"/>
        </a:spcBef>
        <a:spcAft>
          <a:spcPct val="0"/>
        </a:spcAft>
        <a:defRPr sz="3600">
          <a:solidFill>
            <a:schemeClr val="bg1"/>
          </a:solidFill>
          <a:latin typeface="Verdana" pitchFamily="34" charset="0"/>
        </a:defRPr>
      </a:lvl6pPr>
      <a:lvl7pPr marL="914400" algn="l" rtl="0" fontAlgn="base">
        <a:lnSpc>
          <a:spcPct val="75000"/>
        </a:lnSpc>
        <a:spcBef>
          <a:spcPct val="0"/>
        </a:spcBef>
        <a:spcAft>
          <a:spcPct val="0"/>
        </a:spcAft>
        <a:defRPr sz="3600">
          <a:solidFill>
            <a:schemeClr val="bg1"/>
          </a:solidFill>
          <a:latin typeface="Verdana" pitchFamily="34" charset="0"/>
        </a:defRPr>
      </a:lvl7pPr>
      <a:lvl8pPr marL="1371600" algn="l" rtl="0" fontAlgn="base">
        <a:lnSpc>
          <a:spcPct val="75000"/>
        </a:lnSpc>
        <a:spcBef>
          <a:spcPct val="0"/>
        </a:spcBef>
        <a:spcAft>
          <a:spcPct val="0"/>
        </a:spcAft>
        <a:defRPr sz="3600">
          <a:solidFill>
            <a:schemeClr val="bg1"/>
          </a:solidFill>
          <a:latin typeface="Verdana" pitchFamily="34" charset="0"/>
        </a:defRPr>
      </a:lvl8pPr>
      <a:lvl9pPr marL="1828800" algn="l" rtl="0" fontAlgn="base">
        <a:lnSpc>
          <a:spcPct val="75000"/>
        </a:lnSpc>
        <a:spcBef>
          <a:spcPct val="0"/>
        </a:spcBef>
        <a:spcAft>
          <a:spcPct val="0"/>
        </a:spcAft>
        <a:defRPr sz="3600">
          <a:solidFill>
            <a:schemeClr val="bg1"/>
          </a:solidFill>
          <a:latin typeface="Verdana" pitchFamily="34" charset="0"/>
        </a:defRPr>
      </a:lvl9pPr>
    </p:titleStyle>
    <p:bodyStyle>
      <a:lvl1pPr marL="342900" indent="-342900" algn="l" rtl="0" eaLnBrk="0" fontAlgn="base" hangingPunct="0">
        <a:spcBef>
          <a:spcPct val="20000"/>
        </a:spcBef>
        <a:spcAft>
          <a:spcPct val="0"/>
        </a:spcAft>
        <a:buSzPct val="80000"/>
        <a:buBlip>
          <a:blip r:embed="rId15"/>
        </a:buBlip>
        <a:defRPr sz="3200">
          <a:solidFill>
            <a:srgbClr val="055685"/>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rgbClr val="055685"/>
          </a:solidFill>
          <a:latin typeface="+mn-lt"/>
        </a:defRPr>
      </a:lvl2pPr>
      <a:lvl3pPr marL="1143000" indent="-228600" algn="l" rtl="0" eaLnBrk="0" fontAlgn="base" hangingPunct="0">
        <a:spcBef>
          <a:spcPct val="20000"/>
        </a:spcBef>
        <a:spcAft>
          <a:spcPct val="0"/>
        </a:spcAft>
        <a:buSzPct val="80000"/>
        <a:buBlip>
          <a:blip r:embed="rId17"/>
        </a:buBlip>
        <a:defRPr sz="2400">
          <a:solidFill>
            <a:srgbClr val="055685"/>
          </a:solidFill>
          <a:latin typeface="+mn-lt"/>
        </a:defRPr>
      </a:lvl3pPr>
      <a:lvl4pPr marL="1600200" indent="-228600" algn="l" rtl="0" eaLnBrk="0" fontAlgn="base" hangingPunct="0">
        <a:spcBef>
          <a:spcPct val="20000"/>
        </a:spcBef>
        <a:spcAft>
          <a:spcPct val="0"/>
        </a:spcAft>
        <a:buSzPct val="80000"/>
        <a:buBlip>
          <a:blip r:embed="rId18"/>
        </a:buBlip>
        <a:defRPr sz="2000">
          <a:solidFill>
            <a:srgbClr val="055685"/>
          </a:solidFill>
          <a:latin typeface="+mn-lt"/>
        </a:defRPr>
      </a:lvl4pPr>
      <a:lvl5pPr marL="2057400" indent="-228600" algn="l" rtl="0" eaLnBrk="0" fontAlgn="base" hangingPunct="0">
        <a:spcBef>
          <a:spcPct val="20000"/>
        </a:spcBef>
        <a:spcAft>
          <a:spcPct val="0"/>
        </a:spcAft>
        <a:buSzPct val="80000"/>
        <a:buBlip>
          <a:blip r:embed="rId19"/>
        </a:buBlip>
        <a:defRPr sz="2000">
          <a:solidFill>
            <a:srgbClr val="055685"/>
          </a:solidFill>
          <a:latin typeface="+mn-lt"/>
        </a:defRPr>
      </a:lvl5pPr>
      <a:lvl6pPr marL="2514600" indent="-228600" algn="l" rtl="0" fontAlgn="base">
        <a:spcBef>
          <a:spcPct val="20000"/>
        </a:spcBef>
        <a:spcAft>
          <a:spcPct val="0"/>
        </a:spcAft>
        <a:buSzPct val="80000"/>
        <a:buBlip>
          <a:blip r:embed="rId19"/>
        </a:buBlip>
        <a:defRPr sz="2000">
          <a:solidFill>
            <a:srgbClr val="055685"/>
          </a:solidFill>
          <a:latin typeface="+mn-lt"/>
        </a:defRPr>
      </a:lvl6pPr>
      <a:lvl7pPr marL="2971800" indent="-228600" algn="l" rtl="0" fontAlgn="base">
        <a:spcBef>
          <a:spcPct val="20000"/>
        </a:spcBef>
        <a:spcAft>
          <a:spcPct val="0"/>
        </a:spcAft>
        <a:buSzPct val="80000"/>
        <a:buBlip>
          <a:blip r:embed="rId19"/>
        </a:buBlip>
        <a:defRPr sz="2000">
          <a:solidFill>
            <a:srgbClr val="055685"/>
          </a:solidFill>
          <a:latin typeface="+mn-lt"/>
        </a:defRPr>
      </a:lvl7pPr>
      <a:lvl8pPr marL="3429000" indent="-228600" algn="l" rtl="0" fontAlgn="base">
        <a:spcBef>
          <a:spcPct val="20000"/>
        </a:spcBef>
        <a:spcAft>
          <a:spcPct val="0"/>
        </a:spcAft>
        <a:buSzPct val="80000"/>
        <a:buBlip>
          <a:blip r:embed="rId19"/>
        </a:buBlip>
        <a:defRPr sz="2000">
          <a:solidFill>
            <a:srgbClr val="055685"/>
          </a:solidFill>
          <a:latin typeface="+mn-lt"/>
        </a:defRPr>
      </a:lvl8pPr>
      <a:lvl9pPr marL="3886200" indent="-228600" algn="l" rtl="0" fontAlgn="base">
        <a:spcBef>
          <a:spcPct val="20000"/>
        </a:spcBef>
        <a:spcAft>
          <a:spcPct val="0"/>
        </a:spcAft>
        <a:buSzPct val="80000"/>
        <a:buBlip>
          <a:blip r:embed="rId19"/>
        </a:buBlip>
        <a:defRPr sz="2000">
          <a:solidFill>
            <a:srgbClr val="05568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asa.europa.eu/regulations" TargetMode="External"/><Relationship Id="rId2" Type="http://schemas.openxmlformats.org/officeDocument/2006/relationships/hyperlink" Target="http://eur-lex.europa.eu/search.html?instInvStatus=ALL&amp;or0=DTS=3,DTS=0&amp;or1=DTT=R&amp;DTN=0139&amp;DTA=2014&amp;qid=1399543028151&amp;DTC=false&amp;DTS_DOM=ALL&amp;type=advanced&amp;SUBDOM_INIT=ALL_ALL&amp;DTS_SUBDOM=ALL_AL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jpeg"/><Relationship Id="rId5" Type="http://schemas.openxmlformats.org/officeDocument/2006/relationships/image" Target="../media/image3.png"/><Relationship Id="rId10"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42988" y="1628775"/>
            <a:ext cx="7129412" cy="2016125"/>
          </a:xfrm>
        </p:spPr>
        <p:txBody>
          <a:bodyPr/>
          <a:lstStyle/>
          <a:p>
            <a:pPr algn="ctr" eaLnBrk="1" hangingPunct="1"/>
            <a:r>
              <a:rPr lang="en-GB" altLang="en-US" sz="4000" dirty="0" smtClean="0"/>
              <a:t>EASA Regulation on Aerodromes</a:t>
            </a:r>
            <a:br>
              <a:rPr lang="en-GB" altLang="en-US" sz="4000" dirty="0" smtClean="0"/>
            </a:br>
            <a:r>
              <a:rPr lang="en-GB" altLang="en-US" sz="4000" dirty="0"/>
              <a:t/>
            </a:r>
            <a:br>
              <a:rPr lang="en-GB" altLang="en-US" sz="4000" dirty="0"/>
            </a:br>
            <a:r>
              <a:rPr lang="en-GB" altLang="en-US" sz="4000" dirty="0" smtClean="0"/>
              <a:t>Current Situation &amp; Future</a:t>
            </a:r>
            <a:br>
              <a:rPr lang="en-GB" altLang="en-US" sz="4000" dirty="0" smtClean="0"/>
            </a:br>
            <a:r>
              <a:rPr lang="en-GB" altLang="en-US" sz="4000" dirty="0" smtClean="0"/>
              <a:t>Challenges</a:t>
            </a:r>
          </a:p>
        </p:txBody>
      </p:sp>
      <p:sp>
        <p:nvSpPr>
          <p:cNvPr id="3075" name="Rectangle 3"/>
          <p:cNvSpPr>
            <a:spLocks noGrp="1" noChangeArrowheads="1"/>
          </p:cNvSpPr>
          <p:nvPr>
            <p:ph type="subTitle" idx="1"/>
          </p:nvPr>
        </p:nvSpPr>
        <p:spPr>
          <a:xfrm>
            <a:off x="1043608" y="3861048"/>
            <a:ext cx="6400800" cy="1752600"/>
          </a:xfrm>
        </p:spPr>
        <p:txBody>
          <a:bodyPr/>
          <a:lstStyle/>
          <a:p>
            <a:pPr eaLnBrk="1" hangingPunct="1"/>
            <a:r>
              <a:rPr lang="pt-BR" altLang="en-US" dirty="0" smtClean="0"/>
              <a:t>Vasileios </a:t>
            </a:r>
            <a:r>
              <a:rPr lang="pt-BR" altLang="en-US" dirty="0" err="1" smtClean="0"/>
              <a:t>Stefanioros</a:t>
            </a:r>
            <a:endParaRPr lang="pt-BR" altLang="en-US" dirty="0" smtClean="0"/>
          </a:p>
          <a:p>
            <a:pPr eaLnBrk="1" hangingPunct="1"/>
            <a:r>
              <a:rPr lang="pt-BR" altLang="en-US" dirty="0" smtClean="0"/>
              <a:t>Aerodrome Regulations Officer</a:t>
            </a:r>
          </a:p>
          <a:p>
            <a:pPr eaLnBrk="1" hangingPunct="1"/>
            <a:r>
              <a:rPr lang="pt-BR" altLang="en-US" dirty="0" smtClean="0"/>
              <a:t>Frankfurt, 11/09/2014</a:t>
            </a:r>
            <a:endParaRPr lang="en-GB" altLang="en-US" dirty="0" smtClean="0"/>
          </a:p>
        </p:txBody>
      </p:sp>
      <p:sp>
        <p:nvSpPr>
          <p:cNvPr id="2" name="TextBox 1"/>
          <p:cNvSpPr txBox="1"/>
          <p:nvPr/>
        </p:nvSpPr>
        <p:spPr>
          <a:xfrm>
            <a:off x="7884367" y="6582618"/>
            <a:ext cx="1077441" cy="215444"/>
          </a:xfrm>
          <a:prstGeom prst="rect">
            <a:avLst/>
          </a:prstGeom>
          <a:noFill/>
        </p:spPr>
        <p:txBody>
          <a:bodyPr wrap="square" rtlCol="0">
            <a:spAutoFit/>
          </a:bodyPr>
          <a:lstStyle/>
          <a:p>
            <a:pPr algn="r">
              <a:buNone/>
            </a:pPr>
            <a:r>
              <a:rPr lang="fr-BE" sz="800" dirty="0" smtClean="0">
                <a:solidFill>
                  <a:schemeClr val="bg1"/>
                </a:solidFill>
              </a:rPr>
              <a:t>TE.GEN.00409-001</a:t>
            </a:r>
            <a:endParaRPr lang="en-GB" sz="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10</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Regulation (EU) 139/2014</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sz="2600" dirty="0"/>
              <a:t>Cover Regulation</a:t>
            </a:r>
          </a:p>
          <a:p>
            <a:pPr lvl="1" eaLnBrk="1" hangingPunct="1"/>
            <a:r>
              <a:rPr lang="en-GB" altLang="en-US" sz="2200" dirty="0"/>
              <a:t>Article 1 – Subject matter and scope</a:t>
            </a:r>
          </a:p>
          <a:p>
            <a:pPr lvl="1" eaLnBrk="1" hangingPunct="1"/>
            <a:r>
              <a:rPr lang="en-GB" altLang="en-US" sz="2200" dirty="0"/>
              <a:t>Article 2 – Definitions</a:t>
            </a:r>
          </a:p>
          <a:p>
            <a:pPr lvl="1" eaLnBrk="1" hangingPunct="1"/>
            <a:r>
              <a:rPr lang="en-GB" altLang="en-US" sz="2200" dirty="0"/>
              <a:t>Article 3 -  Oversight of aerodromes</a:t>
            </a:r>
          </a:p>
          <a:p>
            <a:pPr lvl="1" eaLnBrk="1" hangingPunct="1"/>
            <a:r>
              <a:rPr lang="en-GB" altLang="en-US" sz="2200" dirty="0"/>
              <a:t>Article 4 – Information to EASA</a:t>
            </a:r>
          </a:p>
          <a:p>
            <a:pPr lvl="1" eaLnBrk="1" hangingPunct="1"/>
            <a:r>
              <a:rPr lang="en-GB" altLang="en-US" sz="2200" dirty="0"/>
              <a:t>Article 5 – Exemptions</a:t>
            </a:r>
          </a:p>
          <a:p>
            <a:pPr lvl="1" eaLnBrk="1" hangingPunct="1"/>
            <a:r>
              <a:rPr lang="en-GB" altLang="en-US" sz="2200" dirty="0"/>
              <a:t>Article 6 – Conversion of certificates</a:t>
            </a:r>
          </a:p>
          <a:p>
            <a:pPr lvl="1" eaLnBrk="1" hangingPunct="1"/>
            <a:r>
              <a:rPr lang="en-GB" altLang="en-US" sz="2200" dirty="0"/>
              <a:t>Article 7 – Deviations from CSs</a:t>
            </a:r>
          </a:p>
          <a:p>
            <a:pPr lvl="1" eaLnBrk="1" hangingPunct="1"/>
            <a:r>
              <a:rPr lang="en-GB" altLang="en-US" sz="2200" dirty="0"/>
              <a:t>Article 8 – Safeguarding of aerodrome surroundings</a:t>
            </a:r>
          </a:p>
          <a:p>
            <a:pPr lvl="1" eaLnBrk="1" hangingPunct="1"/>
            <a:r>
              <a:rPr lang="en-GB" altLang="en-US" sz="2200" dirty="0"/>
              <a:t>Article 9 – Monitoring of aerodrome surroundings</a:t>
            </a:r>
          </a:p>
          <a:p>
            <a:pPr lvl="1" eaLnBrk="1" hangingPunct="1"/>
            <a:r>
              <a:rPr lang="en-GB" altLang="en-US" sz="2200" dirty="0"/>
              <a:t>Article 10 – Wildlife hazard management</a:t>
            </a:r>
          </a:p>
          <a:p>
            <a:pPr lvl="1" eaLnBrk="1" hangingPunct="1"/>
            <a:r>
              <a:rPr lang="en-GB" altLang="en-US" sz="2200" dirty="0"/>
              <a:t>Article 11 – Entry into force and application</a:t>
            </a:r>
          </a:p>
        </p:txBody>
      </p:sp>
    </p:spTree>
    <p:extLst>
      <p:ext uri="{BB962C8B-B14F-4D97-AF65-F5344CB8AC3E}">
        <p14:creationId xmlns="" xmlns:p14="http://schemas.microsoft.com/office/powerpoint/2010/main" val="155922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11</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Regulation (EU) 139/2014</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sz="2600" dirty="0"/>
              <a:t>PART – ADR.AR Authority Requirements</a:t>
            </a:r>
          </a:p>
          <a:p>
            <a:pPr lvl="1" eaLnBrk="1" hangingPunct="1"/>
            <a:r>
              <a:rPr lang="en-GB" altLang="en-US" sz="2400" dirty="0"/>
              <a:t>Defines the requirements for the Competent Authority such as:</a:t>
            </a:r>
          </a:p>
          <a:p>
            <a:pPr lvl="2" eaLnBrk="1" hangingPunct="1"/>
            <a:r>
              <a:rPr lang="en-GB" altLang="en-US" sz="2200" dirty="0"/>
              <a:t>Management System and Record keeping</a:t>
            </a:r>
          </a:p>
          <a:p>
            <a:pPr lvl="2" eaLnBrk="1" hangingPunct="1"/>
            <a:r>
              <a:rPr lang="en-GB" altLang="en-US" sz="2200" dirty="0"/>
              <a:t>How to deal with AMCs and </a:t>
            </a:r>
            <a:r>
              <a:rPr lang="en-GB" altLang="en-US" sz="2200" dirty="0" err="1"/>
              <a:t>AltMoC</a:t>
            </a:r>
            <a:endParaRPr lang="en-GB" altLang="en-US" sz="2200" dirty="0"/>
          </a:p>
          <a:p>
            <a:pPr lvl="2" eaLnBrk="1" hangingPunct="1"/>
            <a:r>
              <a:rPr lang="en-GB" altLang="en-US" sz="2200" dirty="0"/>
              <a:t>Coordination with EASA</a:t>
            </a:r>
          </a:p>
          <a:p>
            <a:pPr lvl="2" eaLnBrk="1" hangingPunct="1"/>
            <a:r>
              <a:rPr lang="en-GB" altLang="en-US" sz="2200" dirty="0"/>
              <a:t>Reaction to safety problems and safety directives</a:t>
            </a:r>
          </a:p>
          <a:p>
            <a:pPr lvl="2" eaLnBrk="1" hangingPunct="1"/>
            <a:r>
              <a:rPr lang="en-GB" altLang="en-US" sz="2200" dirty="0"/>
              <a:t>Certification and oversight of aerodromes</a:t>
            </a:r>
          </a:p>
          <a:p>
            <a:pPr lvl="2" eaLnBrk="1" hangingPunct="1"/>
            <a:r>
              <a:rPr lang="en-GB" altLang="en-US" sz="2200" dirty="0"/>
              <a:t>Management of changes</a:t>
            </a:r>
          </a:p>
          <a:p>
            <a:pPr lvl="2" eaLnBrk="1" hangingPunct="1"/>
            <a:r>
              <a:rPr lang="en-GB" altLang="en-US" sz="2200" dirty="0"/>
              <a:t>Findings, observations, corrective actions and enforcement measures</a:t>
            </a:r>
          </a:p>
        </p:txBody>
      </p:sp>
    </p:spTree>
    <p:extLst>
      <p:ext uri="{BB962C8B-B14F-4D97-AF65-F5344CB8AC3E}">
        <p14:creationId xmlns="" xmlns:p14="http://schemas.microsoft.com/office/powerpoint/2010/main" val="4117436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12</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Regulation (EU) 139/2014</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sz="2600" dirty="0"/>
              <a:t>PART – ADR.OR Organisations Requirements</a:t>
            </a:r>
          </a:p>
          <a:p>
            <a:pPr lvl="1" eaLnBrk="1" hangingPunct="1"/>
            <a:r>
              <a:rPr lang="en-GB" altLang="en-US" sz="2400" dirty="0"/>
              <a:t>Defines the requirements for the Aerodrome Operator:</a:t>
            </a:r>
          </a:p>
          <a:p>
            <a:pPr lvl="2" eaLnBrk="1" hangingPunct="1"/>
            <a:r>
              <a:rPr lang="en-GB" altLang="en-US" sz="2200" dirty="0"/>
              <a:t>Certification process </a:t>
            </a:r>
          </a:p>
          <a:p>
            <a:pPr lvl="2" eaLnBrk="1" hangingPunct="1"/>
            <a:r>
              <a:rPr lang="en-GB" altLang="en-US" sz="2200" dirty="0"/>
              <a:t>Management of changes</a:t>
            </a:r>
          </a:p>
          <a:p>
            <a:pPr lvl="2" eaLnBrk="1" hangingPunct="1"/>
            <a:r>
              <a:rPr lang="en-GB" altLang="en-US" sz="2200" dirty="0"/>
              <a:t>Aerodrome operator responsibilities</a:t>
            </a:r>
          </a:p>
          <a:p>
            <a:pPr lvl="2" eaLnBrk="1" hangingPunct="1"/>
            <a:r>
              <a:rPr lang="en-GB" altLang="en-US" sz="2200" dirty="0"/>
              <a:t>Occurrence reporting</a:t>
            </a:r>
          </a:p>
          <a:p>
            <a:pPr lvl="2" eaLnBrk="1" hangingPunct="1"/>
            <a:r>
              <a:rPr lang="en-GB" altLang="en-US" sz="2200" dirty="0"/>
              <a:t>Management System</a:t>
            </a:r>
          </a:p>
          <a:p>
            <a:pPr lvl="2" eaLnBrk="1" hangingPunct="1"/>
            <a:r>
              <a:rPr lang="en-GB" altLang="en-US" sz="2200" dirty="0"/>
              <a:t>Personnel requirements</a:t>
            </a:r>
          </a:p>
          <a:p>
            <a:pPr lvl="2" eaLnBrk="1" hangingPunct="1"/>
            <a:r>
              <a:rPr lang="en-GB" altLang="en-US" sz="2200" dirty="0"/>
              <a:t>Training and proficiency check programmes</a:t>
            </a:r>
          </a:p>
          <a:p>
            <a:pPr lvl="2" eaLnBrk="1" hangingPunct="1"/>
            <a:r>
              <a:rPr lang="en-GB" altLang="en-US" sz="2200" dirty="0"/>
              <a:t>Safety programmes, safety reporting system, record keeping</a:t>
            </a:r>
          </a:p>
          <a:p>
            <a:pPr lvl="2" eaLnBrk="1" hangingPunct="1"/>
            <a:r>
              <a:rPr lang="en-GB" altLang="en-US" sz="2200" dirty="0"/>
              <a:t>Aerodrome Manual</a:t>
            </a:r>
          </a:p>
        </p:txBody>
      </p:sp>
    </p:spTree>
    <p:extLst>
      <p:ext uri="{BB962C8B-B14F-4D97-AF65-F5344CB8AC3E}">
        <p14:creationId xmlns="" xmlns:p14="http://schemas.microsoft.com/office/powerpoint/2010/main" val="826997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13</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Regulation (EU) 139/2014</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sz="2600" dirty="0"/>
              <a:t>PART – ADR.OPS Operations Requirements</a:t>
            </a:r>
          </a:p>
          <a:p>
            <a:pPr lvl="1" eaLnBrk="1" hangingPunct="1"/>
            <a:r>
              <a:rPr lang="en-GB" altLang="en-US" sz="2400" dirty="0"/>
              <a:t>Defines the operational requirements for aerodromes:</a:t>
            </a:r>
          </a:p>
          <a:p>
            <a:pPr lvl="2" eaLnBrk="1" hangingPunct="1"/>
            <a:r>
              <a:rPr lang="en-GB" altLang="en-US" sz="2200" dirty="0"/>
              <a:t>Aerodrome data (quality requirements, coordination with AIS)</a:t>
            </a:r>
          </a:p>
          <a:p>
            <a:pPr lvl="2" eaLnBrk="1" hangingPunct="1"/>
            <a:r>
              <a:rPr lang="en-GB" altLang="en-US" sz="2200" dirty="0"/>
              <a:t>Emergency planning and RFFS</a:t>
            </a:r>
          </a:p>
          <a:p>
            <a:pPr lvl="2" eaLnBrk="1" hangingPunct="1"/>
            <a:r>
              <a:rPr lang="en-GB" altLang="en-US" sz="2200" dirty="0"/>
              <a:t>Monitoring and inspection of movement area</a:t>
            </a:r>
          </a:p>
          <a:p>
            <a:pPr lvl="2" eaLnBrk="1" hangingPunct="1"/>
            <a:r>
              <a:rPr lang="en-GB" altLang="en-US" sz="2200" dirty="0"/>
              <a:t>Wildlife control</a:t>
            </a:r>
          </a:p>
          <a:p>
            <a:pPr lvl="2" eaLnBrk="1" hangingPunct="1"/>
            <a:r>
              <a:rPr lang="en-GB" altLang="en-US" sz="2200" dirty="0"/>
              <a:t>Operation of vehicles, SMGCS</a:t>
            </a:r>
          </a:p>
          <a:p>
            <a:pPr lvl="2" eaLnBrk="1" hangingPunct="1"/>
            <a:r>
              <a:rPr lang="en-GB" altLang="en-US" sz="2200" dirty="0"/>
              <a:t>Winter operations, LVO, night operations, operations in adverse weather conditions</a:t>
            </a:r>
          </a:p>
          <a:p>
            <a:pPr lvl="2" eaLnBrk="1" hangingPunct="1"/>
            <a:r>
              <a:rPr lang="en-GB" altLang="en-US" sz="2200" dirty="0"/>
              <a:t>Fuel quality, Aerodrome works, safeguarding from obstacles, operation of higher code letter aircraft</a:t>
            </a:r>
          </a:p>
          <a:p>
            <a:pPr lvl="2" eaLnBrk="1" hangingPunct="1"/>
            <a:r>
              <a:rPr lang="en-GB" altLang="en-US" sz="2200" dirty="0"/>
              <a:t>Maintenance</a:t>
            </a:r>
          </a:p>
        </p:txBody>
      </p:sp>
    </p:spTree>
    <p:extLst>
      <p:ext uri="{BB962C8B-B14F-4D97-AF65-F5344CB8AC3E}">
        <p14:creationId xmlns="" xmlns:p14="http://schemas.microsoft.com/office/powerpoint/2010/main" val="1999592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14</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RFFS Requirements</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sz="2600" dirty="0"/>
              <a:t>EASA Basic Regulation Annex </a:t>
            </a:r>
            <a:r>
              <a:rPr lang="en-GB" altLang="en-US" sz="2600" dirty="0" err="1"/>
              <a:t>Va</a:t>
            </a:r>
            <a:endParaRPr lang="en-GB" altLang="en-US" sz="2600" dirty="0"/>
          </a:p>
          <a:p>
            <a:pPr lvl="1" eaLnBrk="1" hangingPunct="1"/>
            <a:r>
              <a:rPr lang="en-GB" altLang="en-US" sz="2200" dirty="0"/>
              <a:t>Adequate aerodrome RFFS are provided to respond to an incident or accident with due urgency and shall include at least equipment, extinguishing agents and a sufficient number of personnel</a:t>
            </a:r>
          </a:p>
          <a:p>
            <a:pPr lvl="1" eaLnBrk="1" hangingPunct="1"/>
            <a:r>
              <a:rPr lang="en-GB" altLang="en-US" sz="2200" dirty="0"/>
              <a:t>RFFS personnel shall be properly trained and qualified to operate in the aerodrome environment. The aerodrome operator shall implement and maintain training and check programmes to ensure the continuing competence of this personnel</a:t>
            </a:r>
          </a:p>
          <a:p>
            <a:pPr lvl="1" eaLnBrk="1" hangingPunct="1"/>
            <a:r>
              <a:rPr lang="en-GB" altLang="en-US" sz="2200" dirty="0"/>
              <a:t>All RFFS personnel potentially required to act in aviation emergency shall periodically demonstrate their medical fitness to execute their functions satisfactorily, taking into account the type of the activity. In this context, medical fitness, comprises both physical and mental fitness</a:t>
            </a:r>
          </a:p>
        </p:txBody>
      </p:sp>
    </p:spTree>
    <p:extLst>
      <p:ext uri="{BB962C8B-B14F-4D97-AF65-F5344CB8AC3E}">
        <p14:creationId xmlns="" xmlns:p14="http://schemas.microsoft.com/office/powerpoint/2010/main" val="1955335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15</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RFFS Requirements</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sz="2600" dirty="0"/>
              <a:t>ADR.OPS.B.010 RFFS</a:t>
            </a:r>
          </a:p>
          <a:p>
            <a:pPr lvl="1" eaLnBrk="1" hangingPunct="1"/>
            <a:r>
              <a:rPr lang="en-GB" altLang="en-US" sz="2400" dirty="0"/>
              <a:t>The responsibilities of the aerodrome operator are the following:</a:t>
            </a:r>
          </a:p>
          <a:p>
            <a:pPr lvl="2" eaLnBrk="1" hangingPunct="1"/>
            <a:r>
              <a:rPr lang="en-GB" altLang="en-US" sz="2200" dirty="0"/>
              <a:t>To ensure the provision of facilities, equipment and services</a:t>
            </a:r>
          </a:p>
          <a:p>
            <a:pPr lvl="2" eaLnBrk="1" hangingPunct="1"/>
            <a:r>
              <a:rPr lang="en-GB" altLang="en-US" sz="2200" dirty="0"/>
              <a:t>To ensure the availability of required resources in a timely manner</a:t>
            </a:r>
          </a:p>
          <a:p>
            <a:pPr lvl="2" eaLnBrk="1" hangingPunct="1"/>
            <a:r>
              <a:rPr lang="en-GB" altLang="en-US" sz="2200" dirty="0"/>
              <a:t>To ensure the medical fitness of RFFS personnel</a:t>
            </a:r>
          </a:p>
          <a:p>
            <a:pPr lvl="2" eaLnBrk="1" hangingPunct="1"/>
            <a:r>
              <a:rPr lang="en-GB" altLang="en-US" sz="2200" dirty="0"/>
              <a:t>To establish a training programme for RFFS personnel</a:t>
            </a:r>
          </a:p>
          <a:p>
            <a:pPr lvl="2" eaLnBrk="1" hangingPunct="1"/>
            <a:r>
              <a:rPr lang="en-GB" altLang="en-US" sz="2200" dirty="0"/>
              <a:t>To implement proficiency checks at adequate intervals</a:t>
            </a:r>
          </a:p>
          <a:p>
            <a:pPr lvl="2" eaLnBrk="1" hangingPunct="1"/>
            <a:r>
              <a:rPr lang="en-GB" altLang="en-US" sz="2200" dirty="0"/>
              <a:t>To ensure the availability of qualified and experienced instructors and assessors and appropriate training facilities</a:t>
            </a:r>
          </a:p>
          <a:p>
            <a:pPr lvl="2" eaLnBrk="1" hangingPunct="1"/>
            <a:r>
              <a:rPr lang="en-GB" altLang="en-US" sz="2200" dirty="0"/>
              <a:t>To maintain proper training records for RFFS personnel</a:t>
            </a:r>
          </a:p>
          <a:p>
            <a:pPr marL="457200" lvl="1" indent="0" eaLnBrk="1" hangingPunct="1">
              <a:buNone/>
            </a:pPr>
            <a:endParaRPr lang="en-GB" altLang="en-US" sz="2200" dirty="0"/>
          </a:p>
        </p:txBody>
      </p:sp>
    </p:spTree>
    <p:extLst>
      <p:ext uri="{BB962C8B-B14F-4D97-AF65-F5344CB8AC3E}">
        <p14:creationId xmlns="" xmlns:p14="http://schemas.microsoft.com/office/powerpoint/2010/main" val="826476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16</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RFFS Requirements</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sz="2600" dirty="0"/>
              <a:t>AMC1 ADR.OPS.B.010(a)(2)</a:t>
            </a:r>
          </a:p>
          <a:p>
            <a:pPr lvl="1" eaLnBrk="1" hangingPunct="1"/>
            <a:r>
              <a:rPr lang="en-GB" altLang="en-US" sz="2400" dirty="0"/>
              <a:t>Communication and alerting systems</a:t>
            </a:r>
          </a:p>
          <a:p>
            <a:pPr lvl="2" eaLnBrk="1" hangingPunct="1"/>
            <a:r>
              <a:rPr lang="en-GB" altLang="en-US" sz="2200" dirty="0"/>
              <a:t>Discrete communication system between fire station(s), control tower and RFFS vehicles</a:t>
            </a:r>
          </a:p>
          <a:p>
            <a:pPr lvl="2" eaLnBrk="1" hangingPunct="1"/>
            <a:r>
              <a:rPr lang="en-GB" altLang="en-US" sz="2200" dirty="0"/>
              <a:t>Alerting system</a:t>
            </a:r>
          </a:p>
          <a:p>
            <a:pPr lvl="2" eaLnBrk="1" hangingPunct="1"/>
            <a:r>
              <a:rPr lang="en-GB" altLang="en-US" sz="2200" dirty="0"/>
              <a:t>Means for communication between RFFS personnel and aircraft in emergency</a:t>
            </a:r>
          </a:p>
          <a:p>
            <a:pPr lvl="2" eaLnBrk="1" hangingPunct="1"/>
            <a:r>
              <a:rPr lang="en-GB" altLang="en-US" sz="2200" dirty="0"/>
              <a:t>Means for summoning of designated personnel not on standby duty</a:t>
            </a:r>
          </a:p>
          <a:p>
            <a:pPr lvl="2" eaLnBrk="1" hangingPunct="1"/>
            <a:r>
              <a:rPr lang="en-GB" altLang="en-US" sz="2200" dirty="0"/>
              <a:t>Two-way communication between the RFFS vehicles attending an emergency</a:t>
            </a:r>
          </a:p>
          <a:p>
            <a:pPr lvl="2" eaLnBrk="1" hangingPunct="1"/>
            <a:r>
              <a:rPr lang="en-GB" altLang="en-US" sz="2200" dirty="0"/>
              <a:t>Communication between RFFS crews</a:t>
            </a:r>
          </a:p>
          <a:p>
            <a:pPr lvl="2" eaLnBrk="1" hangingPunct="1"/>
            <a:r>
              <a:rPr lang="en-GB" altLang="en-US" sz="2200" dirty="0"/>
              <a:t>Recording of communications in emergencies</a:t>
            </a:r>
          </a:p>
          <a:p>
            <a:pPr marL="457200" lvl="1" indent="0" eaLnBrk="1" hangingPunct="1">
              <a:buNone/>
            </a:pPr>
            <a:endParaRPr lang="en-GB" altLang="en-US" sz="2200" dirty="0"/>
          </a:p>
        </p:txBody>
      </p:sp>
    </p:spTree>
    <p:extLst>
      <p:ext uri="{BB962C8B-B14F-4D97-AF65-F5344CB8AC3E}">
        <p14:creationId xmlns="" xmlns:p14="http://schemas.microsoft.com/office/powerpoint/2010/main" val="1850706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17</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RFFS Requirements</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sz="2600" dirty="0"/>
              <a:t>AMC2 ADR.OPS.B.010(a)(2)</a:t>
            </a:r>
          </a:p>
          <a:p>
            <a:pPr lvl="1" eaLnBrk="1" hangingPunct="1"/>
            <a:r>
              <a:rPr lang="en-GB" altLang="en-US" sz="2400" dirty="0"/>
              <a:t>RFFS level of protection</a:t>
            </a:r>
          </a:p>
          <a:p>
            <a:pPr lvl="2" eaLnBrk="1" hangingPunct="1"/>
            <a:r>
              <a:rPr lang="en-GB" altLang="en-US" sz="2200" dirty="0"/>
              <a:t>Same requirements with ICAO Annex 14</a:t>
            </a:r>
          </a:p>
          <a:p>
            <a:pPr lvl="2" eaLnBrk="1" hangingPunct="1"/>
            <a:r>
              <a:rPr lang="en-GB" altLang="en-US" sz="2200" dirty="0"/>
              <a:t>Reduction to the level of protection is allowed if accepted by the Competent </a:t>
            </a:r>
            <a:r>
              <a:rPr lang="en-GB" altLang="en-US" sz="2200" dirty="0" smtClean="0"/>
              <a:t>Authority</a:t>
            </a:r>
            <a:endParaRPr lang="en-GB" altLang="en-US" sz="2600" dirty="0"/>
          </a:p>
          <a:p>
            <a:pPr eaLnBrk="1" hangingPunct="1"/>
            <a:r>
              <a:rPr lang="en-GB" altLang="en-US" sz="2600" dirty="0"/>
              <a:t>AMC3 ADR.OPS.B.010(a)(2)</a:t>
            </a:r>
          </a:p>
          <a:p>
            <a:pPr lvl="1" eaLnBrk="1" hangingPunct="1"/>
            <a:r>
              <a:rPr lang="en-GB" altLang="en-US" sz="2400" dirty="0"/>
              <a:t>Number of RFFS vehicles and rescue equipment</a:t>
            </a:r>
          </a:p>
          <a:p>
            <a:pPr lvl="2" eaLnBrk="1" hangingPunct="1"/>
            <a:r>
              <a:rPr lang="en-GB" altLang="en-US" sz="2200" dirty="0"/>
              <a:t>Same requirements with ICAO Annex 14</a:t>
            </a:r>
          </a:p>
          <a:p>
            <a:pPr lvl="2" eaLnBrk="1" hangingPunct="1"/>
            <a:r>
              <a:rPr lang="en-GB" altLang="en-US" sz="2200" dirty="0"/>
              <a:t>Coordination of the availability of suitable rescue equipment and services when the aerodrome is located near a water/swampy area, or other difficult environment or a significant portion of the approach/departure operations takes over these areas</a:t>
            </a:r>
          </a:p>
          <a:p>
            <a:pPr marL="457200" lvl="1" indent="0" eaLnBrk="1" hangingPunct="1">
              <a:buNone/>
            </a:pPr>
            <a:endParaRPr lang="en-GB" altLang="en-US" sz="2200" dirty="0"/>
          </a:p>
        </p:txBody>
      </p:sp>
    </p:spTree>
    <p:extLst>
      <p:ext uri="{BB962C8B-B14F-4D97-AF65-F5344CB8AC3E}">
        <p14:creationId xmlns="" xmlns:p14="http://schemas.microsoft.com/office/powerpoint/2010/main" val="2733214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18</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RFFS Requirements</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sz="2600" dirty="0"/>
              <a:t>AMC4 ADR.OPS.B.010(a)(2)</a:t>
            </a:r>
          </a:p>
          <a:p>
            <a:pPr lvl="1" eaLnBrk="1" hangingPunct="1"/>
            <a:r>
              <a:rPr lang="en-GB" altLang="en-US" sz="2400" dirty="0"/>
              <a:t>Extinguishing agents</a:t>
            </a:r>
          </a:p>
          <a:p>
            <a:pPr lvl="2" eaLnBrk="1" hangingPunct="1"/>
            <a:r>
              <a:rPr lang="en-GB" altLang="en-US" sz="2200" dirty="0"/>
              <a:t>Requirements are similar to ICAO Annex 14</a:t>
            </a:r>
          </a:p>
          <a:p>
            <a:pPr lvl="2" eaLnBrk="1" hangingPunct="1"/>
            <a:r>
              <a:rPr lang="en-GB" altLang="en-US" sz="2200" dirty="0"/>
              <a:t>Amendment 11 of Annex 14 has also been included (introduction of Type C foam</a:t>
            </a:r>
            <a:r>
              <a:rPr lang="en-GB" altLang="en-US" sz="2200" dirty="0" smtClean="0"/>
              <a:t>)</a:t>
            </a:r>
            <a:endParaRPr lang="en-GB" altLang="en-US" sz="2600" dirty="0"/>
          </a:p>
          <a:p>
            <a:pPr eaLnBrk="1" hangingPunct="1"/>
            <a:r>
              <a:rPr lang="en-GB" altLang="en-US" sz="2600" dirty="0"/>
              <a:t>AMC5 ADR.OPS.B.010(a)(2)</a:t>
            </a:r>
          </a:p>
          <a:p>
            <a:pPr lvl="1" eaLnBrk="1" hangingPunct="1"/>
            <a:r>
              <a:rPr lang="en-GB" altLang="en-US" sz="2400" dirty="0"/>
              <a:t>Response time</a:t>
            </a:r>
          </a:p>
          <a:p>
            <a:pPr lvl="2" eaLnBrk="1" hangingPunct="1"/>
            <a:r>
              <a:rPr lang="en-GB" altLang="en-US" sz="1800" dirty="0"/>
              <a:t>Not exceeding 3 min with an operational objective of 2 min to any point of each operational runway in optimum visibility and surface conditions</a:t>
            </a:r>
          </a:p>
          <a:p>
            <a:pPr lvl="2" eaLnBrk="1" hangingPunct="1"/>
            <a:r>
              <a:rPr lang="en-GB" altLang="en-US" sz="1800" dirty="0"/>
              <a:t>Response time to any other part of the movement area should be calculated and included in the AEP</a:t>
            </a:r>
          </a:p>
          <a:p>
            <a:pPr lvl="2" eaLnBrk="1" hangingPunct="1"/>
            <a:r>
              <a:rPr lang="en-GB" altLang="en-US" sz="1800" dirty="0"/>
              <a:t>Back up vehicles should arrive no more than 1 min after the first responding vehicles</a:t>
            </a:r>
          </a:p>
          <a:p>
            <a:pPr lvl="2" eaLnBrk="1" hangingPunct="1"/>
            <a:r>
              <a:rPr lang="en-GB" altLang="en-US" sz="1800" dirty="0"/>
              <a:t>Support to RFFS to meet the response time as nearly as possible in less than optimum visibility conditions (guidance, equipment or procedures</a:t>
            </a:r>
          </a:p>
          <a:p>
            <a:pPr marL="457200" lvl="1" indent="0" eaLnBrk="1" hangingPunct="1">
              <a:buNone/>
            </a:pPr>
            <a:endParaRPr lang="en-GB" altLang="en-US" sz="2200" dirty="0"/>
          </a:p>
        </p:txBody>
      </p:sp>
    </p:spTree>
    <p:extLst>
      <p:ext uri="{BB962C8B-B14F-4D97-AF65-F5344CB8AC3E}">
        <p14:creationId xmlns="" xmlns:p14="http://schemas.microsoft.com/office/powerpoint/2010/main" val="2159967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19</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RFFS Requirements</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sz="2600" dirty="0"/>
              <a:t>AMC5 ADR.OPS.B.010(a)(2)</a:t>
            </a:r>
          </a:p>
          <a:p>
            <a:pPr lvl="1" eaLnBrk="1" hangingPunct="1"/>
            <a:r>
              <a:rPr lang="en-GB" altLang="en-US" sz="2400" dirty="0"/>
              <a:t>Response time</a:t>
            </a:r>
          </a:p>
          <a:p>
            <a:pPr lvl="2" eaLnBrk="1" hangingPunct="1"/>
            <a:r>
              <a:rPr lang="en-GB" altLang="en-US" sz="2200" dirty="0"/>
              <a:t>Not exceeding 3 min with an operational objective of 2 min to any point of each operational runway in optimum visibility and surface conditions</a:t>
            </a:r>
          </a:p>
          <a:p>
            <a:pPr lvl="2" eaLnBrk="1" hangingPunct="1"/>
            <a:r>
              <a:rPr lang="en-GB" altLang="en-US" sz="2200" dirty="0"/>
              <a:t>Response time to any other part of the movement area should be calculated and included in the AEP</a:t>
            </a:r>
          </a:p>
          <a:p>
            <a:pPr lvl="2" eaLnBrk="1" hangingPunct="1"/>
            <a:r>
              <a:rPr lang="en-GB" altLang="en-US" sz="2200" dirty="0"/>
              <a:t>Back up vehicles should arrive no more than 1 min after the first responding vehicles</a:t>
            </a:r>
          </a:p>
          <a:p>
            <a:pPr lvl="2" eaLnBrk="1" hangingPunct="1"/>
            <a:r>
              <a:rPr lang="en-GB" altLang="en-US" sz="2200" dirty="0"/>
              <a:t>Support to RFFS to meet the response time as nearly as possible in less than optimum visibility conditions (guidance, equipment or procedures</a:t>
            </a:r>
          </a:p>
          <a:p>
            <a:pPr marL="457200" lvl="1" indent="0" eaLnBrk="1" hangingPunct="1">
              <a:buNone/>
            </a:pPr>
            <a:endParaRPr lang="en-GB" altLang="en-US" sz="2200" dirty="0"/>
          </a:p>
        </p:txBody>
      </p:sp>
    </p:spTree>
    <p:extLst>
      <p:ext uri="{BB962C8B-B14F-4D97-AF65-F5344CB8AC3E}">
        <p14:creationId xmlns="" xmlns:p14="http://schemas.microsoft.com/office/powerpoint/2010/main" val="205758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Content</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dirty="0"/>
              <a:t>EU / EASA Legal Framework</a:t>
            </a:r>
          </a:p>
          <a:p>
            <a:pPr eaLnBrk="1" hangingPunct="1"/>
            <a:endParaRPr lang="en-GB" altLang="en-US" dirty="0"/>
          </a:p>
          <a:p>
            <a:pPr eaLnBrk="1" hangingPunct="1"/>
            <a:r>
              <a:rPr lang="en-GB" altLang="en-US" dirty="0"/>
              <a:t>Commission Regulation (EU) 139/2014</a:t>
            </a:r>
          </a:p>
          <a:p>
            <a:pPr eaLnBrk="1" hangingPunct="1"/>
            <a:endParaRPr lang="en-GB" altLang="en-US" dirty="0"/>
          </a:p>
          <a:p>
            <a:pPr eaLnBrk="1" hangingPunct="1"/>
            <a:r>
              <a:rPr lang="en-GB" altLang="en-US" dirty="0"/>
              <a:t>RFFS provisions</a:t>
            </a:r>
          </a:p>
          <a:p>
            <a:pPr eaLnBrk="1" hangingPunct="1"/>
            <a:endParaRPr lang="en-GB" altLang="en-US" dirty="0"/>
          </a:p>
          <a:p>
            <a:pPr eaLnBrk="1" hangingPunct="1"/>
            <a:r>
              <a:rPr lang="en-GB" altLang="en-US" dirty="0"/>
              <a:t>Future challenges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20</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RFFS Requirements</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sz="2600" dirty="0"/>
              <a:t>AMC6 ADR.OPS.B.010(a)(2)</a:t>
            </a:r>
          </a:p>
          <a:p>
            <a:pPr lvl="1" eaLnBrk="1" hangingPunct="1"/>
            <a:r>
              <a:rPr lang="en-GB" altLang="en-US" sz="2400" dirty="0"/>
              <a:t>Personnel</a:t>
            </a:r>
          </a:p>
          <a:p>
            <a:pPr lvl="2" eaLnBrk="1" hangingPunct="1"/>
            <a:r>
              <a:rPr lang="en-GB" altLang="en-US" sz="2200" dirty="0"/>
              <a:t>Availability of personnel during flight operations and at least 15 min after the departure of last flight</a:t>
            </a:r>
          </a:p>
          <a:p>
            <a:pPr lvl="2" eaLnBrk="1" hangingPunct="1"/>
            <a:r>
              <a:rPr lang="en-GB" altLang="en-US" sz="2200" dirty="0"/>
              <a:t>Deployment of personnel in order to meet response time</a:t>
            </a:r>
          </a:p>
          <a:p>
            <a:pPr lvl="2" eaLnBrk="1" hangingPunct="1"/>
            <a:r>
              <a:rPr lang="en-GB" altLang="en-US" sz="2200" dirty="0"/>
              <a:t>Provision of protective clothing and respiratory equipment</a:t>
            </a:r>
          </a:p>
          <a:p>
            <a:pPr lvl="2" eaLnBrk="1" hangingPunct="1"/>
            <a:r>
              <a:rPr lang="en-GB" altLang="en-US" sz="2200" dirty="0"/>
              <a:t>Any other duties do not compromise response and safety of RFFS personnel</a:t>
            </a:r>
          </a:p>
          <a:p>
            <a:pPr marL="457200" lvl="1" indent="0" eaLnBrk="1" hangingPunct="1">
              <a:buNone/>
            </a:pPr>
            <a:endParaRPr lang="en-GB" altLang="en-US" sz="2200" dirty="0"/>
          </a:p>
        </p:txBody>
      </p:sp>
    </p:spTree>
    <p:extLst>
      <p:ext uri="{BB962C8B-B14F-4D97-AF65-F5344CB8AC3E}">
        <p14:creationId xmlns="" xmlns:p14="http://schemas.microsoft.com/office/powerpoint/2010/main" val="2911859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21</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RFFS Requirements</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sz="2600" dirty="0"/>
              <a:t>GM1 ADR.OPS.B.010(a)(3)</a:t>
            </a:r>
          </a:p>
          <a:p>
            <a:pPr lvl="1" eaLnBrk="1" hangingPunct="1"/>
            <a:r>
              <a:rPr lang="en-GB" altLang="en-US" sz="2400" dirty="0"/>
              <a:t>Training of RFFS personnel</a:t>
            </a:r>
          </a:p>
          <a:p>
            <a:pPr lvl="2" eaLnBrk="1" hangingPunct="1"/>
            <a:r>
              <a:rPr lang="en-GB" altLang="en-US" sz="2200" dirty="0"/>
              <a:t>Includes subjects that RFFS personnel should be trained</a:t>
            </a:r>
          </a:p>
          <a:p>
            <a:pPr lvl="2" eaLnBrk="1" hangingPunct="1"/>
            <a:r>
              <a:rPr lang="en-GB" altLang="en-US" sz="2200" dirty="0"/>
              <a:t>Based in ICAO Annex 14, Attachment A, 18.2</a:t>
            </a:r>
          </a:p>
          <a:p>
            <a:pPr lvl="2" eaLnBrk="1" hangingPunct="1"/>
            <a:endParaRPr lang="en-GB" altLang="en-US" sz="2000" dirty="0"/>
          </a:p>
          <a:p>
            <a:pPr eaLnBrk="1" hangingPunct="1"/>
            <a:r>
              <a:rPr lang="en-GB" altLang="en-US" sz="2600" dirty="0"/>
              <a:t>AMC1 ADR.OPS.B.010(a)(4)</a:t>
            </a:r>
          </a:p>
          <a:p>
            <a:pPr lvl="1" eaLnBrk="1" hangingPunct="1"/>
            <a:r>
              <a:rPr lang="en-GB" altLang="en-US" sz="2400" dirty="0"/>
              <a:t>Medical Standards</a:t>
            </a:r>
          </a:p>
          <a:p>
            <a:pPr lvl="2" eaLnBrk="1" hangingPunct="1"/>
            <a:r>
              <a:rPr lang="en-GB" altLang="en-US" sz="2200" dirty="0"/>
              <a:t>The aerodrome operator to ensure that appropriate medical standards are met by RFFS personnel</a:t>
            </a:r>
          </a:p>
          <a:p>
            <a:pPr marL="457200" lvl="1" indent="0" eaLnBrk="1" hangingPunct="1">
              <a:buNone/>
            </a:pPr>
            <a:endParaRPr lang="en-GB" altLang="en-US" sz="2200" dirty="0"/>
          </a:p>
        </p:txBody>
      </p:sp>
    </p:spTree>
    <p:extLst>
      <p:ext uri="{BB962C8B-B14F-4D97-AF65-F5344CB8AC3E}">
        <p14:creationId xmlns="" xmlns:p14="http://schemas.microsoft.com/office/powerpoint/2010/main" val="2070980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22</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RFFS Requirements</a:t>
            </a:r>
            <a:endParaRPr lang="en-GB" altLang="en-US" dirty="0" smtClean="0"/>
          </a:p>
        </p:txBody>
      </p:sp>
      <p:sp>
        <p:nvSpPr>
          <p:cNvPr id="4102" name="Rectangle 3"/>
          <p:cNvSpPr>
            <a:spLocks noGrp="1" noChangeArrowheads="1"/>
          </p:cNvSpPr>
          <p:nvPr>
            <p:ph type="body" idx="1"/>
          </p:nvPr>
        </p:nvSpPr>
        <p:spPr/>
        <p:txBody>
          <a:bodyPr/>
          <a:lstStyle/>
          <a:p>
            <a:pPr eaLnBrk="1" hangingPunct="1">
              <a:defRPr/>
            </a:pPr>
            <a:r>
              <a:rPr lang="en-GB" altLang="en-US" sz="2600" dirty="0"/>
              <a:t>AMC1 ADR.OPS.B.010(b);(c)</a:t>
            </a:r>
          </a:p>
          <a:p>
            <a:pPr lvl="1" eaLnBrk="1" hangingPunct="1">
              <a:defRPr/>
            </a:pPr>
            <a:r>
              <a:rPr lang="en-GB" altLang="en-US" sz="2400" dirty="0"/>
              <a:t>Training programme of RFFS personnel</a:t>
            </a:r>
          </a:p>
          <a:p>
            <a:pPr lvl="2" eaLnBrk="1" hangingPunct="1">
              <a:defRPr/>
            </a:pPr>
            <a:r>
              <a:rPr lang="en-GB" altLang="en-US" sz="2000" dirty="0"/>
              <a:t>Training should be completed before initial performance of their duties</a:t>
            </a:r>
          </a:p>
          <a:p>
            <a:pPr lvl="2" eaLnBrk="1" hangingPunct="1">
              <a:defRPr/>
            </a:pPr>
            <a:r>
              <a:rPr lang="en-GB" altLang="en-US" sz="2000" dirty="0"/>
              <a:t>Training on Safety Management</a:t>
            </a:r>
          </a:p>
          <a:p>
            <a:pPr lvl="2" eaLnBrk="1" hangingPunct="1">
              <a:defRPr/>
            </a:pPr>
            <a:r>
              <a:rPr lang="en-GB" altLang="en-US" sz="2000" dirty="0"/>
              <a:t>Training programme should include:</a:t>
            </a:r>
          </a:p>
          <a:p>
            <a:pPr lvl="3" eaLnBrk="1" hangingPunct="1">
              <a:defRPr/>
            </a:pPr>
            <a:r>
              <a:rPr lang="en-GB" altLang="en-US" sz="1800" dirty="0"/>
              <a:t>A process to identify training standards, including syllabi, frequency for each position, including instructors and assessors</a:t>
            </a:r>
          </a:p>
          <a:p>
            <a:pPr lvl="3" eaLnBrk="1" hangingPunct="1">
              <a:defRPr/>
            </a:pPr>
            <a:r>
              <a:rPr lang="en-GB" altLang="en-US" sz="1800" dirty="0"/>
              <a:t>Validation process to measure the effectiveness of the training</a:t>
            </a:r>
          </a:p>
          <a:p>
            <a:pPr lvl="3" eaLnBrk="1" hangingPunct="1">
              <a:defRPr/>
            </a:pPr>
            <a:r>
              <a:rPr lang="en-GB" altLang="en-US" sz="1800" dirty="0"/>
              <a:t>Initial job-specific training</a:t>
            </a:r>
          </a:p>
          <a:p>
            <a:pPr lvl="3" eaLnBrk="1" hangingPunct="1">
              <a:defRPr/>
            </a:pPr>
            <a:r>
              <a:rPr lang="en-GB" altLang="en-US" sz="1800" dirty="0"/>
              <a:t>On-the-job training</a:t>
            </a:r>
          </a:p>
          <a:p>
            <a:pPr lvl="3" eaLnBrk="1" hangingPunct="1">
              <a:defRPr/>
            </a:pPr>
            <a:r>
              <a:rPr lang="en-GB" altLang="en-US" sz="1800" dirty="0"/>
              <a:t>Recurrent training</a:t>
            </a:r>
          </a:p>
          <a:p>
            <a:pPr lvl="2" eaLnBrk="1" hangingPunct="1">
              <a:defRPr/>
            </a:pPr>
            <a:r>
              <a:rPr lang="en-GB" altLang="en-US" sz="2000" dirty="0"/>
              <a:t>Active participation in live fire drills, including </a:t>
            </a:r>
            <a:r>
              <a:rPr lang="en-GB" altLang="en-US" sz="2000" dirty="0" smtClean="0"/>
              <a:t>pressure-fed </a:t>
            </a:r>
            <a:r>
              <a:rPr lang="en-GB" altLang="en-US" sz="2000" dirty="0"/>
              <a:t>fuel drills</a:t>
            </a:r>
          </a:p>
          <a:p>
            <a:pPr lvl="2" eaLnBrk="1" hangingPunct="1">
              <a:defRPr/>
            </a:pPr>
            <a:r>
              <a:rPr lang="en-GB" altLang="en-US" sz="2000" dirty="0"/>
              <a:t>Training in human performance, including team coordination</a:t>
            </a:r>
          </a:p>
          <a:p>
            <a:pPr marL="457200" lvl="1" indent="0" eaLnBrk="1" hangingPunct="1">
              <a:buNone/>
            </a:pPr>
            <a:endParaRPr lang="en-GB" altLang="en-US" sz="2200" dirty="0"/>
          </a:p>
        </p:txBody>
      </p:sp>
    </p:spTree>
    <p:extLst>
      <p:ext uri="{BB962C8B-B14F-4D97-AF65-F5344CB8AC3E}">
        <p14:creationId xmlns="" xmlns:p14="http://schemas.microsoft.com/office/powerpoint/2010/main" val="846874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23</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RFFS Requirements</a:t>
            </a:r>
            <a:endParaRPr lang="en-GB" altLang="en-US" dirty="0" smtClean="0"/>
          </a:p>
        </p:txBody>
      </p:sp>
      <p:sp>
        <p:nvSpPr>
          <p:cNvPr id="4102" name="Rectangle 3"/>
          <p:cNvSpPr>
            <a:spLocks noGrp="1" noChangeArrowheads="1"/>
          </p:cNvSpPr>
          <p:nvPr>
            <p:ph type="body" idx="1"/>
          </p:nvPr>
        </p:nvSpPr>
        <p:spPr/>
        <p:txBody>
          <a:bodyPr/>
          <a:lstStyle/>
          <a:p>
            <a:pPr eaLnBrk="1" hangingPunct="1">
              <a:defRPr/>
            </a:pPr>
            <a:r>
              <a:rPr lang="en-GB" altLang="en-US" sz="2600" dirty="0"/>
              <a:t>AMC2 ADR.OPS.B.010(b);(c)</a:t>
            </a:r>
          </a:p>
          <a:p>
            <a:pPr lvl="1" eaLnBrk="1" hangingPunct="1">
              <a:defRPr/>
            </a:pPr>
            <a:r>
              <a:rPr lang="en-GB" altLang="en-US" sz="2400" dirty="0"/>
              <a:t>Checking of RFFS trainees</a:t>
            </a:r>
          </a:p>
          <a:p>
            <a:pPr lvl="2" eaLnBrk="1" hangingPunct="1">
              <a:defRPr/>
            </a:pPr>
            <a:r>
              <a:rPr lang="en-GB" altLang="en-US" sz="2200" dirty="0"/>
              <a:t>Should be accomplished by the method appropriate to the training element to be checked</a:t>
            </a:r>
          </a:p>
          <a:p>
            <a:pPr lvl="2" eaLnBrk="1" hangingPunct="1">
              <a:defRPr/>
            </a:pPr>
            <a:r>
              <a:rPr lang="en-GB" altLang="en-US" sz="2200" dirty="0"/>
              <a:t>Training elements that require individual participation may be combined with practical checks</a:t>
            </a:r>
          </a:p>
          <a:p>
            <a:pPr lvl="2" eaLnBrk="1" hangingPunct="1">
              <a:defRPr/>
            </a:pPr>
            <a:r>
              <a:rPr lang="en-GB" altLang="en-US" sz="2200" dirty="0"/>
              <a:t>Suggested checks and training frequencies (relevant GM):</a:t>
            </a:r>
          </a:p>
          <a:p>
            <a:pPr lvl="3" eaLnBrk="1" hangingPunct="1">
              <a:defRPr/>
            </a:pPr>
            <a:r>
              <a:rPr lang="en-GB" altLang="en-US" dirty="0"/>
              <a:t>Initial training to be valid for 12 months</a:t>
            </a:r>
          </a:p>
          <a:p>
            <a:pPr lvl="3" eaLnBrk="1" hangingPunct="1">
              <a:defRPr/>
            </a:pPr>
            <a:r>
              <a:rPr lang="en-GB" altLang="en-US" dirty="0"/>
              <a:t>Recurrent training every 12 months</a:t>
            </a:r>
          </a:p>
          <a:p>
            <a:pPr lvl="3" eaLnBrk="1" hangingPunct="1">
              <a:defRPr/>
            </a:pPr>
            <a:r>
              <a:rPr lang="en-GB" altLang="en-US" dirty="0"/>
              <a:t>Refresher training when personnel is out of duty for a significant period of time</a:t>
            </a:r>
          </a:p>
          <a:p>
            <a:pPr lvl="3" eaLnBrk="1" hangingPunct="1">
              <a:defRPr/>
            </a:pPr>
            <a:r>
              <a:rPr lang="en-GB" altLang="en-US" dirty="0"/>
              <a:t>Differences training when personnel is assigned to other duties or changes aerodrome</a:t>
            </a:r>
          </a:p>
          <a:p>
            <a:pPr lvl="3" eaLnBrk="1" hangingPunct="1">
              <a:defRPr/>
            </a:pPr>
            <a:r>
              <a:rPr lang="en-GB" altLang="en-US" dirty="0"/>
              <a:t>Proficiency checks normally every 24 months</a:t>
            </a:r>
          </a:p>
          <a:p>
            <a:pPr marL="457200" lvl="1" indent="0" eaLnBrk="1" hangingPunct="1">
              <a:buNone/>
            </a:pPr>
            <a:endParaRPr lang="en-GB" altLang="en-US" sz="2200" dirty="0"/>
          </a:p>
        </p:txBody>
      </p:sp>
    </p:spTree>
    <p:extLst>
      <p:ext uri="{BB962C8B-B14F-4D97-AF65-F5344CB8AC3E}">
        <p14:creationId xmlns="" xmlns:p14="http://schemas.microsoft.com/office/powerpoint/2010/main" val="344226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24</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RFFS Requirements</a:t>
            </a:r>
            <a:endParaRPr lang="en-GB" altLang="en-US" dirty="0" smtClean="0"/>
          </a:p>
        </p:txBody>
      </p:sp>
      <p:sp>
        <p:nvSpPr>
          <p:cNvPr id="4102" name="Rectangle 3"/>
          <p:cNvSpPr>
            <a:spLocks noGrp="1" noChangeArrowheads="1"/>
          </p:cNvSpPr>
          <p:nvPr>
            <p:ph type="body" idx="1"/>
          </p:nvPr>
        </p:nvSpPr>
        <p:spPr/>
        <p:txBody>
          <a:bodyPr/>
          <a:lstStyle/>
          <a:p>
            <a:pPr eaLnBrk="1" hangingPunct="1">
              <a:defRPr/>
            </a:pPr>
            <a:r>
              <a:rPr lang="en-GB" altLang="en-US" sz="2600" dirty="0"/>
              <a:t>AMC1 ADR.OPS.B.010(d)</a:t>
            </a:r>
          </a:p>
          <a:p>
            <a:pPr lvl="1" eaLnBrk="1" hangingPunct="1">
              <a:defRPr/>
            </a:pPr>
            <a:r>
              <a:rPr lang="en-GB" altLang="en-US" sz="2400" dirty="0"/>
              <a:t>Instructors – Assessors</a:t>
            </a:r>
          </a:p>
          <a:p>
            <a:pPr lvl="2" eaLnBrk="1" hangingPunct="1">
              <a:defRPr/>
            </a:pPr>
            <a:r>
              <a:rPr lang="en-GB" altLang="en-US" sz="2200" dirty="0"/>
              <a:t>Nominated by the aerodrome operator</a:t>
            </a:r>
          </a:p>
          <a:p>
            <a:pPr lvl="3" eaLnBrk="1" hangingPunct="1">
              <a:defRPr/>
            </a:pPr>
            <a:r>
              <a:rPr lang="en-GB" altLang="en-US" dirty="0"/>
              <a:t>May include contracted instructors for individual subjects</a:t>
            </a:r>
          </a:p>
          <a:p>
            <a:pPr lvl="3" eaLnBrk="1" hangingPunct="1">
              <a:defRPr/>
            </a:pPr>
            <a:r>
              <a:rPr lang="en-GB" altLang="en-US" dirty="0"/>
              <a:t>May include personnel proposed by organisations operating or providing services at the aerodrome</a:t>
            </a:r>
          </a:p>
          <a:p>
            <a:pPr lvl="3" eaLnBrk="1" hangingPunct="1">
              <a:defRPr/>
            </a:pPr>
            <a:r>
              <a:rPr lang="en-GB" altLang="en-US" dirty="0"/>
              <a:t>Instructors may not be assessors for their own instructions, courses or material</a:t>
            </a:r>
          </a:p>
          <a:p>
            <a:pPr eaLnBrk="1" hangingPunct="1">
              <a:defRPr/>
            </a:pPr>
            <a:endParaRPr lang="en-GB" altLang="en-US" sz="2600" dirty="0"/>
          </a:p>
          <a:p>
            <a:pPr lvl="2" eaLnBrk="1" hangingPunct="1">
              <a:defRPr/>
            </a:pPr>
            <a:r>
              <a:rPr lang="en-GB" altLang="en-US" sz="2200" dirty="0"/>
              <a:t>Establishment of qualification criteria for instructors and assessors</a:t>
            </a:r>
          </a:p>
          <a:p>
            <a:pPr marL="457200" lvl="1" indent="0" eaLnBrk="1" hangingPunct="1">
              <a:buNone/>
            </a:pPr>
            <a:endParaRPr lang="en-GB" altLang="en-US" sz="2200" dirty="0"/>
          </a:p>
        </p:txBody>
      </p:sp>
    </p:spTree>
    <p:extLst>
      <p:ext uri="{BB962C8B-B14F-4D97-AF65-F5344CB8AC3E}">
        <p14:creationId xmlns="" xmlns:p14="http://schemas.microsoft.com/office/powerpoint/2010/main" val="2386786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25</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Current situation</a:t>
            </a:r>
            <a:endParaRPr lang="en-GB" altLang="en-US" dirty="0" smtClean="0"/>
          </a:p>
        </p:txBody>
      </p:sp>
      <p:sp>
        <p:nvSpPr>
          <p:cNvPr id="4102" name="Rectangle 3"/>
          <p:cNvSpPr>
            <a:spLocks noGrp="1" noChangeArrowheads="1"/>
          </p:cNvSpPr>
          <p:nvPr>
            <p:ph type="body" idx="1"/>
          </p:nvPr>
        </p:nvSpPr>
        <p:spPr/>
        <p:txBody>
          <a:bodyPr/>
          <a:lstStyle/>
          <a:p>
            <a:pPr eaLnBrk="1" hangingPunct="1">
              <a:defRPr/>
            </a:pPr>
            <a:r>
              <a:rPr lang="en-GB" altLang="en-US" sz="2600" dirty="0"/>
              <a:t>By the end of 2017 aerodromes under the scope of Regulation 139/2014 has to be certified or their current certificates to be converted in accordance with the provisions of the Regulation</a:t>
            </a:r>
          </a:p>
          <a:p>
            <a:pPr lvl="1" eaLnBrk="1" hangingPunct="1">
              <a:defRPr/>
            </a:pPr>
            <a:r>
              <a:rPr lang="en-GB" altLang="en-US" sz="2400" dirty="0"/>
              <a:t>RFFS requirements must be met by that time as well</a:t>
            </a:r>
          </a:p>
          <a:p>
            <a:pPr eaLnBrk="1" hangingPunct="1">
              <a:defRPr/>
            </a:pPr>
            <a:r>
              <a:rPr lang="en-GB" altLang="en-US" sz="2600" dirty="0"/>
              <a:t>Regulation 139/2014 does not change many things in the provision of RFFS</a:t>
            </a:r>
          </a:p>
          <a:p>
            <a:pPr eaLnBrk="1" hangingPunct="1">
              <a:defRPr/>
            </a:pPr>
            <a:r>
              <a:rPr lang="en-GB" altLang="en-US" sz="2600" dirty="0"/>
              <a:t>Allows flexibility and proportionality</a:t>
            </a:r>
          </a:p>
          <a:p>
            <a:pPr marL="457200" lvl="1" indent="0" eaLnBrk="1" hangingPunct="1">
              <a:buNone/>
            </a:pPr>
            <a:endParaRPr lang="en-GB" altLang="en-US" sz="2200" dirty="0"/>
          </a:p>
        </p:txBody>
      </p:sp>
    </p:spTree>
    <p:extLst>
      <p:ext uri="{BB962C8B-B14F-4D97-AF65-F5344CB8AC3E}">
        <p14:creationId xmlns="" xmlns:p14="http://schemas.microsoft.com/office/powerpoint/2010/main" val="1527590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26</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Future challenges</a:t>
            </a:r>
            <a:endParaRPr lang="en-GB" altLang="en-US" dirty="0" smtClean="0"/>
          </a:p>
        </p:txBody>
      </p:sp>
      <p:sp>
        <p:nvSpPr>
          <p:cNvPr id="4102" name="Rectangle 3"/>
          <p:cNvSpPr>
            <a:spLocks noGrp="1" noChangeArrowheads="1"/>
          </p:cNvSpPr>
          <p:nvPr>
            <p:ph type="body" idx="1"/>
          </p:nvPr>
        </p:nvSpPr>
        <p:spPr/>
        <p:txBody>
          <a:bodyPr/>
          <a:lstStyle/>
          <a:p>
            <a:pPr eaLnBrk="1" hangingPunct="1">
              <a:defRPr/>
            </a:pPr>
            <a:r>
              <a:rPr lang="en-GB" altLang="en-US" sz="2600" dirty="0"/>
              <a:t>Level of protection to be provided for all cargo </a:t>
            </a:r>
            <a:r>
              <a:rPr lang="en-GB" altLang="en-US" sz="2600" dirty="0" smtClean="0"/>
              <a:t>flights</a:t>
            </a:r>
          </a:p>
          <a:p>
            <a:pPr marL="0" indent="0" eaLnBrk="1" hangingPunct="1">
              <a:buNone/>
              <a:defRPr/>
            </a:pPr>
            <a:endParaRPr lang="en-GB" altLang="en-US" sz="2600" dirty="0"/>
          </a:p>
          <a:p>
            <a:pPr eaLnBrk="1" hangingPunct="1">
              <a:defRPr/>
            </a:pPr>
            <a:r>
              <a:rPr lang="en-GB" altLang="en-US" sz="2600" dirty="0"/>
              <a:t>More consistent application of the remission </a:t>
            </a:r>
            <a:r>
              <a:rPr lang="en-GB" altLang="en-US" sz="2600" dirty="0" smtClean="0"/>
              <a:t>factor</a:t>
            </a:r>
          </a:p>
          <a:p>
            <a:pPr marL="0" indent="0" eaLnBrk="1" hangingPunct="1">
              <a:buNone/>
              <a:defRPr/>
            </a:pPr>
            <a:endParaRPr lang="en-GB" altLang="en-US" sz="2600" dirty="0"/>
          </a:p>
          <a:p>
            <a:pPr eaLnBrk="1" hangingPunct="1">
              <a:defRPr/>
            </a:pPr>
            <a:r>
              <a:rPr lang="en-GB" altLang="en-US" sz="2600" dirty="0"/>
              <a:t>Development of medical standards for RFFS </a:t>
            </a:r>
            <a:r>
              <a:rPr lang="en-GB" altLang="en-US" sz="2600" dirty="0" smtClean="0"/>
              <a:t>personnel</a:t>
            </a:r>
          </a:p>
          <a:p>
            <a:pPr marL="0" indent="0" eaLnBrk="1" hangingPunct="1">
              <a:buNone/>
              <a:defRPr/>
            </a:pPr>
            <a:endParaRPr lang="en-GB" altLang="en-US" sz="2600" dirty="0"/>
          </a:p>
          <a:p>
            <a:pPr eaLnBrk="1" hangingPunct="1">
              <a:defRPr/>
            </a:pPr>
            <a:r>
              <a:rPr lang="en-GB" altLang="en-US" sz="2600" dirty="0"/>
              <a:t>EASA has initiated RMT.0589 to deal with the above </a:t>
            </a:r>
            <a:r>
              <a:rPr lang="en-GB" altLang="en-US" sz="2600" dirty="0" smtClean="0"/>
              <a:t>issues</a:t>
            </a:r>
          </a:p>
          <a:p>
            <a:pPr marL="0" indent="0" eaLnBrk="1" hangingPunct="1">
              <a:buNone/>
              <a:defRPr/>
            </a:pPr>
            <a:endParaRPr lang="en-GB" altLang="en-US" sz="2600" dirty="0"/>
          </a:p>
          <a:p>
            <a:pPr lvl="1" eaLnBrk="1" hangingPunct="1">
              <a:defRPr/>
            </a:pPr>
            <a:r>
              <a:rPr lang="en-GB" altLang="en-US" sz="2400" dirty="0"/>
              <a:t>Expected publication of EASA Opinion in Q1/2016 </a:t>
            </a:r>
          </a:p>
          <a:p>
            <a:pPr marL="457200" lvl="1" indent="0" eaLnBrk="1" hangingPunct="1">
              <a:buNone/>
            </a:pPr>
            <a:endParaRPr lang="en-GB" altLang="en-US" sz="2200" dirty="0"/>
          </a:p>
        </p:txBody>
      </p:sp>
    </p:spTree>
    <p:extLst>
      <p:ext uri="{BB962C8B-B14F-4D97-AF65-F5344CB8AC3E}">
        <p14:creationId xmlns="" xmlns:p14="http://schemas.microsoft.com/office/powerpoint/2010/main" val="3047276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27</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References</a:t>
            </a:r>
            <a:endParaRPr lang="en-GB" altLang="en-US" dirty="0" smtClean="0"/>
          </a:p>
        </p:txBody>
      </p:sp>
      <p:sp>
        <p:nvSpPr>
          <p:cNvPr id="4102" name="Rectangle 3"/>
          <p:cNvSpPr>
            <a:spLocks noGrp="1" noChangeArrowheads="1"/>
          </p:cNvSpPr>
          <p:nvPr>
            <p:ph type="body" idx="1"/>
          </p:nvPr>
        </p:nvSpPr>
        <p:spPr/>
        <p:txBody>
          <a:bodyPr/>
          <a:lstStyle/>
          <a:p>
            <a:pPr eaLnBrk="1" hangingPunct="1">
              <a:defRPr/>
            </a:pPr>
            <a:r>
              <a:rPr lang="en-GB" altLang="en-US" sz="2600" dirty="0"/>
              <a:t>Commission Regulation (EU) No </a:t>
            </a:r>
            <a:r>
              <a:rPr lang="en-GB" altLang="en-US" sz="2600" dirty="0" smtClean="0"/>
              <a:t>139/2014</a:t>
            </a:r>
            <a:endParaRPr lang="en-GB" altLang="en-US" sz="2600" dirty="0"/>
          </a:p>
          <a:p>
            <a:pPr lvl="1" eaLnBrk="1" hangingPunct="1">
              <a:defRPr/>
            </a:pPr>
            <a:r>
              <a:rPr lang="en-GB" altLang="en-US" sz="2200" dirty="0">
                <a:hlinkClick r:id="rId2"/>
              </a:rPr>
              <a:t>http://</a:t>
            </a:r>
            <a:r>
              <a:rPr lang="en-GB" altLang="en-US" sz="2200" dirty="0" smtClean="0">
                <a:hlinkClick r:id="rId2"/>
              </a:rPr>
              <a:t>eur-lex.europa.eu/search.html?instInvStatus=ALL&amp;or0=DTS%3D3,DTS%3D0&amp;or1=DTT%3DR&amp;DTN=0139&amp;DTA=2014&amp;qid=1399543028151&amp;DTC=false&amp;DTS_DOM=ALL&amp;type=advanced&amp;SUBDOM_INIT=ALL_ALL&amp;DTS_SUBDOM=ALL_ALL</a:t>
            </a:r>
            <a:endParaRPr lang="en-GB" altLang="en-US" sz="2200" dirty="0" smtClean="0"/>
          </a:p>
          <a:p>
            <a:pPr marL="0" indent="0" eaLnBrk="1" hangingPunct="1">
              <a:buNone/>
              <a:defRPr/>
            </a:pPr>
            <a:endParaRPr lang="en-GB" altLang="en-US" sz="2600" dirty="0"/>
          </a:p>
          <a:p>
            <a:pPr eaLnBrk="1" hangingPunct="1">
              <a:defRPr/>
            </a:pPr>
            <a:r>
              <a:rPr lang="en-GB" altLang="en-US" sz="2600" dirty="0"/>
              <a:t>EASA </a:t>
            </a:r>
            <a:r>
              <a:rPr lang="en-GB" altLang="en-US" sz="2600" dirty="0" smtClean="0"/>
              <a:t>AMC/GM</a:t>
            </a:r>
            <a:endParaRPr lang="en-GB" altLang="en-US" sz="2600" dirty="0"/>
          </a:p>
          <a:p>
            <a:pPr lvl="1" eaLnBrk="1" hangingPunct="1">
              <a:defRPr/>
            </a:pPr>
            <a:r>
              <a:rPr lang="en-GB" altLang="en-US" sz="2200" dirty="0">
                <a:hlinkClick r:id="rId3"/>
              </a:rPr>
              <a:t>http://</a:t>
            </a:r>
            <a:r>
              <a:rPr lang="en-GB" altLang="en-US" sz="2200" dirty="0" smtClean="0">
                <a:hlinkClick r:id="rId3"/>
              </a:rPr>
              <a:t>easa.europa.eu/regulations</a:t>
            </a:r>
            <a:endParaRPr lang="en-GB" altLang="en-US" sz="2200" dirty="0" smtClean="0"/>
          </a:p>
          <a:p>
            <a:pPr marL="457200" lvl="1" indent="0" eaLnBrk="1" hangingPunct="1">
              <a:buNone/>
              <a:defRPr/>
            </a:pPr>
            <a:endParaRPr lang="en-GB" altLang="en-US" sz="2200" dirty="0"/>
          </a:p>
          <a:p>
            <a:pPr marL="457200" lvl="1" indent="0" eaLnBrk="1" hangingPunct="1">
              <a:buNone/>
            </a:pPr>
            <a:endParaRPr lang="en-GB" altLang="en-US" sz="2200" dirty="0"/>
          </a:p>
        </p:txBody>
      </p:sp>
    </p:spTree>
    <p:extLst>
      <p:ext uri="{BB962C8B-B14F-4D97-AF65-F5344CB8AC3E}">
        <p14:creationId xmlns="" xmlns:p14="http://schemas.microsoft.com/office/powerpoint/2010/main" val="4142300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1187624" y="2204864"/>
            <a:ext cx="6842125" cy="1584325"/>
          </a:xfrm>
        </p:spPr>
        <p:txBody>
          <a:bodyPr/>
          <a:lstStyle/>
          <a:p>
            <a:pPr algn="ctr" eaLnBrk="1" hangingPunct="1"/>
            <a:r>
              <a:rPr lang="nl-BE" altLang="en-US" dirty="0" smtClean="0"/>
              <a:t>Thank you very much for your attention</a:t>
            </a:r>
            <a:endParaRPr lang="en-GB" altLang="en-US" dirty="0" smtClean="0"/>
          </a:p>
        </p:txBody>
      </p:sp>
      <p:sp>
        <p:nvSpPr>
          <p:cNvPr id="6147" name="Rectangle 8"/>
          <p:cNvSpPr>
            <a:spLocks noGrp="1" noChangeArrowheads="1"/>
          </p:cNvSpPr>
          <p:nvPr>
            <p:ph type="subTitle" idx="1"/>
          </p:nvPr>
        </p:nvSpPr>
        <p:spPr>
          <a:xfrm>
            <a:off x="1258888" y="3357563"/>
            <a:ext cx="6400800" cy="1752600"/>
          </a:xfrm>
        </p:spPr>
        <p:txBody>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3</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The European Institutions</a:t>
            </a:r>
            <a:endParaRPr lang="en-GB" altLang="en-US" dirty="0" smtClean="0"/>
          </a:p>
        </p:txBody>
      </p:sp>
      <p:pic>
        <p:nvPicPr>
          <p:cNvPr id="29" name="Picture 28"/>
          <p:cNvPicPr>
            <a:picLocks noChangeAspect="1"/>
          </p:cNvPicPr>
          <p:nvPr/>
        </p:nvPicPr>
        <p:blipFill>
          <a:blip r:embed="rId2" cstate="screen">
            <a:extLst>
              <a:ext uri="{28A0092B-C50C-407E-A947-70E740481C1C}">
                <a14:useLocalDpi xmlns="" xmlns:a14="http://schemas.microsoft.com/office/drawing/2010/main" val="0"/>
              </a:ext>
            </a:extLst>
          </a:blip>
          <a:stretch>
            <a:fillRect/>
          </a:stretch>
        </p:blipFill>
        <p:spPr>
          <a:xfrm>
            <a:off x="7869507" y="5179538"/>
            <a:ext cx="1204195" cy="1204195"/>
          </a:xfrm>
          <a:prstGeom prst="roundRect">
            <a:avLst/>
          </a:prstGeom>
        </p:spPr>
      </p:pic>
      <p:pic>
        <p:nvPicPr>
          <p:cNvPr id="30" name="Picture 6"/>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4355976" y="3869424"/>
            <a:ext cx="1746819" cy="1310114"/>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AutoShape 16" descr="council building"/>
          <p:cNvSpPr>
            <a:spLocks noChangeArrowheads="1"/>
          </p:cNvSpPr>
          <p:nvPr/>
        </p:nvSpPr>
        <p:spPr bwMode="auto">
          <a:xfrm>
            <a:off x="2457450" y="1089025"/>
            <a:ext cx="1800225" cy="1187450"/>
          </a:xfrm>
          <a:prstGeom prst="roundRect">
            <a:avLst>
              <a:gd name="adj" fmla="val 16667"/>
            </a:avLst>
          </a:prstGeom>
          <a:blipFill dpi="0" rotWithShape="1">
            <a:blip r:embed="rId4" cstate="print"/>
            <a:srcRect/>
            <a:stretch>
              <a:fillRect/>
            </a:stretch>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buSzPct val="80000"/>
              <a:buBlip>
                <a:blip r:embed="rId5"/>
              </a:buBlip>
              <a:defRPr sz="3200">
                <a:solidFill>
                  <a:srgbClr val="055685"/>
                </a:solidFill>
                <a:latin typeface="Verdana" pitchFamily="34" charset="0"/>
              </a:defRPr>
            </a:lvl1pPr>
            <a:lvl2pPr marL="742950" indent="-285750" eaLnBrk="0" hangingPunct="0">
              <a:buSzPct val="80000"/>
              <a:buBlip>
                <a:blip r:embed="rId6"/>
              </a:buBlip>
              <a:defRPr sz="2800">
                <a:solidFill>
                  <a:srgbClr val="055685"/>
                </a:solidFill>
                <a:latin typeface="Verdana" pitchFamily="34" charset="0"/>
              </a:defRPr>
            </a:lvl2pPr>
            <a:lvl3pPr marL="1143000" indent="-228600" eaLnBrk="0" hangingPunct="0">
              <a:buSzPct val="80000"/>
              <a:buBlip>
                <a:blip r:embed="rId7"/>
              </a:buBlip>
              <a:defRPr sz="2400">
                <a:solidFill>
                  <a:srgbClr val="055685"/>
                </a:solidFill>
                <a:latin typeface="Verdana" pitchFamily="34" charset="0"/>
              </a:defRPr>
            </a:lvl3pPr>
            <a:lvl4pPr marL="1600200" indent="-228600" eaLnBrk="0" hangingPunct="0">
              <a:buSzPct val="80000"/>
              <a:buBlip>
                <a:blip r:embed="rId8"/>
              </a:buBlip>
              <a:defRPr sz="2000">
                <a:solidFill>
                  <a:srgbClr val="055685"/>
                </a:solidFill>
                <a:latin typeface="Verdana" pitchFamily="34" charset="0"/>
              </a:defRPr>
            </a:lvl4pPr>
            <a:lvl5pPr marL="2057400" indent="-228600" eaLnBrk="0" hangingPunct="0">
              <a:buSzPct val="80000"/>
              <a:buBlip>
                <a:blip r:embed="rId9"/>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9"/>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9"/>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9"/>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9"/>
              </a:buBlip>
              <a:defRPr sz="2000">
                <a:solidFill>
                  <a:srgbClr val="055685"/>
                </a:solidFill>
                <a:latin typeface="Verdana" pitchFamily="34" charset="0"/>
              </a:defRPr>
            </a:lvl9pPr>
          </a:lstStyle>
          <a:p>
            <a:pPr eaLnBrk="1" hangingPunct="1">
              <a:buSzPct val="60000"/>
              <a:buFontTx/>
              <a:buChar char="•"/>
            </a:pPr>
            <a:endParaRPr lang="en-US" altLang="en-US" sz="1800">
              <a:latin typeface="Calibri" pitchFamily="34" charset="0"/>
            </a:endParaRPr>
          </a:p>
        </p:txBody>
      </p:sp>
      <p:sp>
        <p:nvSpPr>
          <p:cNvPr id="32" name="AutoShape 19" descr="parliament strasbourg"/>
          <p:cNvSpPr>
            <a:spLocks noChangeArrowheads="1"/>
          </p:cNvSpPr>
          <p:nvPr/>
        </p:nvSpPr>
        <p:spPr bwMode="auto">
          <a:xfrm>
            <a:off x="34925" y="4221163"/>
            <a:ext cx="1763713" cy="1335087"/>
          </a:xfrm>
          <a:prstGeom prst="roundRect">
            <a:avLst>
              <a:gd name="adj" fmla="val 16667"/>
            </a:avLst>
          </a:prstGeom>
          <a:blipFill dpi="0" rotWithShape="1">
            <a:blip r:embed="rId10" cstate="print"/>
            <a:srcRect/>
            <a:stretch>
              <a:fillRect/>
            </a:stretch>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buSzPct val="80000"/>
              <a:buBlip>
                <a:blip r:embed="rId5"/>
              </a:buBlip>
              <a:defRPr sz="3200">
                <a:solidFill>
                  <a:srgbClr val="055685"/>
                </a:solidFill>
                <a:latin typeface="Verdana" pitchFamily="34" charset="0"/>
              </a:defRPr>
            </a:lvl1pPr>
            <a:lvl2pPr marL="742950" indent="-285750" eaLnBrk="0" hangingPunct="0">
              <a:buSzPct val="80000"/>
              <a:buBlip>
                <a:blip r:embed="rId6"/>
              </a:buBlip>
              <a:defRPr sz="2800">
                <a:solidFill>
                  <a:srgbClr val="055685"/>
                </a:solidFill>
                <a:latin typeface="Verdana" pitchFamily="34" charset="0"/>
              </a:defRPr>
            </a:lvl2pPr>
            <a:lvl3pPr marL="1143000" indent="-228600" eaLnBrk="0" hangingPunct="0">
              <a:buSzPct val="80000"/>
              <a:buBlip>
                <a:blip r:embed="rId7"/>
              </a:buBlip>
              <a:defRPr sz="2400">
                <a:solidFill>
                  <a:srgbClr val="055685"/>
                </a:solidFill>
                <a:latin typeface="Verdana" pitchFamily="34" charset="0"/>
              </a:defRPr>
            </a:lvl3pPr>
            <a:lvl4pPr marL="1600200" indent="-228600" eaLnBrk="0" hangingPunct="0">
              <a:buSzPct val="80000"/>
              <a:buBlip>
                <a:blip r:embed="rId8"/>
              </a:buBlip>
              <a:defRPr sz="2000">
                <a:solidFill>
                  <a:srgbClr val="055685"/>
                </a:solidFill>
                <a:latin typeface="Verdana" pitchFamily="34" charset="0"/>
              </a:defRPr>
            </a:lvl4pPr>
            <a:lvl5pPr marL="2057400" indent="-228600" eaLnBrk="0" hangingPunct="0">
              <a:buSzPct val="80000"/>
              <a:buBlip>
                <a:blip r:embed="rId9"/>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9"/>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9"/>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9"/>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9"/>
              </a:buBlip>
              <a:defRPr sz="2000">
                <a:solidFill>
                  <a:srgbClr val="055685"/>
                </a:solidFill>
                <a:latin typeface="Verdana" pitchFamily="34" charset="0"/>
              </a:defRPr>
            </a:lvl9pPr>
          </a:lstStyle>
          <a:p>
            <a:pPr eaLnBrk="1" hangingPunct="1">
              <a:buSzPct val="60000"/>
              <a:buFontTx/>
              <a:buChar char="•"/>
            </a:pPr>
            <a:endParaRPr lang="en-US" altLang="en-US" sz="1800">
              <a:latin typeface="Calibri" pitchFamily="34" charset="0"/>
            </a:endParaRPr>
          </a:p>
        </p:txBody>
      </p:sp>
      <p:sp>
        <p:nvSpPr>
          <p:cNvPr id="33" name="AutoShape 11" descr="Parliament"/>
          <p:cNvSpPr>
            <a:spLocks noChangeArrowheads="1"/>
          </p:cNvSpPr>
          <p:nvPr/>
        </p:nvSpPr>
        <p:spPr bwMode="auto">
          <a:xfrm>
            <a:off x="1441450" y="5100638"/>
            <a:ext cx="1762125" cy="1333500"/>
          </a:xfrm>
          <a:prstGeom prst="roundRect">
            <a:avLst>
              <a:gd name="adj" fmla="val 16667"/>
            </a:avLst>
          </a:prstGeom>
          <a:blipFill dpi="0" rotWithShape="1">
            <a:blip r:embed="rId11" cstate="print"/>
            <a:srcRect/>
            <a:stretch>
              <a:fillRect/>
            </a:stretch>
          </a:blip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buSzPct val="80000"/>
              <a:buBlip>
                <a:blip r:embed="rId5"/>
              </a:buBlip>
              <a:defRPr sz="3200">
                <a:solidFill>
                  <a:srgbClr val="055685"/>
                </a:solidFill>
                <a:latin typeface="Verdana" pitchFamily="34" charset="0"/>
              </a:defRPr>
            </a:lvl1pPr>
            <a:lvl2pPr marL="742950" indent="-285750" eaLnBrk="0" hangingPunct="0">
              <a:buSzPct val="80000"/>
              <a:buBlip>
                <a:blip r:embed="rId6"/>
              </a:buBlip>
              <a:defRPr sz="2800">
                <a:solidFill>
                  <a:srgbClr val="055685"/>
                </a:solidFill>
                <a:latin typeface="Verdana" pitchFamily="34" charset="0"/>
              </a:defRPr>
            </a:lvl2pPr>
            <a:lvl3pPr marL="1143000" indent="-228600" eaLnBrk="0" hangingPunct="0">
              <a:buSzPct val="80000"/>
              <a:buBlip>
                <a:blip r:embed="rId7"/>
              </a:buBlip>
              <a:defRPr sz="2400">
                <a:solidFill>
                  <a:srgbClr val="055685"/>
                </a:solidFill>
                <a:latin typeface="Verdana" pitchFamily="34" charset="0"/>
              </a:defRPr>
            </a:lvl3pPr>
            <a:lvl4pPr marL="1600200" indent="-228600" eaLnBrk="0" hangingPunct="0">
              <a:buSzPct val="80000"/>
              <a:buBlip>
                <a:blip r:embed="rId8"/>
              </a:buBlip>
              <a:defRPr sz="2000">
                <a:solidFill>
                  <a:srgbClr val="055685"/>
                </a:solidFill>
                <a:latin typeface="Verdana" pitchFamily="34" charset="0"/>
              </a:defRPr>
            </a:lvl4pPr>
            <a:lvl5pPr marL="2057400" indent="-228600" eaLnBrk="0" hangingPunct="0">
              <a:buSzPct val="80000"/>
              <a:buBlip>
                <a:blip r:embed="rId9"/>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9"/>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9"/>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9"/>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9"/>
              </a:buBlip>
              <a:defRPr sz="2000">
                <a:solidFill>
                  <a:srgbClr val="055685"/>
                </a:solidFill>
                <a:latin typeface="Verdana" pitchFamily="34" charset="0"/>
              </a:defRPr>
            </a:lvl9pPr>
          </a:lstStyle>
          <a:p>
            <a:pPr eaLnBrk="1" hangingPunct="1">
              <a:buSzPct val="60000"/>
              <a:buFontTx/>
              <a:buChar char="•"/>
            </a:pPr>
            <a:endParaRPr lang="en-US" altLang="en-US" sz="1800">
              <a:latin typeface="Calibri" pitchFamily="34" charset="0"/>
            </a:endParaRPr>
          </a:p>
        </p:txBody>
      </p:sp>
      <p:pic>
        <p:nvPicPr>
          <p:cNvPr id="34" name="Picture 2"/>
          <p:cNvPicPr>
            <a:picLocks noChangeAspect="1" noChangeArrowheads="1"/>
          </p:cNvPicPr>
          <p:nvPr/>
        </p:nvPicPr>
        <p:blipFill>
          <a:blip r:embed="rId12" cstate="screen">
            <a:extLst>
              <a:ext uri="{28A0092B-C50C-407E-A947-70E740481C1C}">
                <a14:useLocalDpi xmlns="" xmlns:a14="http://schemas.microsoft.com/office/drawing/2010/main" val="0"/>
              </a:ext>
            </a:extLst>
          </a:blip>
          <a:srcRect/>
          <a:stretch>
            <a:fillRect/>
          </a:stretch>
        </p:blipFill>
        <p:spPr bwMode="auto">
          <a:xfrm>
            <a:off x="6743412" y="2407833"/>
            <a:ext cx="1728192" cy="1142021"/>
          </a:xfrm>
          <a:prstGeom prst="round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35" name="Straight Connector 34"/>
          <p:cNvCxnSpPr/>
          <p:nvPr/>
        </p:nvCxnSpPr>
        <p:spPr bwMode="auto">
          <a:xfrm>
            <a:off x="2266950" y="4616450"/>
            <a:ext cx="4392613" cy="0"/>
          </a:xfrm>
          <a:prstGeom prst="line">
            <a:avLst/>
          </a:prstGeom>
          <a:ln>
            <a:prstDash val="sysDot"/>
          </a:ln>
          <a:extLst/>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bwMode="auto">
          <a:xfrm flipH="1">
            <a:off x="2408238" y="1922463"/>
            <a:ext cx="2092325" cy="2655887"/>
          </a:xfrm>
          <a:prstGeom prst="line">
            <a:avLst/>
          </a:prstGeom>
          <a:ln>
            <a:prstDash val="sysDot"/>
          </a:ln>
          <a:extLst/>
        </p:spPr>
        <p:style>
          <a:lnRef idx="3">
            <a:schemeClr val="accent1"/>
          </a:lnRef>
          <a:fillRef idx="0">
            <a:schemeClr val="accent1"/>
          </a:fillRef>
          <a:effectRef idx="2">
            <a:schemeClr val="accent1"/>
          </a:effectRef>
          <a:fontRef idx="minor">
            <a:schemeClr val="tx1"/>
          </a:fontRef>
        </p:style>
      </p:cxnSp>
      <p:cxnSp>
        <p:nvCxnSpPr>
          <p:cNvPr id="37" name="Straight Connector 36"/>
          <p:cNvCxnSpPr/>
          <p:nvPr/>
        </p:nvCxnSpPr>
        <p:spPr bwMode="auto">
          <a:xfrm>
            <a:off x="4562475" y="1881188"/>
            <a:ext cx="2097088" cy="2697162"/>
          </a:xfrm>
          <a:prstGeom prst="line">
            <a:avLst/>
          </a:prstGeom>
          <a:ln>
            <a:prstDash val="sysDot"/>
          </a:ln>
          <a:extLst/>
        </p:spPr>
        <p:style>
          <a:lnRef idx="3">
            <a:schemeClr val="accent1"/>
          </a:lnRef>
          <a:fillRef idx="0">
            <a:schemeClr val="accent1"/>
          </a:fillRef>
          <a:effectRef idx="2">
            <a:schemeClr val="accent1"/>
          </a:effectRef>
          <a:fontRef idx="minor">
            <a:schemeClr val="tx1"/>
          </a:fontRef>
        </p:style>
      </p:cxnSp>
      <p:sp>
        <p:nvSpPr>
          <p:cNvPr id="38" name="AutoShape 2"/>
          <p:cNvSpPr>
            <a:spLocks noChangeArrowheads="1"/>
          </p:cNvSpPr>
          <p:nvPr/>
        </p:nvSpPr>
        <p:spPr bwMode="auto">
          <a:xfrm>
            <a:off x="250825" y="2492375"/>
            <a:ext cx="2232025" cy="792163"/>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lIns="114890" tIns="114890" rIns="114890" bIns="114890" spcCol="1270" anchor="ctr"/>
          <a:lstStyle/>
          <a:p>
            <a:pPr algn="ctr" defTabSz="889000">
              <a:lnSpc>
                <a:spcPct val="90000"/>
              </a:lnSpc>
              <a:spcBef>
                <a:spcPct val="0"/>
              </a:spcBef>
              <a:spcAft>
                <a:spcPct val="35000"/>
              </a:spcAft>
              <a:buFontTx/>
              <a:buNone/>
              <a:defRPr/>
            </a:pPr>
            <a:r>
              <a:rPr lang="en-GB" sz="2000" dirty="0">
                <a:latin typeface="Arial" pitchFamily="34" charset="0"/>
                <a:cs typeface="Arial" pitchFamily="34" charset="0"/>
              </a:rPr>
              <a:t>European Court of Justice</a:t>
            </a:r>
            <a:endParaRPr lang="en-US" sz="2000" dirty="0">
              <a:latin typeface="Arial" pitchFamily="34" charset="0"/>
              <a:cs typeface="Arial" pitchFamily="34" charset="0"/>
            </a:endParaRPr>
          </a:p>
        </p:txBody>
      </p:sp>
      <p:sp>
        <p:nvSpPr>
          <p:cNvPr id="39" name="AutoShape 3"/>
          <p:cNvSpPr>
            <a:spLocks noChangeArrowheads="1"/>
          </p:cNvSpPr>
          <p:nvPr/>
        </p:nvSpPr>
        <p:spPr bwMode="auto">
          <a:xfrm>
            <a:off x="6443663" y="1484313"/>
            <a:ext cx="2232025" cy="792162"/>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lIns="114890" tIns="114890" rIns="114890" bIns="114890" spcCol="1270" anchor="ctr"/>
          <a:lstStyle/>
          <a:p>
            <a:pPr algn="ctr" defTabSz="889000">
              <a:lnSpc>
                <a:spcPct val="90000"/>
              </a:lnSpc>
              <a:spcBef>
                <a:spcPct val="0"/>
              </a:spcBef>
              <a:spcAft>
                <a:spcPct val="35000"/>
              </a:spcAft>
              <a:buFontTx/>
              <a:buNone/>
              <a:defRPr/>
            </a:pPr>
            <a:r>
              <a:rPr lang="en-GB" sz="2000" dirty="0">
                <a:latin typeface="Arial" pitchFamily="34" charset="0"/>
                <a:cs typeface="Arial" pitchFamily="34" charset="0"/>
              </a:rPr>
              <a:t>European Council</a:t>
            </a:r>
            <a:endParaRPr lang="en-US" sz="2000" dirty="0">
              <a:latin typeface="Arial" pitchFamily="34" charset="0"/>
              <a:cs typeface="Arial" pitchFamily="34" charset="0"/>
            </a:endParaRPr>
          </a:p>
        </p:txBody>
      </p:sp>
      <p:sp>
        <p:nvSpPr>
          <p:cNvPr id="40" name="AutoShape 5"/>
          <p:cNvSpPr>
            <a:spLocks noChangeArrowheads="1"/>
          </p:cNvSpPr>
          <p:nvPr/>
        </p:nvSpPr>
        <p:spPr bwMode="auto">
          <a:xfrm>
            <a:off x="6011863" y="4221163"/>
            <a:ext cx="2232025" cy="792162"/>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lIns="114890" tIns="114890" rIns="114890" bIns="114890" spcCol="1270" anchor="ctr"/>
          <a:lstStyle/>
          <a:p>
            <a:pPr algn="ctr" defTabSz="889000">
              <a:lnSpc>
                <a:spcPct val="90000"/>
              </a:lnSpc>
              <a:spcBef>
                <a:spcPct val="0"/>
              </a:spcBef>
              <a:spcAft>
                <a:spcPct val="35000"/>
              </a:spcAft>
              <a:buFontTx/>
              <a:buNone/>
              <a:defRPr/>
            </a:pPr>
            <a:r>
              <a:rPr lang="en-GB" sz="2000" dirty="0">
                <a:latin typeface="Arial" pitchFamily="34" charset="0"/>
                <a:cs typeface="Arial" pitchFamily="34" charset="0"/>
              </a:rPr>
              <a:t>European Commission</a:t>
            </a:r>
            <a:endParaRPr lang="en-US" sz="2000" dirty="0">
              <a:latin typeface="Arial" pitchFamily="34" charset="0"/>
              <a:cs typeface="Arial" pitchFamily="34" charset="0"/>
            </a:endParaRPr>
          </a:p>
        </p:txBody>
      </p:sp>
      <p:sp>
        <p:nvSpPr>
          <p:cNvPr id="41" name="AutoShape 6"/>
          <p:cNvSpPr>
            <a:spLocks noChangeArrowheads="1"/>
          </p:cNvSpPr>
          <p:nvPr/>
        </p:nvSpPr>
        <p:spPr bwMode="auto">
          <a:xfrm>
            <a:off x="971550" y="4221163"/>
            <a:ext cx="2232025" cy="792162"/>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lIns="114890" tIns="114890" rIns="114890" bIns="114890" spcCol="1270" anchor="ctr"/>
          <a:lstStyle/>
          <a:p>
            <a:pPr algn="ctr" defTabSz="889000">
              <a:lnSpc>
                <a:spcPct val="90000"/>
              </a:lnSpc>
              <a:spcBef>
                <a:spcPct val="0"/>
              </a:spcBef>
              <a:spcAft>
                <a:spcPct val="35000"/>
              </a:spcAft>
              <a:buFontTx/>
              <a:buNone/>
              <a:defRPr/>
            </a:pPr>
            <a:r>
              <a:rPr lang="en-GB" sz="2000" dirty="0">
                <a:latin typeface="Arial" pitchFamily="34" charset="0"/>
                <a:cs typeface="Arial" pitchFamily="34" charset="0"/>
              </a:rPr>
              <a:t>European Parliament</a:t>
            </a:r>
            <a:endParaRPr lang="en-US" sz="2000" dirty="0">
              <a:latin typeface="Arial" pitchFamily="34" charset="0"/>
              <a:cs typeface="Arial" pitchFamily="34" charset="0"/>
            </a:endParaRPr>
          </a:p>
        </p:txBody>
      </p:sp>
      <p:sp>
        <p:nvSpPr>
          <p:cNvPr id="42" name="AutoShape 4"/>
          <p:cNvSpPr>
            <a:spLocks noChangeArrowheads="1"/>
          </p:cNvSpPr>
          <p:nvPr/>
        </p:nvSpPr>
        <p:spPr bwMode="auto">
          <a:xfrm>
            <a:off x="3419475" y="1484313"/>
            <a:ext cx="2232025" cy="792162"/>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lIns="114890" tIns="114890" rIns="114890" bIns="114890" spcCol="1270" anchor="ctr"/>
          <a:lstStyle/>
          <a:p>
            <a:pPr algn="ctr" defTabSz="889000">
              <a:lnSpc>
                <a:spcPct val="90000"/>
              </a:lnSpc>
              <a:spcBef>
                <a:spcPct val="0"/>
              </a:spcBef>
              <a:spcAft>
                <a:spcPct val="35000"/>
              </a:spcAft>
              <a:buFontTx/>
              <a:buNone/>
              <a:defRPr/>
            </a:pPr>
            <a:r>
              <a:rPr lang="en-GB" sz="2000" dirty="0">
                <a:latin typeface="Arial" pitchFamily="34" charset="0"/>
                <a:cs typeface="Arial" pitchFamily="34" charset="0"/>
              </a:rPr>
              <a:t>Council of the European Union</a:t>
            </a:r>
            <a:endParaRPr lang="en-US" sz="2000" dirty="0">
              <a:latin typeface="Arial" pitchFamily="34" charset="0"/>
              <a:cs typeface="Arial" pitchFamily="34" charset="0"/>
            </a:endParaRPr>
          </a:p>
        </p:txBody>
      </p:sp>
      <p:sp>
        <p:nvSpPr>
          <p:cNvPr id="43" name="AutoShape 5"/>
          <p:cNvSpPr>
            <a:spLocks noChangeArrowheads="1"/>
          </p:cNvSpPr>
          <p:nvPr/>
        </p:nvSpPr>
        <p:spPr bwMode="auto">
          <a:xfrm>
            <a:off x="6011863" y="5516563"/>
            <a:ext cx="2232025" cy="792162"/>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lIns="114890" tIns="114890" rIns="114890" bIns="114890" spcCol="1270" anchor="ctr"/>
          <a:lstStyle/>
          <a:p>
            <a:pPr algn="ctr" defTabSz="889000">
              <a:lnSpc>
                <a:spcPct val="90000"/>
              </a:lnSpc>
              <a:spcBef>
                <a:spcPct val="0"/>
              </a:spcBef>
              <a:spcAft>
                <a:spcPct val="35000"/>
              </a:spcAft>
              <a:buFontTx/>
              <a:buNone/>
              <a:defRPr/>
            </a:pPr>
            <a:r>
              <a:rPr lang="en-GB" sz="2000" dirty="0">
                <a:latin typeface="Arial" pitchFamily="34" charset="0"/>
                <a:cs typeface="Arial" pitchFamily="34" charset="0"/>
              </a:rPr>
              <a:t>EASA</a:t>
            </a:r>
            <a:endParaRPr lang="en-US" sz="2000" dirty="0">
              <a:latin typeface="Arial" pitchFamily="34" charset="0"/>
              <a:cs typeface="Arial" pitchFamily="34" charset="0"/>
            </a:endParaRPr>
          </a:p>
        </p:txBody>
      </p:sp>
      <p:cxnSp>
        <p:nvCxnSpPr>
          <p:cNvPr id="44" name="Straight Connector 43"/>
          <p:cNvCxnSpPr/>
          <p:nvPr/>
        </p:nvCxnSpPr>
        <p:spPr bwMode="auto">
          <a:xfrm>
            <a:off x="7127875" y="5084763"/>
            <a:ext cx="0" cy="431800"/>
          </a:xfrm>
          <a:prstGeom prst="line">
            <a:avLst/>
          </a:prstGeom>
          <a:ln>
            <a:prstDash val="sysDot"/>
          </a:ln>
          <a:extLst/>
        </p:spPr>
        <p:style>
          <a:lnRef idx="3">
            <a:schemeClr val="accent1"/>
          </a:lnRef>
          <a:fillRef idx="0">
            <a:schemeClr val="accent1"/>
          </a:fillRef>
          <a:effectRef idx="2">
            <a:schemeClr val="accent1"/>
          </a:effectRef>
          <a:fontRef idx="minor">
            <a:schemeClr val="tx1"/>
          </a:fontRef>
        </p:style>
      </p:cxnSp>
      <p:pic>
        <p:nvPicPr>
          <p:cNvPr id="45" name="Picture 44"/>
          <p:cNvPicPr>
            <a:picLocks noChangeAspect="1"/>
          </p:cNvPicPr>
          <p:nvPr/>
        </p:nvPicPr>
        <p:blipFill>
          <a:blip r:embed="rId13" cstate="screen">
            <a:extLst>
              <a:ext uri="{28A0092B-C50C-407E-A947-70E740481C1C}">
                <a14:useLocalDpi xmlns="" xmlns:a14="http://schemas.microsoft.com/office/drawing/2010/main" val="0"/>
              </a:ext>
            </a:extLst>
          </a:blip>
          <a:stretch>
            <a:fillRect/>
          </a:stretch>
        </p:blipFill>
        <p:spPr>
          <a:xfrm>
            <a:off x="579678" y="1366425"/>
            <a:ext cx="1575708" cy="1049815"/>
          </a:xfrm>
          <a:prstGeom prst="roundRect">
            <a:avLst/>
          </a:prstGeom>
        </p:spPr>
      </p:pic>
      <p:cxnSp>
        <p:nvCxnSpPr>
          <p:cNvPr id="46" name="Straight Connector 45"/>
          <p:cNvCxnSpPr/>
          <p:nvPr/>
        </p:nvCxnSpPr>
        <p:spPr bwMode="auto">
          <a:xfrm flipV="1">
            <a:off x="5651500" y="1881188"/>
            <a:ext cx="792163" cy="0"/>
          </a:xfrm>
          <a:prstGeom prst="line">
            <a:avLst/>
          </a:prstGeom>
          <a:ln>
            <a:prstDash val="sysDot"/>
          </a:ln>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3900069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4</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About EASA</a:t>
            </a:r>
            <a:endParaRPr lang="en-GB" altLang="en-US" dirty="0" smtClean="0"/>
          </a:p>
        </p:txBody>
      </p:sp>
      <p:graphicFrame>
        <p:nvGraphicFramePr>
          <p:cNvPr id="8" name="Content Placeholder 6"/>
          <p:cNvGraphicFramePr>
            <a:graphicFrameLocks noGrp="1"/>
          </p:cNvGraphicFramePr>
          <p:nvPr>
            <p:ph idx="1"/>
          </p:nvPr>
        </p:nvGraphicFramePr>
        <p:xfrm>
          <a:off x="457200" y="1279525"/>
          <a:ext cx="8507413" cy="510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46783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4EDF78E3-AE05-46B2-8D31-346768CAB549}"/>
                                            </p:graphicEl>
                                          </p:spTgt>
                                        </p:tgtEl>
                                        <p:attrNameLst>
                                          <p:attrName>style.visibility</p:attrName>
                                        </p:attrNameLst>
                                      </p:cBhvr>
                                      <p:to>
                                        <p:strVal val="visible"/>
                                      </p:to>
                                    </p:set>
                                    <p:animEffect transition="in" filter="fade">
                                      <p:cBhvr>
                                        <p:cTn id="7" dur="250"/>
                                        <p:tgtEl>
                                          <p:spTgt spid="8">
                                            <p:graphicEl>
                                              <a:dgm id="{4EDF78E3-AE05-46B2-8D31-346768CAB54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D6B10A23-14EE-46C0-9DE0-14A8C0046F33}"/>
                                            </p:graphicEl>
                                          </p:spTgt>
                                        </p:tgtEl>
                                        <p:attrNameLst>
                                          <p:attrName>style.visibility</p:attrName>
                                        </p:attrNameLst>
                                      </p:cBhvr>
                                      <p:to>
                                        <p:strVal val="visible"/>
                                      </p:to>
                                    </p:set>
                                    <p:animEffect transition="in" filter="fade">
                                      <p:cBhvr>
                                        <p:cTn id="10" dur="250"/>
                                        <p:tgtEl>
                                          <p:spTgt spid="8">
                                            <p:graphicEl>
                                              <a:dgm id="{D6B10A23-14EE-46C0-9DE0-14A8C0046F3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graphicEl>
                                              <a:dgm id="{E0C62A3E-06C9-4284-940E-CE553C3DCFAE}"/>
                                            </p:graphicEl>
                                          </p:spTgt>
                                        </p:tgtEl>
                                        <p:attrNameLst>
                                          <p:attrName>style.visibility</p:attrName>
                                        </p:attrNameLst>
                                      </p:cBhvr>
                                      <p:to>
                                        <p:strVal val="visible"/>
                                      </p:to>
                                    </p:set>
                                    <p:animEffect transition="in" filter="fade">
                                      <p:cBhvr>
                                        <p:cTn id="15" dur="250"/>
                                        <p:tgtEl>
                                          <p:spTgt spid="8">
                                            <p:graphicEl>
                                              <a:dgm id="{E0C62A3E-06C9-4284-940E-CE553C3DCFA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dgm id="{DDC39043-48CD-46A1-8779-06D933482008}"/>
                                            </p:graphicEl>
                                          </p:spTgt>
                                        </p:tgtEl>
                                        <p:attrNameLst>
                                          <p:attrName>style.visibility</p:attrName>
                                        </p:attrNameLst>
                                      </p:cBhvr>
                                      <p:to>
                                        <p:strVal val="visible"/>
                                      </p:to>
                                    </p:set>
                                    <p:animEffect transition="in" filter="fade">
                                      <p:cBhvr>
                                        <p:cTn id="18" dur="250"/>
                                        <p:tgtEl>
                                          <p:spTgt spid="8">
                                            <p:graphicEl>
                                              <a:dgm id="{DDC39043-48CD-46A1-8779-06D93348200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graphicEl>
                                              <a:dgm id="{1CEECD25-B637-40DA-BA50-E12F189D4136}"/>
                                            </p:graphicEl>
                                          </p:spTgt>
                                        </p:tgtEl>
                                        <p:attrNameLst>
                                          <p:attrName>style.visibility</p:attrName>
                                        </p:attrNameLst>
                                      </p:cBhvr>
                                      <p:to>
                                        <p:strVal val="visible"/>
                                      </p:to>
                                    </p:set>
                                    <p:animEffect transition="in" filter="fade">
                                      <p:cBhvr>
                                        <p:cTn id="23" dur="250"/>
                                        <p:tgtEl>
                                          <p:spTgt spid="8">
                                            <p:graphicEl>
                                              <a:dgm id="{1CEECD25-B637-40DA-BA50-E12F189D413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graphicEl>
                                              <a:dgm id="{C4EDC4BB-1895-42B9-A339-B67E0FDB6A82}"/>
                                            </p:graphicEl>
                                          </p:spTgt>
                                        </p:tgtEl>
                                        <p:attrNameLst>
                                          <p:attrName>style.visibility</p:attrName>
                                        </p:attrNameLst>
                                      </p:cBhvr>
                                      <p:to>
                                        <p:strVal val="visible"/>
                                      </p:to>
                                    </p:set>
                                    <p:animEffect transition="in" filter="fade">
                                      <p:cBhvr>
                                        <p:cTn id="26" dur="250"/>
                                        <p:tgtEl>
                                          <p:spTgt spid="8">
                                            <p:graphicEl>
                                              <a:dgm id="{C4EDC4BB-1895-42B9-A339-B67E0FDB6A8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graphicEl>
                                              <a:dgm id="{4A2F3059-497D-4706-9FCC-D10F72A34AB8}"/>
                                            </p:graphicEl>
                                          </p:spTgt>
                                        </p:tgtEl>
                                        <p:attrNameLst>
                                          <p:attrName>style.visibility</p:attrName>
                                        </p:attrNameLst>
                                      </p:cBhvr>
                                      <p:to>
                                        <p:strVal val="visible"/>
                                      </p:to>
                                    </p:set>
                                    <p:animEffect transition="in" filter="fade">
                                      <p:cBhvr>
                                        <p:cTn id="31" dur="250"/>
                                        <p:tgtEl>
                                          <p:spTgt spid="8">
                                            <p:graphicEl>
                                              <a:dgm id="{4A2F3059-497D-4706-9FCC-D10F72A34AB8}"/>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graphicEl>
                                              <a:dgm id="{426E24AE-79E0-471A-B2F0-A84B5E22AB55}"/>
                                            </p:graphicEl>
                                          </p:spTgt>
                                        </p:tgtEl>
                                        <p:attrNameLst>
                                          <p:attrName>style.visibility</p:attrName>
                                        </p:attrNameLst>
                                      </p:cBhvr>
                                      <p:to>
                                        <p:strVal val="visible"/>
                                      </p:to>
                                    </p:set>
                                    <p:animEffect transition="in" filter="fade">
                                      <p:cBhvr>
                                        <p:cTn id="34" dur="250"/>
                                        <p:tgtEl>
                                          <p:spTgt spid="8">
                                            <p:graphicEl>
                                              <a:dgm id="{426E24AE-79E0-471A-B2F0-A84B5E22AB5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graphicEl>
                                              <a:dgm id="{16808ED5-F2AD-4DDF-9B32-FE2BB47B5A3D}"/>
                                            </p:graphicEl>
                                          </p:spTgt>
                                        </p:tgtEl>
                                        <p:attrNameLst>
                                          <p:attrName>style.visibility</p:attrName>
                                        </p:attrNameLst>
                                      </p:cBhvr>
                                      <p:to>
                                        <p:strVal val="visible"/>
                                      </p:to>
                                    </p:set>
                                    <p:animEffect transition="in" filter="fade">
                                      <p:cBhvr>
                                        <p:cTn id="39" dur="250"/>
                                        <p:tgtEl>
                                          <p:spTgt spid="8">
                                            <p:graphicEl>
                                              <a:dgm id="{16808ED5-F2AD-4DDF-9B32-FE2BB47B5A3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graphicEl>
                                              <a:dgm id="{B2888873-92E0-43E7-9721-64483CD6F999}"/>
                                            </p:graphicEl>
                                          </p:spTgt>
                                        </p:tgtEl>
                                        <p:attrNameLst>
                                          <p:attrName>style.visibility</p:attrName>
                                        </p:attrNameLst>
                                      </p:cBhvr>
                                      <p:to>
                                        <p:strVal val="visible"/>
                                      </p:to>
                                    </p:set>
                                    <p:animEffect transition="in" filter="fade">
                                      <p:cBhvr>
                                        <p:cTn id="42" dur="250"/>
                                        <p:tgtEl>
                                          <p:spTgt spid="8">
                                            <p:graphicEl>
                                              <a:dgm id="{B2888873-92E0-43E7-9721-64483CD6F9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5</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European Union and EFTA countries</a:t>
            </a:r>
            <a:endParaRPr lang="en-GB" altLang="en-US" dirty="0" smtClean="0"/>
          </a:p>
        </p:txBody>
      </p:sp>
      <p:grpSp>
        <p:nvGrpSpPr>
          <p:cNvPr id="9" name="Group 705"/>
          <p:cNvGrpSpPr>
            <a:grpSpLocks/>
          </p:cNvGrpSpPr>
          <p:nvPr/>
        </p:nvGrpSpPr>
        <p:grpSpPr bwMode="auto">
          <a:xfrm>
            <a:off x="160338" y="1412875"/>
            <a:ext cx="3043237" cy="1555750"/>
            <a:chOff x="355310" y="1923503"/>
            <a:chExt cx="2952328" cy="1651472"/>
          </a:xfrm>
        </p:grpSpPr>
        <p:sp>
          <p:nvSpPr>
            <p:cNvPr id="10" name="Rounded Rectangle 9"/>
            <p:cNvSpPr/>
            <p:nvPr/>
          </p:nvSpPr>
          <p:spPr bwMode="auto">
            <a:xfrm>
              <a:off x="355310" y="1923503"/>
              <a:ext cx="2952328" cy="1651472"/>
            </a:xfrm>
            <a:prstGeom prst="roundRect">
              <a:avLst>
                <a:gd name="adj" fmla="val 8699"/>
              </a:avLst>
            </a:prstGeom>
            <a:solidFill>
              <a:srgbClr val="FFFFFF"/>
            </a:solidFill>
            <a:ln w="25400" cap="flat" cmpd="sng" algn="ctr">
              <a:solidFill>
                <a:srgbClr val="178AC9"/>
              </a:solidFill>
              <a:prstDash val="solid"/>
            </a:ln>
            <a:effectLst/>
            <a:extLst/>
          </p:spPr>
          <p:txBody>
            <a:bodyPr/>
            <a:lstStyle/>
            <a:p>
              <a:pPr marL="342900" marR="0" lvl="0" indent="-342900" defTabSz="914400" eaLnBrk="1" fontAlgn="auto" latinLnBrk="0" hangingPunct="1">
                <a:lnSpc>
                  <a:spcPct val="100000"/>
                </a:lnSpc>
                <a:spcBef>
                  <a:spcPts val="0"/>
                </a:spcBef>
                <a:spcAft>
                  <a:spcPts val="0"/>
                </a:spcAft>
                <a:buClrTx/>
                <a:buSzTx/>
                <a:buFontTx/>
                <a:buBlip>
                  <a:blip r:embed="rId2"/>
                </a:buBlip>
                <a:tabLst/>
                <a:defRPr/>
              </a:pPr>
              <a:endParaRPr kumimoji="0" lang="en-GB" sz="1800" b="0" i="0" u="none" strike="noStrike" kern="0" cap="none" spc="0" normalizeH="0" baseline="0" noProof="0">
                <a:ln>
                  <a:noFill/>
                </a:ln>
                <a:solidFill>
                  <a:sysClr val="windowText" lastClr="000000"/>
                </a:solidFill>
                <a:effectLst/>
                <a:uLnTx/>
                <a:uFillTx/>
              </a:endParaRPr>
            </a:p>
          </p:txBody>
        </p:sp>
        <p:grpSp>
          <p:nvGrpSpPr>
            <p:cNvPr id="11" name="Group 707"/>
            <p:cNvGrpSpPr>
              <a:grpSpLocks/>
            </p:cNvGrpSpPr>
            <p:nvPr/>
          </p:nvGrpSpPr>
          <p:grpSpPr bwMode="auto">
            <a:xfrm>
              <a:off x="463322" y="2038663"/>
              <a:ext cx="2736304" cy="1421153"/>
              <a:chOff x="431540" y="1575799"/>
              <a:chExt cx="2736304" cy="1421153"/>
            </a:xfrm>
          </p:grpSpPr>
          <p:grpSp>
            <p:nvGrpSpPr>
              <p:cNvPr id="12" name="Group 708"/>
              <p:cNvGrpSpPr>
                <a:grpSpLocks/>
              </p:cNvGrpSpPr>
              <p:nvPr/>
            </p:nvGrpSpPr>
            <p:grpSpPr bwMode="auto">
              <a:xfrm>
                <a:off x="431540" y="1575799"/>
                <a:ext cx="2736304" cy="665398"/>
                <a:chOff x="395536" y="1575799"/>
                <a:chExt cx="2736304" cy="665398"/>
              </a:xfrm>
            </p:grpSpPr>
            <p:sp>
              <p:nvSpPr>
                <p:cNvPr id="17" name="Freeform 16"/>
                <p:cNvSpPr/>
                <p:nvPr/>
              </p:nvSpPr>
              <p:spPr>
                <a:xfrm>
                  <a:off x="395329" y="1575231"/>
                  <a:ext cx="2736717" cy="665644"/>
                </a:xfrm>
                <a:custGeom>
                  <a:avLst/>
                  <a:gdLst>
                    <a:gd name="connsiteX0" fmla="*/ 0 w 2649926"/>
                    <a:gd name="connsiteY0" fmla="*/ 66540 h 665398"/>
                    <a:gd name="connsiteX1" fmla="*/ 66540 w 2649926"/>
                    <a:gd name="connsiteY1" fmla="*/ 0 h 665398"/>
                    <a:gd name="connsiteX2" fmla="*/ 2583386 w 2649926"/>
                    <a:gd name="connsiteY2" fmla="*/ 0 h 665398"/>
                    <a:gd name="connsiteX3" fmla="*/ 2649926 w 2649926"/>
                    <a:gd name="connsiteY3" fmla="*/ 66540 h 665398"/>
                    <a:gd name="connsiteX4" fmla="*/ 2649926 w 2649926"/>
                    <a:gd name="connsiteY4" fmla="*/ 598858 h 665398"/>
                    <a:gd name="connsiteX5" fmla="*/ 2583386 w 2649926"/>
                    <a:gd name="connsiteY5" fmla="*/ 665398 h 665398"/>
                    <a:gd name="connsiteX6" fmla="*/ 66540 w 2649926"/>
                    <a:gd name="connsiteY6" fmla="*/ 665398 h 665398"/>
                    <a:gd name="connsiteX7" fmla="*/ 0 w 2649926"/>
                    <a:gd name="connsiteY7" fmla="*/ 598858 h 665398"/>
                    <a:gd name="connsiteX8" fmla="*/ 0 w 2649926"/>
                    <a:gd name="connsiteY8" fmla="*/ 66540 h 66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9926" h="665398">
                      <a:moveTo>
                        <a:pt x="0" y="66540"/>
                      </a:moveTo>
                      <a:cubicBezTo>
                        <a:pt x="0" y="29791"/>
                        <a:pt x="29791" y="0"/>
                        <a:pt x="66540" y="0"/>
                      </a:cubicBezTo>
                      <a:lnTo>
                        <a:pt x="2583386" y="0"/>
                      </a:lnTo>
                      <a:cubicBezTo>
                        <a:pt x="2620135" y="0"/>
                        <a:pt x="2649926" y="29791"/>
                        <a:pt x="2649926" y="66540"/>
                      </a:cubicBezTo>
                      <a:lnTo>
                        <a:pt x="2649926" y="598858"/>
                      </a:lnTo>
                      <a:cubicBezTo>
                        <a:pt x="2649926" y="635607"/>
                        <a:pt x="2620135" y="665398"/>
                        <a:pt x="2583386" y="665398"/>
                      </a:cubicBezTo>
                      <a:lnTo>
                        <a:pt x="66540" y="665398"/>
                      </a:lnTo>
                      <a:cubicBezTo>
                        <a:pt x="29791" y="665398"/>
                        <a:pt x="0" y="635607"/>
                        <a:pt x="0" y="598858"/>
                      </a:cubicBezTo>
                      <a:lnTo>
                        <a:pt x="0" y="6654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dirty="0">
                    <a:ln>
                      <a:noFill/>
                    </a:ln>
                    <a:solidFill>
                      <a:srgbClr val="FFFFFF"/>
                    </a:solidFill>
                    <a:effectLst/>
                    <a:uLnTx/>
                    <a:uFillTx/>
                    <a:latin typeface="Verdana"/>
                  </a:endParaRPr>
                </a:p>
              </p:txBody>
            </p:sp>
            <p:sp>
              <p:nvSpPr>
                <p:cNvPr id="18" name="Rounded Rectangle 714"/>
                <p:cNvSpPr>
                  <a:spLocks noChangeArrowheads="1"/>
                </p:cNvSpPr>
                <p:nvPr/>
              </p:nvSpPr>
              <p:spPr bwMode="auto">
                <a:xfrm>
                  <a:off x="462075" y="1642339"/>
                  <a:ext cx="797557" cy="532318"/>
                </a:xfrm>
                <a:prstGeom prst="roundRect">
                  <a:avLst>
                    <a:gd name="adj" fmla="val 10000"/>
                  </a:avLst>
                </a:prstGeom>
                <a:blipFill dpi="0" rotWithShape="1">
                  <a:blip r:embed="rId3" cstate="print"/>
                  <a:srcRect/>
                  <a:stretch>
                    <a:fillRect/>
                  </a:stretch>
                </a:blipFill>
                <a:ln w="25400" algn="ctr">
                  <a:solidFill>
                    <a:srgbClr val="FFFFFF"/>
                  </a:solidFill>
                  <a:round/>
                  <a:headEnd/>
                  <a:tailEnd/>
                </a:ln>
              </p:spPr>
              <p:txBody>
                <a:bodyPr/>
                <a:lstStyle>
                  <a:lvl1pPr eaLnBrk="0" hangingPunct="0">
                    <a:buSzPct val="80000"/>
                    <a:buBlip>
                      <a:blip r:embed="rId4"/>
                    </a:buBlip>
                    <a:defRPr sz="3200">
                      <a:solidFill>
                        <a:srgbClr val="055685"/>
                      </a:solidFill>
                      <a:latin typeface="Verdana" pitchFamily="34" charset="0"/>
                    </a:defRPr>
                  </a:lvl1pPr>
                  <a:lvl2pPr marL="742950" indent="-285750" eaLnBrk="0" hangingPunct="0">
                    <a:buSzPct val="80000"/>
                    <a:buBlip>
                      <a:blip r:embed="rId5"/>
                    </a:buBlip>
                    <a:defRPr sz="2800">
                      <a:solidFill>
                        <a:srgbClr val="055685"/>
                      </a:solidFill>
                      <a:latin typeface="Verdana" pitchFamily="34" charset="0"/>
                    </a:defRPr>
                  </a:lvl2pPr>
                  <a:lvl3pPr marL="1143000" indent="-228600" eaLnBrk="0" hangingPunct="0">
                    <a:buSzPct val="80000"/>
                    <a:buBlip>
                      <a:blip r:embed="rId6"/>
                    </a:buBlip>
                    <a:defRPr sz="2400">
                      <a:solidFill>
                        <a:srgbClr val="055685"/>
                      </a:solidFill>
                      <a:latin typeface="Verdana" pitchFamily="34" charset="0"/>
                    </a:defRPr>
                  </a:lvl3pPr>
                  <a:lvl4pPr marL="1600200" indent="-228600" eaLnBrk="0" hangingPunct="0">
                    <a:buSzPct val="80000"/>
                    <a:buBlip>
                      <a:blip r:embed="rId7"/>
                    </a:buBlip>
                    <a:defRPr sz="2000">
                      <a:solidFill>
                        <a:srgbClr val="055685"/>
                      </a:solidFill>
                      <a:latin typeface="Verdana" pitchFamily="34" charset="0"/>
                    </a:defRPr>
                  </a:lvl4pPr>
                  <a:lvl5pPr marL="2057400" indent="-228600" eaLnBrk="0" hangingPunct="0">
                    <a:buSzPct val="80000"/>
                    <a:buBlip>
                      <a:blip r:embed="rId8"/>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8"/>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8"/>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8"/>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8"/>
                    </a:buBlip>
                    <a:defRPr sz="2000">
                      <a:solidFill>
                        <a:srgbClr val="055685"/>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Pct val="60000"/>
                    <a:buFontTx/>
                    <a:buChar char="•"/>
                    <a:tabLst/>
                    <a:defRPr/>
                  </a:pPr>
                  <a:endParaRPr kumimoji="0" lang="en-US" altLang="en-US" sz="3200" b="0" i="0" u="none" strike="noStrike" kern="0" cap="none" spc="0" normalizeH="0" baseline="0" noProof="0" smtClean="0">
                    <a:ln>
                      <a:noFill/>
                    </a:ln>
                    <a:solidFill>
                      <a:srgbClr val="055685"/>
                    </a:solidFill>
                    <a:effectLst/>
                    <a:uLnTx/>
                    <a:uFillTx/>
                    <a:latin typeface="Calibri" pitchFamily="34" charset="0"/>
                  </a:endParaRPr>
                </a:p>
              </p:txBody>
            </p:sp>
            <p:sp>
              <p:nvSpPr>
                <p:cNvPr id="19" name="TextBox 18"/>
                <p:cNvSpPr txBox="1"/>
                <p:nvPr/>
              </p:nvSpPr>
              <p:spPr>
                <a:xfrm>
                  <a:off x="1331696" y="1708360"/>
                  <a:ext cx="1714106" cy="424664"/>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rial" pitchFamily="34" charset="0"/>
                      <a:cs typeface="Arial" pitchFamily="34" charset="0"/>
                    </a:rPr>
                    <a:t>28 EU states</a:t>
                  </a:r>
                </a:p>
              </p:txBody>
            </p:sp>
          </p:grpSp>
          <p:grpSp>
            <p:nvGrpSpPr>
              <p:cNvPr id="13" name="Group 709"/>
              <p:cNvGrpSpPr>
                <a:grpSpLocks/>
              </p:cNvGrpSpPr>
              <p:nvPr/>
            </p:nvGrpSpPr>
            <p:grpSpPr bwMode="auto">
              <a:xfrm>
                <a:off x="431540" y="2331554"/>
                <a:ext cx="2736304" cy="665398"/>
                <a:chOff x="395536" y="2331554"/>
                <a:chExt cx="2736304" cy="665398"/>
              </a:xfrm>
            </p:grpSpPr>
            <p:sp>
              <p:nvSpPr>
                <p:cNvPr id="14" name="Freeform 13"/>
                <p:cNvSpPr/>
                <p:nvPr/>
              </p:nvSpPr>
              <p:spPr>
                <a:xfrm>
                  <a:off x="395329" y="2331876"/>
                  <a:ext cx="2736717" cy="665643"/>
                </a:xfrm>
                <a:custGeom>
                  <a:avLst/>
                  <a:gdLst>
                    <a:gd name="connsiteX0" fmla="*/ 0 w 2649926"/>
                    <a:gd name="connsiteY0" fmla="*/ 66540 h 665398"/>
                    <a:gd name="connsiteX1" fmla="*/ 66540 w 2649926"/>
                    <a:gd name="connsiteY1" fmla="*/ 0 h 665398"/>
                    <a:gd name="connsiteX2" fmla="*/ 2583386 w 2649926"/>
                    <a:gd name="connsiteY2" fmla="*/ 0 h 665398"/>
                    <a:gd name="connsiteX3" fmla="*/ 2649926 w 2649926"/>
                    <a:gd name="connsiteY3" fmla="*/ 66540 h 665398"/>
                    <a:gd name="connsiteX4" fmla="*/ 2649926 w 2649926"/>
                    <a:gd name="connsiteY4" fmla="*/ 598858 h 665398"/>
                    <a:gd name="connsiteX5" fmla="*/ 2583386 w 2649926"/>
                    <a:gd name="connsiteY5" fmla="*/ 665398 h 665398"/>
                    <a:gd name="connsiteX6" fmla="*/ 66540 w 2649926"/>
                    <a:gd name="connsiteY6" fmla="*/ 665398 h 665398"/>
                    <a:gd name="connsiteX7" fmla="*/ 0 w 2649926"/>
                    <a:gd name="connsiteY7" fmla="*/ 598858 h 665398"/>
                    <a:gd name="connsiteX8" fmla="*/ 0 w 2649926"/>
                    <a:gd name="connsiteY8" fmla="*/ 66540 h 66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9926" h="665398">
                      <a:moveTo>
                        <a:pt x="0" y="66540"/>
                      </a:moveTo>
                      <a:cubicBezTo>
                        <a:pt x="0" y="29791"/>
                        <a:pt x="29791" y="0"/>
                        <a:pt x="66540" y="0"/>
                      </a:cubicBezTo>
                      <a:lnTo>
                        <a:pt x="2583386" y="0"/>
                      </a:lnTo>
                      <a:cubicBezTo>
                        <a:pt x="2620135" y="0"/>
                        <a:pt x="2649926" y="29791"/>
                        <a:pt x="2649926" y="66540"/>
                      </a:cubicBezTo>
                      <a:lnTo>
                        <a:pt x="2649926" y="598858"/>
                      </a:lnTo>
                      <a:cubicBezTo>
                        <a:pt x="2649926" y="635607"/>
                        <a:pt x="2620135" y="665398"/>
                        <a:pt x="2583386" y="665398"/>
                      </a:cubicBezTo>
                      <a:lnTo>
                        <a:pt x="66540" y="665398"/>
                      </a:lnTo>
                      <a:cubicBezTo>
                        <a:pt x="29791" y="665398"/>
                        <a:pt x="0" y="635607"/>
                        <a:pt x="0" y="598858"/>
                      </a:cubicBezTo>
                      <a:lnTo>
                        <a:pt x="0" y="66540"/>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5" name="Rounded Rectangle 711"/>
                <p:cNvSpPr>
                  <a:spLocks noChangeArrowheads="1"/>
                </p:cNvSpPr>
                <p:nvPr/>
              </p:nvSpPr>
              <p:spPr bwMode="auto">
                <a:xfrm>
                  <a:off x="462075" y="2398094"/>
                  <a:ext cx="797557" cy="532318"/>
                </a:xfrm>
                <a:prstGeom prst="roundRect">
                  <a:avLst>
                    <a:gd name="adj" fmla="val 10000"/>
                  </a:avLst>
                </a:prstGeom>
                <a:blipFill dpi="0" rotWithShape="1">
                  <a:blip r:embed="rId9" cstate="print"/>
                  <a:srcRect/>
                  <a:stretch>
                    <a:fillRect/>
                  </a:stretch>
                </a:blipFill>
                <a:ln w="25400" algn="ctr">
                  <a:solidFill>
                    <a:srgbClr val="FFFFFF"/>
                  </a:solidFill>
                  <a:round/>
                  <a:headEnd/>
                  <a:tailEnd/>
                </a:ln>
              </p:spPr>
              <p:txBody>
                <a:bodyPr/>
                <a:lstStyle>
                  <a:lvl1pPr eaLnBrk="0" hangingPunct="0">
                    <a:buSzPct val="80000"/>
                    <a:buBlip>
                      <a:blip r:embed="rId4"/>
                    </a:buBlip>
                    <a:defRPr sz="3200">
                      <a:solidFill>
                        <a:srgbClr val="055685"/>
                      </a:solidFill>
                      <a:latin typeface="Verdana" pitchFamily="34" charset="0"/>
                    </a:defRPr>
                  </a:lvl1pPr>
                  <a:lvl2pPr marL="742950" indent="-285750" eaLnBrk="0" hangingPunct="0">
                    <a:buSzPct val="80000"/>
                    <a:buBlip>
                      <a:blip r:embed="rId5"/>
                    </a:buBlip>
                    <a:defRPr sz="2800">
                      <a:solidFill>
                        <a:srgbClr val="055685"/>
                      </a:solidFill>
                      <a:latin typeface="Verdana" pitchFamily="34" charset="0"/>
                    </a:defRPr>
                  </a:lvl2pPr>
                  <a:lvl3pPr marL="1143000" indent="-228600" eaLnBrk="0" hangingPunct="0">
                    <a:buSzPct val="80000"/>
                    <a:buBlip>
                      <a:blip r:embed="rId6"/>
                    </a:buBlip>
                    <a:defRPr sz="2400">
                      <a:solidFill>
                        <a:srgbClr val="055685"/>
                      </a:solidFill>
                      <a:latin typeface="Verdana" pitchFamily="34" charset="0"/>
                    </a:defRPr>
                  </a:lvl3pPr>
                  <a:lvl4pPr marL="1600200" indent="-228600" eaLnBrk="0" hangingPunct="0">
                    <a:buSzPct val="80000"/>
                    <a:buBlip>
                      <a:blip r:embed="rId7"/>
                    </a:buBlip>
                    <a:defRPr sz="2000">
                      <a:solidFill>
                        <a:srgbClr val="055685"/>
                      </a:solidFill>
                      <a:latin typeface="Verdana" pitchFamily="34" charset="0"/>
                    </a:defRPr>
                  </a:lvl4pPr>
                  <a:lvl5pPr marL="2057400" indent="-228600" eaLnBrk="0" hangingPunct="0">
                    <a:buSzPct val="80000"/>
                    <a:buBlip>
                      <a:blip r:embed="rId8"/>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8"/>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8"/>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8"/>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8"/>
                    </a:buBlip>
                    <a:defRPr sz="2000">
                      <a:solidFill>
                        <a:srgbClr val="055685"/>
                      </a:solidFill>
                      <a:latin typeface="Verdana" pitchFamily="34" charset="0"/>
                    </a:defRPr>
                  </a:lvl9pPr>
                </a:lstStyle>
                <a:p>
                  <a:pPr marL="0" marR="0" lvl="0" indent="0" defTabSz="914400" eaLnBrk="1" fontAlgn="auto" latinLnBrk="0" hangingPunct="1">
                    <a:lnSpc>
                      <a:spcPct val="100000"/>
                    </a:lnSpc>
                    <a:spcBef>
                      <a:spcPts val="0"/>
                    </a:spcBef>
                    <a:spcAft>
                      <a:spcPts val="0"/>
                    </a:spcAft>
                    <a:buClrTx/>
                    <a:buSzPct val="60000"/>
                    <a:buFontTx/>
                    <a:buChar char="•"/>
                    <a:tabLst/>
                    <a:defRPr/>
                  </a:pPr>
                  <a:endParaRPr kumimoji="0" lang="en-US" altLang="en-US" sz="3200" b="0" i="0" u="none" strike="noStrike" kern="0" cap="none" spc="0" normalizeH="0" baseline="0" noProof="0" smtClean="0">
                    <a:ln>
                      <a:noFill/>
                    </a:ln>
                    <a:solidFill>
                      <a:srgbClr val="055685"/>
                    </a:solidFill>
                    <a:effectLst/>
                    <a:uLnTx/>
                    <a:uFillTx/>
                    <a:latin typeface="Calibri" pitchFamily="34" charset="0"/>
                  </a:endParaRPr>
                </a:p>
              </p:txBody>
            </p:sp>
            <p:sp>
              <p:nvSpPr>
                <p:cNvPr id="16" name="TextBox 15"/>
                <p:cNvSpPr txBox="1"/>
                <p:nvPr/>
              </p:nvSpPr>
              <p:spPr>
                <a:xfrm>
                  <a:off x="1331696" y="2465004"/>
                  <a:ext cx="1800350" cy="399387"/>
                </a:xfrm>
                <a:prstGeom prst="rect">
                  <a:avLst/>
                </a:prstGeom>
                <a:no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FFFFFF"/>
                      </a:solidFill>
                      <a:effectLst/>
                      <a:uLnTx/>
                      <a:uFillTx/>
                      <a:latin typeface="Arial" pitchFamily="34" charset="0"/>
                      <a:cs typeface="Arial" pitchFamily="34" charset="0"/>
                    </a:rPr>
                    <a:t>4 EFTA states</a:t>
                  </a:r>
                </a:p>
              </p:txBody>
            </p:sp>
          </p:grpSp>
        </p:grpSp>
      </p:grpSp>
      <p:grpSp>
        <p:nvGrpSpPr>
          <p:cNvPr id="20" name="Group 362"/>
          <p:cNvGrpSpPr>
            <a:grpSpLocks/>
          </p:cNvGrpSpPr>
          <p:nvPr/>
        </p:nvGrpSpPr>
        <p:grpSpPr bwMode="auto">
          <a:xfrm>
            <a:off x="3848100" y="1258888"/>
            <a:ext cx="5100638" cy="4943475"/>
            <a:chOff x="2246425" y="1270547"/>
            <a:chExt cx="5100319" cy="4944087"/>
          </a:xfrm>
        </p:grpSpPr>
        <p:grpSp>
          <p:nvGrpSpPr>
            <p:cNvPr id="21" name="Group 230"/>
            <p:cNvGrpSpPr>
              <a:grpSpLocks/>
            </p:cNvGrpSpPr>
            <p:nvPr/>
          </p:nvGrpSpPr>
          <p:grpSpPr bwMode="auto">
            <a:xfrm>
              <a:off x="5094858" y="4428859"/>
              <a:ext cx="657451" cy="401430"/>
              <a:chOff x="2873" y="2694"/>
              <a:chExt cx="421" cy="272"/>
            </a:xfrm>
          </p:grpSpPr>
          <p:sp>
            <p:nvSpPr>
              <p:cNvPr id="361" name="Freeform 231"/>
              <p:cNvSpPr>
                <a:spLocks/>
              </p:cNvSpPr>
              <p:nvPr/>
            </p:nvSpPr>
            <p:spPr bwMode="auto">
              <a:xfrm>
                <a:off x="2873" y="2694"/>
                <a:ext cx="424" cy="272"/>
              </a:xfrm>
              <a:custGeom>
                <a:avLst/>
                <a:gdLst>
                  <a:gd name="T0" fmla="*/ 364 w 421"/>
                  <a:gd name="T1" fmla="*/ 113 h 272"/>
                  <a:gd name="T2" fmla="*/ 387 w 421"/>
                  <a:gd name="T3" fmla="*/ 67 h 272"/>
                  <a:gd name="T4" fmla="*/ 411 w 421"/>
                  <a:gd name="T5" fmla="*/ 56 h 272"/>
                  <a:gd name="T6" fmla="*/ 421 w 421"/>
                  <a:gd name="T7" fmla="*/ 43 h 272"/>
                  <a:gd name="T8" fmla="*/ 386 w 421"/>
                  <a:gd name="T9" fmla="*/ 21 h 272"/>
                  <a:gd name="T10" fmla="*/ 371 w 421"/>
                  <a:gd name="T11" fmla="*/ 8 h 272"/>
                  <a:gd name="T12" fmla="*/ 333 w 421"/>
                  <a:gd name="T13" fmla="*/ 2 h 272"/>
                  <a:gd name="T14" fmla="*/ 289 w 421"/>
                  <a:gd name="T15" fmla="*/ 0 h 272"/>
                  <a:gd name="T16" fmla="*/ 263 w 421"/>
                  <a:gd name="T17" fmla="*/ 24 h 272"/>
                  <a:gd name="T18" fmla="*/ 228 w 421"/>
                  <a:gd name="T19" fmla="*/ 43 h 272"/>
                  <a:gd name="T20" fmla="*/ 197 w 421"/>
                  <a:gd name="T21" fmla="*/ 56 h 272"/>
                  <a:gd name="T22" fmla="*/ 173 w 421"/>
                  <a:gd name="T23" fmla="*/ 81 h 272"/>
                  <a:gd name="T24" fmla="*/ 146 w 421"/>
                  <a:gd name="T25" fmla="*/ 88 h 272"/>
                  <a:gd name="T26" fmla="*/ 92 w 421"/>
                  <a:gd name="T27" fmla="*/ 84 h 272"/>
                  <a:gd name="T28" fmla="*/ 66 w 421"/>
                  <a:gd name="T29" fmla="*/ 71 h 272"/>
                  <a:gd name="T30" fmla="*/ 48 w 421"/>
                  <a:gd name="T31" fmla="*/ 99 h 272"/>
                  <a:gd name="T32" fmla="*/ 31 w 421"/>
                  <a:gd name="T33" fmla="*/ 106 h 272"/>
                  <a:gd name="T34" fmla="*/ 26 w 421"/>
                  <a:gd name="T35" fmla="*/ 128 h 272"/>
                  <a:gd name="T36" fmla="*/ 31 w 421"/>
                  <a:gd name="T37" fmla="*/ 150 h 272"/>
                  <a:gd name="T38" fmla="*/ 28 w 421"/>
                  <a:gd name="T39" fmla="*/ 162 h 272"/>
                  <a:gd name="T40" fmla="*/ 12 w 421"/>
                  <a:gd name="T41" fmla="*/ 171 h 272"/>
                  <a:gd name="T42" fmla="*/ 7 w 421"/>
                  <a:gd name="T43" fmla="*/ 178 h 272"/>
                  <a:gd name="T44" fmla="*/ 0 w 421"/>
                  <a:gd name="T45" fmla="*/ 187 h 272"/>
                  <a:gd name="T46" fmla="*/ 19 w 421"/>
                  <a:gd name="T47" fmla="*/ 184 h 272"/>
                  <a:gd name="T48" fmla="*/ 43 w 421"/>
                  <a:gd name="T49" fmla="*/ 213 h 272"/>
                  <a:gd name="T50" fmla="*/ 44 w 421"/>
                  <a:gd name="T51" fmla="*/ 215 h 272"/>
                  <a:gd name="T52" fmla="*/ 79 w 421"/>
                  <a:gd name="T53" fmla="*/ 240 h 272"/>
                  <a:gd name="T54" fmla="*/ 88 w 421"/>
                  <a:gd name="T55" fmla="*/ 256 h 272"/>
                  <a:gd name="T56" fmla="*/ 108 w 421"/>
                  <a:gd name="T57" fmla="*/ 261 h 272"/>
                  <a:gd name="T58" fmla="*/ 153 w 421"/>
                  <a:gd name="T59" fmla="*/ 272 h 272"/>
                  <a:gd name="T60" fmla="*/ 185 w 421"/>
                  <a:gd name="T61" fmla="*/ 254 h 272"/>
                  <a:gd name="T62" fmla="*/ 200 w 421"/>
                  <a:gd name="T63" fmla="*/ 249 h 272"/>
                  <a:gd name="T64" fmla="*/ 228 w 421"/>
                  <a:gd name="T65" fmla="*/ 229 h 272"/>
                  <a:gd name="T66" fmla="*/ 261 w 421"/>
                  <a:gd name="T67" fmla="*/ 225 h 272"/>
                  <a:gd name="T68" fmla="*/ 276 w 421"/>
                  <a:gd name="T69" fmla="*/ 228 h 272"/>
                  <a:gd name="T70" fmla="*/ 297 w 421"/>
                  <a:gd name="T71" fmla="*/ 224 h 272"/>
                  <a:gd name="T72" fmla="*/ 307 w 421"/>
                  <a:gd name="T73" fmla="*/ 212 h 272"/>
                  <a:gd name="T74" fmla="*/ 330 w 421"/>
                  <a:gd name="T75" fmla="*/ 206 h 272"/>
                  <a:gd name="T76" fmla="*/ 338 w 421"/>
                  <a:gd name="T77" fmla="*/ 179 h 272"/>
                  <a:gd name="T78" fmla="*/ 351 w 421"/>
                  <a:gd name="T79" fmla="*/ 153 h 272"/>
                  <a:gd name="T80" fmla="*/ 364 w 421"/>
                  <a:gd name="T81" fmla="*/ 113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1"/>
                  <a:gd name="T124" fmla="*/ 0 h 272"/>
                  <a:gd name="T125" fmla="*/ 421 w 421"/>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1" h="272">
                    <a:moveTo>
                      <a:pt x="364" y="113"/>
                    </a:moveTo>
                    <a:lnTo>
                      <a:pt x="387" y="67"/>
                    </a:lnTo>
                    <a:lnTo>
                      <a:pt x="411" y="56"/>
                    </a:lnTo>
                    <a:lnTo>
                      <a:pt x="421" y="43"/>
                    </a:lnTo>
                    <a:lnTo>
                      <a:pt x="386" y="21"/>
                    </a:lnTo>
                    <a:lnTo>
                      <a:pt x="371" y="8"/>
                    </a:lnTo>
                    <a:lnTo>
                      <a:pt x="333" y="2"/>
                    </a:lnTo>
                    <a:lnTo>
                      <a:pt x="289" y="0"/>
                    </a:lnTo>
                    <a:lnTo>
                      <a:pt x="263" y="24"/>
                    </a:lnTo>
                    <a:lnTo>
                      <a:pt x="228" y="43"/>
                    </a:lnTo>
                    <a:lnTo>
                      <a:pt x="197" y="56"/>
                    </a:lnTo>
                    <a:lnTo>
                      <a:pt x="173" y="81"/>
                    </a:lnTo>
                    <a:lnTo>
                      <a:pt x="146" y="88"/>
                    </a:lnTo>
                    <a:lnTo>
                      <a:pt x="92" y="84"/>
                    </a:lnTo>
                    <a:lnTo>
                      <a:pt x="66" y="71"/>
                    </a:lnTo>
                    <a:lnTo>
                      <a:pt x="48" y="99"/>
                    </a:lnTo>
                    <a:lnTo>
                      <a:pt x="31" y="106"/>
                    </a:lnTo>
                    <a:lnTo>
                      <a:pt x="26" y="128"/>
                    </a:lnTo>
                    <a:lnTo>
                      <a:pt x="31" y="150"/>
                    </a:lnTo>
                    <a:lnTo>
                      <a:pt x="28" y="162"/>
                    </a:lnTo>
                    <a:lnTo>
                      <a:pt x="12" y="171"/>
                    </a:lnTo>
                    <a:lnTo>
                      <a:pt x="7" y="178"/>
                    </a:lnTo>
                    <a:lnTo>
                      <a:pt x="0" y="187"/>
                    </a:lnTo>
                    <a:lnTo>
                      <a:pt x="19" y="184"/>
                    </a:lnTo>
                    <a:lnTo>
                      <a:pt x="43" y="213"/>
                    </a:lnTo>
                    <a:lnTo>
                      <a:pt x="44" y="215"/>
                    </a:lnTo>
                    <a:lnTo>
                      <a:pt x="79" y="240"/>
                    </a:lnTo>
                    <a:lnTo>
                      <a:pt x="88" y="256"/>
                    </a:lnTo>
                    <a:lnTo>
                      <a:pt x="108" y="261"/>
                    </a:lnTo>
                    <a:lnTo>
                      <a:pt x="153" y="272"/>
                    </a:lnTo>
                    <a:lnTo>
                      <a:pt x="185" y="254"/>
                    </a:lnTo>
                    <a:lnTo>
                      <a:pt x="200" y="249"/>
                    </a:lnTo>
                    <a:lnTo>
                      <a:pt x="228" y="229"/>
                    </a:lnTo>
                    <a:lnTo>
                      <a:pt x="261" y="225"/>
                    </a:lnTo>
                    <a:lnTo>
                      <a:pt x="276" y="228"/>
                    </a:lnTo>
                    <a:lnTo>
                      <a:pt x="297" y="224"/>
                    </a:lnTo>
                    <a:lnTo>
                      <a:pt x="307" y="212"/>
                    </a:lnTo>
                    <a:lnTo>
                      <a:pt x="330" y="206"/>
                    </a:lnTo>
                    <a:lnTo>
                      <a:pt x="338" y="179"/>
                    </a:lnTo>
                    <a:lnTo>
                      <a:pt x="351" y="153"/>
                    </a:lnTo>
                    <a:lnTo>
                      <a:pt x="364" y="113"/>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62" name="Freeform 232"/>
              <p:cNvSpPr>
                <a:spLocks/>
              </p:cNvSpPr>
              <p:nvPr/>
            </p:nvSpPr>
            <p:spPr bwMode="auto">
              <a:xfrm>
                <a:off x="2873" y="2694"/>
                <a:ext cx="424" cy="272"/>
              </a:xfrm>
              <a:custGeom>
                <a:avLst/>
                <a:gdLst>
                  <a:gd name="T0" fmla="*/ 364 w 421"/>
                  <a:gd name="T1" fmla="*/ 113 h 272"/>
                  <a:gd name="T2" fmla="*/ 387 w 421"/>
                  <a:gd name="T3" fmla="*/ 67 h 272"/>
                  <a:gd name="T4" fmla="*/ 411 w 421"/>
                  <a:gd name="T5" fmla="*/ 56 h 272"/>
                  <a:gd name="T6" fmla="*/ 421 w 421"/>
                  <a:gd name="T7" fmla="*/ 43 h 272"/>
                  <a:gd name="T8" fmla="*/ 386 w 421"/>
                  <a:gd name="T9" fmla="*/ 21 h 272"/>
                  <a:gd name="T10" fmla="*/ 371 w 421"/>
                  <a:gd name="T11" fmla="*/ 8 h 272"/>
                  <a:gd name="T12" fmla="*/ 333 w 421"/>
                  <a:gd name="T13" fmla="*/ 2 h 272"/>
                  <a:gd name="T14" fmla="*/ 289 w 421"/>
                  <a:gd name="T15" fmla="*/ 0 h 272"/>
                  <a:gd name="T16" fmla="*/ 263 w 421"/>
                  <a:gd name="T17" fmla="*/ 24 h 272"/>
                  <a:gd name="T18" fmla="*/ 228 w 421"/>
                  <a:gd name="T19" fmla="*/ 43 h 272"/>
                  <a:gd name="T20" fmla="*/ 197 w 421"/>
                  <a:gd name="T21" fmla="*/ 56 h 272"/>
                  <a:gd name="T22" fmla="*/ 173 w 421"/>
                  <a:gd name="T23" fmla="*/ 81 h 272"/>
                  <a:gd name="T24" fmla="*/ 146 w 421"/>
                  <a:gd name="T25" fmla="*/ 88 h 272"/>
                  <a:gd name="T26" fmla="*/ 92 w 421"/>
                  <a:gd name="T27" fmla="*/ 84 h 272"/>
                  <a:gd name="T28" fmla="*/ 66 w 421"/>
                  <a:gd name="T29" fmla="*/ 71 h 272"/>
                  <a:gd name="T30" fmla="*/ 48 w 421"/>
                  <a:gd name="T31" fmla="*/ 99 h 272"/>
                  <a:gd name="T32" fmla="*/ 31 w 421"/>
                  <a:gd name="T33" fmla="*/ 106 h 272"/>
                  <a:gd name="T34" fmla="*/ 26 w 421"/>
                  <a:gd name="T35" fmla="*/ 128 h 272"/>
                  <a:gd name="T36" fmla="*/ 31 w 421"/>
                  <a:gd name="T37" fmla="*/ 150 h 272"/>
                  <a:gd name="T38" fmla="*/ 28 w 421"/>
                  <a:gd name="T39" fmla="*/ 162 h 272"/>
                  <a:gd name="T40" fmla="*/ 12 w 421"/>
                  <a:gd name="T41" fmla="*/ 171 h 272"/>
                  <a:gd name="T42" fmla="*/ 7 w 421"/>
                  <a:gd name="T43" fmla="*/ 178 h 272"/>
                  <a:gd name="T44" fmla="*/ 0 w 421"/>
                  <a:gd name="T45" fmla="*/ 187 h 272"/>
                  <a:gd name="T46" fmla="*/ 19 w 421"/>
                  <a:gd name="T47" fmla="*/ 184 h 272"/>
                  <a:gd name="T48" fmla="*/ 43 w 421"/>
                  <a:gd name="T49" fmla="*/ 213 h 272"/>
                  <a:gd name="T50" fmla="*/ 44 w 421"/>
                  <a:gd name="T51" fmla="*/ 215 h 272"/>
                  <a:gd name="T52" fmla="*/ 79 w 421"/>
                  <a:gd name="T53" fmla="*/ 240 h 272"/>
                  <a:gd name="T54" fmla="*/ 88 w 421"/>
                  <a:gd name="T55" fmla="*/ 256 h 272"/>
                  <a:gd name="T56" fmla="*/ 108 w 421"/>
                  <a:gd name="T57" fmla="*/ 261 h 272"/>
                  <a:gd name="T58" fmla="*/ 153 w 421"/>
                  <a:gd name="T59" fmla="*/ 272 h 272"/>
                  <a:gd name="T60" fmla="*/ 185 w 421"/>
                  <a:gd name="T61" fmla="*/ 254 h 272"/>
                  <a:gd name="T62" fmla="*/ 200 w 421"/>
                  <a:gd name="T63" fmla="*/ 249 h 272"/>
                  <a:gd name="T64" fmla="*/ 228 w 421"/>
                  <a:gd name="T65" fmla="*/ 229 h 272"/>
                  <a:gd name="T66" fmla="*/ 261 w 421"/>
                  <a:gd name="T67" fmla="*/ 225 h 272"/>
                  <a:gd name="T68" fmla="*/ 276 w 421"/>
                  <a:gd name="T69" fmla="*/ 228 h 272"/>
                  <a:gd name="T70" fmla="*/ 297 w 421"/>
                  <a:gd name="T71" fmla="*/ 224 h 272"/>
                  <a:gd name="T72" fmla="*/ 307 w 421"/>
                  <a:gd name="T73" fmla="*/ 212 h 272"/>
                  <a:gd name="T74" fmla="*/ 330 w 421"/>
                  <a:gd name="T75" fmla="*/ 206 h 272"/>
                  <a:gd name="T76" fmla="*/ 338 w 421"/>
                  <a:gd name="T77" fmla="*/ 179 h 272"/>
                  <a:gd name="T78" fmla="*/ 351 w 421"/>
                  <a:gd name="T79" fmla="*/ 153 h 272"/>
                  <a:gd name="T80" fmla="*/ 364 w 421"/>
                  <a:gd name="T81" fmla="*/ 113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1"/>
                  <a:gd name="T124" fmla="*/ 0 h 272"/>
                  <a:gd name="T125" fmla="*/ 421 w 421"/>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1" h="272">
                    <a:moveTo>
                      <a:pt x="364" y="113"/>
                    </a:moveTo>
                    <a:lnTo>
                      <a:pt x="387" y="67"/>
                    </a:lnTo>
                    <a:lnTo>
                      <a:pt x="411" y="56"/>
                    </a:lnTo>
                    <a:lnTo>
                      <a:pt x="421" y="43"/>
                    </a:lnTo>
                    <a:lnTo>
                      <a:pt x="386" y="21"/>
                    </a:lnTo>
                    <a:lnTo>
                      <a:pt x="371" y="8"/>
                    </a:lnTo>
                    <a:lnTo>
                      <a:pt x="333" y="2"/>
                    </a:lnTo>
                    <a:lnTo>
                      <a:pt x="289" y="0"/>
                    </a:lnTo>
                    <a:lnTo>
                      <a:pt x="263" y="24"/>
                    </a:lnTo>
                    <a:lnTo>
                      <a:pt x="228" y="43"/>
                    </a:lnTo>
                    <a:lnTo>
                      <a:pt x="197" y="56"/>
                    </a:lnTo>
                    <a:lnTo>
                      <a:pt x="173" y="81"/>
                    </a:lnTo>
                    <a:lnTo>
                      <a:pt x="146" y="88"/>
                    </a:lnTo>
                    <a:lnTo>
                      <a:pt x="92" y="84"/>
                    </a:lnTo>
                    <a:lnTo>
                      <a:pt x="66" y="71"/>
                    </a:lnTo>
                    <a:lnTo>
                      <a:pt x="48" y="99"/>
                    </a:lnTo>
                    <a:lnTo>
                      <a:pt x="31" y="106"/>
                    </a:lnTo>
                    <a:lnTo>
                      <a:pt x="26" y="128"/>
                    </a:lnTo>
                    <a:lnTo>
                      <a:pt x="31" y="150"/>
                    </a:lnTo>
                    <a:lnTo>
                      <a:pt x="28" y="162"/>
                    </a:lnTo>
                    <a:lnTo>
                      <a:pt x="12" y="171"/>
                    </a:lnTo>
                    <a:lnTo>
                      <a:pt x="7" y="178"/>
                    </a:lnTo>
                    <a:lnTo>
                      <a:pt x="0" y="187"/>
                    </a:lnTo>
                    <a:lnTo>
                      <a:pt x="19" y="184"/>
                    </a:lnTo>
                    <a:lnTo>
                      <a:pt x="43" y="213"/>
                    </a:lnTo>
                    <a:lnTo>
                      <a:pt x="44" y="215"/>
                    </a:lnTo>
                    <a:lnTo>
                      <a:pt x="79" y="240"/>
                    </a:lnTo>
                    <a:lnTo>
                      <a:pt x="88" y="256"/>
                    </a:lnTo>
                    <a:lnTo>
                      <a:pt x="108" y="261"/>
                    </a:lnTo>
                    <a:lnTo>
                      <a:pt x="153" y="272"/>
                    </a:lnTo>
                    <a:lnTo>
                      <a:pt x="185" y="254"/>
                    </a:lnTo>
                    <a:lnTo>
                      <a:pt x="200" y="249"/>
                    </a:lnTo>
                    <a:lnTo>
                      <a:pt x="228" y="229"/>
                    </a:lnTo>
                    <a:lnTo>
                      <a:pt x="261" y="225"/>
                    </a:lnTo>
                    <a:lnTo>
                      <a:pt x="276" y="228"/>
                    </a:lnTo>
                    <a:lnTo>
                      <a:pt x="297" y="224"/>
                    </a:lnTo>
                    <a:lnTo>
                      <a:pt x="307" y="212"/>
                    </a:lnTo>
                    <a:lnTo>
                      <a:pt x="330" y="206"/>
                    </a:lnTo>
                    <a:lnTo>
                      <a:pt x="338" y="179"/>
                    </a:lnTo>
                    <a:lnTo>
                      <a:pt x="351" y="153"/>
                    </a:lnTo>
                    <a:lnTo>
                      <a:pt x="364" y="113"/>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22" name="Group 233"/>
            <p:cNvGrpSpPr>
              <a:grpSpLocks/>
            </p:cNvGrpSpPr>
            <p:nvPr/>
          </p:nvGrpSpPr>
          <p:grpSpPr bwMode="auto">
            <a:xfrm>
              <a:off x="5505570" y="4396391"/>
              <a:ext cx="977587" cy="644945"/>
              <a:chOff x="3136" y="2672"/>
              <a:chExt cx="626" cy="437"/>
            </a:xfrm>
          </p:grpSpPr>
          <p:sp>
            <p:nvSpPr>
              <p:cNvPr id="359" name="Freeform 234"/>
              <p:cNvSpPr>
                <a:spLocks/>
              </p:cNvSpPr>
              <p:nvPr/>
            </p:nvSpPr>
            <p:spPr bwMode="auto">
              <a:xfrm>
                <a:off x="3136" y="2672"/>
                <a:ext cx="626" cy="437"/>
              </a:xfrm>
              <a:custGeom>
                <a:avLst/>
                <a:gdLst>
                  <a:gd name="T0" fmla="*/ 626 w 626"/>
                  <a:gd name="T1" fmla="*/ 237 h 437"/>
                  <a:gd name="T2" fmla="*/ 621 w 626"/>
                  <a:gd name="T3" fmla="*/ 222 h 437"/>
                  <a:gd name="T4" fmla="*/ 583 w 626"/>
                  <a:gd name="T5" fmla="*/ 232 h 437"/>
                  <a:gd name="T6" fmla="*/ 548 w 626"/>
                  <a:gd name="T7" fmla="*/ 244 h 437"/>
                  <a:gd name="T8" fmla="*/ 529 w 626"/>
                  <a:gd name="T9" fmla="*/ 232 h 437"/>
                  <a:gd name="T10" fmla="*/ 516 w 626"/>
                  <a:gd name="T11" fmla="*/ 191 h 437"/>
                  <a:gd name="T12" fmla="*/ 512 w 626"/>
                  <a:gd name="T13" fmla="*/ 138 h 437"/>
                  <a:gd name="T14" fmla="*/ 487 w 626"/>
                  <a:gd name="T15" fmla="*/ 92 h 437"/>
                  <a:gd name="T16" fmla="*/ 453 w 626"/>
                  <a:gd name="T17" fmla="*/ 63 h 437"/>
                  <a:gd name="T18" fmla="*/ 421 w 626"/>
                  <a:gd name="T19" fmla="*/ 24 h 437"/>
                  <a:gd name="T20" fmla="*/ 382 w 626"/>
                  <a:gd name="T21" fmla="*/ 0 h 437"/>
                  <a:gd name="T22" fmla="*/ 345 w 626"/>
                  <a:gd name="T23" fmla="*/ 32 h 437"/>
                  <a:gd name="T24" fmla="*/ 299 w 626"/>
                  <a:gd name="T25" fmla="*/ 59 h 437"/>
                  <a:gd name="T26" fmla="*/ 269 w 626"/>
                  <a:gd name="T27" fmla="*/ 53 h 437"/>
                  <a:gd name="T28" fmla="*/ 227 w 626"/>
                  <a:gd name="T29" fmla="*/ 53 h 437"/>
                  <a:gd name="T30" fmla="*/ 179 w 626"/>
                  <a:gd name="T31" fmla="*/ 47 h 437"/>
                  <a:gd name="T32" fmla="*/ 160 w 626"/>
                  <a:gd name="T33" fmla="*/ 63 h 437"/>
                  <a:gd name="T34" fmla="*/ 149 w 626"/>
                  <a:gd name="T35" fmla="*/ 76 h 437"/>
                  <a:gd name="T36" fmla="*/ 126 w 626"/>
                  <a:gd name="T37" fmla="*/ 87 h 437"/>
                  <a:gd name="T38" fmla="*/ 103 w 626"/>
                  <a:gd name="T39" fmla="*/ 133 h 437"/>
                  <a:gd name="T40" fmla="*/ 90 w 626"/>
                  <a:gd name="T41" fmla="*/ 173 h 437"/>
                  <a:gd name="T42" fmla="*/ 77 w 626"/>
                  <a:gd name="T43" fmla="*/ 200 h 437"/>
                  <a:gd name="T44" fmla="*/ 69 w 626"/>
                  <a:gd name="T45" fmla="*/ 226 h 437"/>
                  <a:gd name="T46" fmla="*/ 45 w 626"/>
                  <a:gd name="T47" fmla="*/ 232 h 437"/>
                  <a:gd name="T48" fmla="*/ 36 w 626"/>
                  <a:gd name="T49" fmla="*/ 244 h 437"/>
                  <a:gd name="T50" fmla="*/ 14 w 626"/>
                  <a:gd name="T51" fmla="*/ 248 h 437"/>
                  <a:gd name="T52" fmla="*/ 0 w 626"/>
                  <a:gd name="T53" fmla="*/ 245 h 437"/>
                  <a:gd name="T54" fmla="*/ 31 w 626"/>
                  <a:gd name="T55" fmla="*/ 263 h 437"/>
                  <a:gd name="T56" fmla="*/ 53 w 626"/>
                  <a:gd name="T57" fmla="*/ 276 h 437"/>
                  <a:gd name="T58" fmla="*/ 61 w 626"/>
                  <a:gd name="T59" fmla="*/ 307 h 437"/>
                  <a:gd name="T60" fmla="*/ 97 w 626"/>
                  <a:gd name="T61" fmla="*/ 323 h 437"/>
                  <a:gd name="T62" fmla="*/ 110 w 626"/>
                  <a:gd name="T63" fmla="*/ 348 h 437"/>
                  <a:gd name="T64" fmla="*/ 108 w 626"/>
                  <a:gd name="T65" fmla="*/ 363 h 437"/>
                  <a:gd name="T66" fmla="*/ 144 w 626"/>
                  <a:gd name="T67" fmla="*/ 376 h 437"/>
                  <a:gd name="T68" fmla="*/ 169 w 626"/>
                  <a:gd name="T69" fmla="*/ 362 h 437"/>
                  <a:gd name="T70" fmla="*/ 191 w 626"/>
                  <a:gd name="T71" fmla="*/ 374 h 437"/>
                  <a:gd name="T72" fmla="*/ 177 w 626"/>
                  <a:gd name="T73" fmla="*/ 392 h 437"/>
                  <a:gd name="T74" fmla="*/ 188 w 626"/>
                  <a:gd name="T75" fmla="*/ 415 h 437"/>
                  <a:gd name="T76" fmla="*/ 191 w 626"/>
                  <a:gd name="T77" fmla="*/ 404 h 437"/>
                  <a:gd name="T78" fmla="*/ 207 w 626"/>
                  <a:gd name="T79" fmla="*/ 412 h 437"/>
                  <a:gd name="T80" fmla="*/ 207 w 626"/>
                  <a:gd name="T81" fmla="*/ 437 h 437"/>
                  <a:gd name="T82" fmla="*/ 319 w 626"/>
                  <a:gd name="T83" fmla="*/ 428 h 437"/>
                  <a:gd name="T84" fmla="*/ 370 w 626"/>
                  <a:gd name="T85" fmla="*/ 429 h 437"/>
                  <a:gd name="T86" fmla="*/ 411 w 626"/>
                  <a:gd name="T87" fmla="*/ 406 h 437"/>
                  <a:gd name="T88" fmla="*/ 460 w 626"/>
                  <a:gd name="T89" fmla="*/ 374 h 437"/>
                  <a:gd name="T90" fmla="*/ 505 w 626"/>
                  <a:gd name="T91" fmla="*/ 372 h 437"/>
                  <a:gd name="T92" fmla="*/ 541 w 626"/>
                  <a:gd name="T93" fmla="*/ 370 h 437"/>
                  <a:gd name="T94" fmla="*/ 586 w 626"/>
                  <a:gd name="T95" fmla="*/ 382 h 437"/>
                  <a:gd name="T96" fmla="*/ 581 w 626"/>
                  <a:gd name="T97" fmla="*/ 338 h 437"/>
                  <a:gd name="T98" fmla="*/ 590 w 626"/>
                  <a:gd name="T99" fmla="*/ 304 h 437"/>
                  <a:gd name="T100" fmla="*/ 586 w 626"/>
                  <a:gd name="T101" fmla="*/ 298 h 437"/>
                  <a:gd name="T102" fmla="*/ 620 w 626"/>
                  <a:gd name="T103" fmla="*/ 273 h 437"/>
                  <a:gd name="T104" fmla="*/ 626 w 626"/>
                  <a:gd name="T105" fmla="*/ 237 h 4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6"/>
                  <a:gd name="T160" fmla="*/ 0 h 437"/>
                  <a:gd name="T161" fmla="*/ 626 w 626"/>
                  <a:gd name="T162" fmla="*/ 437 h 4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6" h="437">
                    <a:moveTo>
                      <a:pt x="626" y="237"/>
                    </a:moveTo>
                    <a:lnTo>
                      <a:pt x="621" y="222"/>
                    </a:lnTo>
                    <a:lnTo>
                      <a:pt x="583" y="232"/>
                    </a:lnTo>
                    <a:lnTo>
                      <a:pt x="548" y="244"/>
                    </a:lnTo>
                    <a:lnTo>
                      <a:pt x="529" y="232"/>
                    </a:lnTo>
                    <a:lnTo>
                      <a:pt x="516" y="191"/>
                    </a:lnTo>
                    <a:lnTo>
                      <a:pt x="512" y="138"/>
                    </a:lnTo>
                    <a:lnTo>
                      <a:pt x="487" y="92"/>
                    </a:lnTo>
                    <a:lnTo>
                      <a:pt x="453" y="63"/>
                    </a:lnTo>
                    <a:lnTo>
                      <a:pt x="421" y="24"/>
                    </a:lnTo>
                    <a:lnTo>
                      <a:pt x="382" y="0"/>
                    </a:lnTo>
                    <a:lnTo>
                      <a:pt x="345" y="32"/>
                    </a:lnTo>
                    <a:lnTo>
                      <a:pt x="299" y="59"/>
                    </a:lnTo>
                    <a:lnTo>
                      <a:pt x="269" y="53"/>
                    </a:lnTo>
                    <a:lnTo>
                      <a:pt x="227" y="53"/>
                    </a:lnTo>
                    <a:lnTo>
                      <a:pt x="179" y="47"/>
                    </a:lnTo>
                    <a:lnTo>
                      <a:pt x="160" y="63"/>
                    </a:lnTo>
                    <a:lnTo>
                      <a:pt x="149" y="76"/>
                    </a:lnTo>
                    <a:lnTo>
                      <a:pt x="126" y="87"/>
                    </a:lnTo>
                    <a:lnTo>
                      <a:pt x="103" y="133"/>
                    </a:lnTo>
                    <a:lnTo>
                      <a:pt x="90" y="173"/>
                    </a:lnTo>
                    <a:lnTo>
                      <a:pt x="77" y="200"/>
                    </a:lnTo>
                    <a:lnTo>
                      <a:pt x="69" y="226"/>
                    </a:lnTo>
                    <a:lnTo>
                      <a:pt x="45" y="232"/>
                    </a:lnTo>
                    <a:lnTo>
                      <a:pt x="36" y="244"/>
                    </a:lnTo>
                    <a:lnTo>
                      <a:pt x="14" y="248"/>
                    </a:lnTo>
                    <a:lnTo>
                      <a:pt x="0" y="245"/>
                    </a:lnTo>
                    <a:lnTo>
                      <a:pt x="31" y="263"/>
                    </a:lnTo>
                    <a:lnTo>
                      <a:pt x="53" y="276"/>
                    </a:lnTo>
                    <a:lnTo>
                      <a:pt x="61" y="307"/>
                    </a:lnTo>
                    <a:lnTo>
                      <a:pt x="97" y="323"/>
                    </a:lnTo>
                    <a:lnTo>
                      <a:pt x="110" y="348"/>
                    </a:lnTo>
                    <a:lnTo>
                      <a:pt x="108" y="363"/>
                    </a:lnTo>
                    <a:lnTo>
                      <a:pt x="144" y="376"/>
                    </a:lnTo>
                    <a:lnTo>
                      <a:pt x="169" y="362"/>
                    </a:lnTo>
                    <a:lnTo>
                      <a:pt x="191" y="374"/>
                    </a:lnTo>
                    <a:lnTo>
                      <a:pt x="177" y="392"/>
                    </a:lnTo>
                    <a:lnTo>
                      <a:pt x="188" y="415"/>
                    </a:lnTo>
                    <a:lnTo>
                      <a:pt x="191" y="404"/>
                    </a:lnTo>
                    <a:lnTo>
                      <a:pt x="207" y="412"/>
                    </a:lnTo>
                    <a:lnTo>
                      <a:pt x="207" y="437"/>
                    </a:lnTo>
                    <a:lnTo>
                      <a:pt x="319" y="428"/>
                    </a:lnTo>
                    <a:lnTo>
                      <a:pt x="370" y="429"/>
                    </a:lnTo>
                    <a:lnTo>
                      <a:pt x="411" y="406"/>
                    </a:lnTo>
                    <a:lnTo>
                      <a:pt x="460" y="374"/>
                    </a:lnTo>
                    <a:lnTo>
                      <a:pt x="505" y="372"/>
                    </a:lnTo>
                    <a:lnTo>
                      <a:pt x="541" y="370"/>
                    </a:lnTo>
                    <a:lnTo>
                      <a:pt x="586" y="382"/>
                    </a:lnTo>
                    <a:lnTo>
                      <a:pt x="581" y="338"/>
                    </a:lnTo>
                    <a:lnTo>
                      <a:pt x="590" y="304"/>
                    </a:lnTo>
                    <a:lnTo>
                      <a:pt x="586" y="298"/>
                    </a:lnTo>
                    <a:lnTo>
                      <a:pt x="620" y="273"/>
                    </a:lnTo>
                    <a:lnTo>
                      <a:pt x="626" y="237"/>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60" name="Freeform 235"/>
              <p:cNvSpPr>
                <a:spLocks/>
              </p:cNvSpPr>
              <p:nvPr/>
            </p:nvSpPr>
            <p:spPr bwMode="auto">
              <a:xfrm>
                <a:off x="3136" y="2672"/>
                <a:ext cx="626" cy="437"/>
              </a:xfrm>
              <a:custGeom>
                <a:avLst/>
                <a:gdLst>
                  <a:gd name="T0" fmla="*/ 626 w 626"/>
                  <a:gd name="T1" fmla="*/ 237 h 437"/>
                  <a:gd name="T2" fmla="*/ 621 w 626"/>
                  <a:gd name="T3" fmla="*/ 222 h 437"/>
                  <a:gd name="T4" fmla="*/ 583 w 626"/>
                  <a:gd name="T5" fmla="*/ 232 h 437"/>
                  <a:gd name="T6" fmla="*/ 548 w 626"/>
                  <a:gd name="T7" fmla="*/ 244 h 437"/>
                  <a:gd name="T8" fmla="*/ 529 w 626"/>
                  <a:gd name="T9" fmla="*/ 232 h 437"/>
                  <a:gd name="T10" fmla="*/ 516 w 626"/>
                  <a:gd name="T11" fmla="*/ 191 h 437"/>
                  <a:gd name="T12" fmla="*/ 512 w 626"/>
                  <a:gd name="T13" fmla="*/ 138 h 437"/>
                  <a:gd name="T14" fmla="*/ 487 w 626"/>
                  <a:gd name="T15" fmla="*/ 92 h 437"/>
                  <a:gd name="T16" fmla="*/ 453 w 626"/>
                  <a:gd name="T17" fmla="*/ 63 h 437"/>
                  <a:gd name="T18" fmla="*/ 421 w 626"/>
                  <a:gd name="T19" fmla="*/ 24 h 437"/>
                  <a:gd name="T20" fmla="*/ 382 w 626"/>
                  <a:gd name="T21" fmla="*/ 0 h 437"/>
                  <a:gd name="T22" fmla="*/ 345 w 626"/>
                  <a:gd name="T23" fmla="*/ 32 h 437"/>
                  <a:gd name="T24" fmla="*/ 299 w 626"/>
                  <a:gd name="T25" fmla="*/ 59 h 437"/>
                  <a:gd name="T26" fmla="*/ 269 w 626"/>
                  <a:gd name="T27" fmla="*/ 53 h 437"/>
                  <a:gd name="T28" fmla="*/ 227 w 626"/>
                  <a:gd name="T29" fmla="*/ 53 h 437"/>
                  <a:gd name="T30" fmla="*/ 179 w 626"/>
                  <a:gd name="T31" fmla="*/ 47 h 437"/>
                  <a:gd name="T32" fmla="*/ 160 w 626"/>
                  <a:gd name="T33" fmla="*/ 63 h 437"/>
                  <a:gd name="T34" fmla="*/ 149 w 626"/>
                  <a:gd name="T35" fmla="*/ 76 h 437"/>
                  <a:gd name="T36" fmla="*/ 126 w 626"/>
                  <a:gd name="T37" fmla="*/ 87 h 437"/>
                  <a:gd name="T38" fmla="*/ 103 w 626"/>
                  <a:gd name="T39" fmla="*/ 133 h 437"/>
                  <a:gd name="T40" fmla="*/ 90 w 626"/>
                  <a:gd name="T41" fmla="*/ 173 h 437"/>
                  <a:gd name="T42" fmla="*/ 77 w 626"/>
                  <a:gd name="T43" fmla="*/ 200 h 437"/>
                  <a:gd name="T44" fmla="*/ 69 w 626"/>
                  <a:gd name="T45" fmla="*/ 226 h 437"/>
                  <a:gd name="T46" fmla="*/ 45 w 626"/>
                  <a:gd name="T47" fmla="*/ 232 h 437"/>
                  <a:gd name="T48" fmla="*/ 36 w 626"/>
                  <a:gd name="T49" fmla="*/ 244 h 437"/>
                  <a:gd name="T50" fmla="*/ 14 w 626"/>
                  <a:gd name="T51" fmla="*/ 248 h 437"/>
                  <a:gd name="T52" fmla="*/ 0 w 626"/>
                  <a:gd name="T53" fmla="*/ 245 h 437"/>
                  <a:gd name="T54" fmla="*/ 31 w 626"/>
                  <a:gd name="T55" fmla="*/ 263 h 437"/>
                  <a:gd name="T56" fmla="*/ 53 w 626"/>
                  <a:gd name="T57" fmla="*/ 276 h 437"/>
                  <a:gd name="T58" fmla="*/ 61 w 626"/>
                  <a:gd name="T59" fmla="*/ 307 h 437"/>
                  <a:gd name="T60" fmla="*/ 97 w 626"/>
                  <a:gd name="T61" fmla="*/ 323 h 437"/>
                  <a:gd name="T62" fmla="*/ 110 w 626"/>
                  <a:gd name="T63" fmla="*/ 348 h 437"/>
                  <a:gd name="T64" fmla="*/ 108 w 626"/>
                  <a:gd name="T65" fmla="*/ 363 h 437"/>
                  <a:gd name="T66" fmla="*/ 144 w 626"/>
                  <a:gd name="T67" fmla="*/ 376 h 437"/>
                  <a:gd name="T68" fmla="*/ 169 w 626"/>
                  <a:gd name="T69" fmla="*/ 362 h 437"/>
                  <a:gd name="T70" fmla="*/ 191 w 626"/>
                  <a:gd name="T71" fmla="*/ 374 h 437"/>
                  <a:gd name="T72" fmla="*/ 177 w 626"/>
                  <a:gd name="T73" fmla="*/ 392 h 437"/>
                  <a:gd name="T74" fmla="*/ 188 w 626"/>
                  <a:gd name="T75" fmla="*/ 415 h 437"/>
                  <a:gd name="T76" fmla="*/ 191 w 626"/>
                  <a:gd name="T77" fmla="*/ 404 h 437"/>
                  <a:gd name="T78" fmla="*/ 207 w 626"/>
                  <a:gd name="T79" fmla="*/ 412 h 437"/>
                  <a:gd name="T80" fmla="*/ 207 w 626"/>
                  <a:gd name="T81" fmla="*/ 437 h 437"/>
                  <a:gd name="T82" fmla="*/ 319 w 626"/>
                  <a:gd name="T83" fmla="*/ 428 h 437"/>
                  <a:gd name="T84" fmla="*/ 370 w 626"/>
                  <a:gd name="T85" fmla="*/ 429 h 437"/>
                  <a:gd name="T86" fmla="*/ 411 w 626"/>
                  <a:gd name="T87" fmla="*/ 406 h 437"/>
                  <a:gd name="T88" fmla="*/ 460 w 626"/>
                  <a:gd name="T89" fmla="*/ 374 h 437"/>
                  <a:gd name="T90" fmla="*/ 505 w 626"/>
                  <a:gd name="T91" fmla="*/ 372 h 437"/>
                  <a:gd name="T92" fmla="*/ 541 w 626"/>
                  <a:gd name="T93" fmla="*/ 370 h 437"/>
                  <a:gd name="T94" fmla="*/ 586 w 626"/>
                  <a:gd name="T95" fmla="*/ 382 h 437"/>
                  <a:gd name="T96" fmla="*/ 581 w 626"/>
                  <a:gd name="T97" fmla="*/ 338 h 437"/>
                  <a:gd name="T98" fmla="*/ 590 w 626"/>
                  <a:gd name="T99" fmla="*/ 304 h 437"/>
                  <a:gd name="T100" fmla="*/ 586 w 626"/>
                  <a:gd name="T101" fmla="*/ 298 h 437"/>
                  <a:gd name="T102" fmla="*/ 620 w 626"/>
                  <a:gd name="T103" fmla="*/ 273 h 437"/>
                  <a:gd name="T104" fmla="*/ 626 w 626"/>
                  <a:gd name="T105" fmla="*/ 237 h 4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6"/>
                  <a:gd name="T160" fmla="*/ 0 h 437"/>
                  <a:gd name="T161" fmla="*/ 626 w 626"/>
                  <a:gd name="T162" fmla="*/ 437 h 4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6" h="437">
                    <a:moveTo>
                      <a:pt x="626" y="237"/>
                    </a:moveTo>
                    <a:lnTo>
                      <a:pt x="621" y="222"/>
                    </a:lnTo>
                    <a:lnTo>
                      <a:pt x="583" y="232"/>
                    </a:lnTo>
                    <a:lnTo>
                      <a:pt x="548" y="244"/>
                    </a:lnTo>
                    <a:lnTo>
                      <a:pt x="529" y="232"/>
                    </a:lnTo>
                    <a:lnTo>
                      <a:pt x="516" y="191"/>
                    </a:lnTo>
                    <a:lnTo>
                      <a:pt x="512" y="138"/>
                    </a:lnTo>
                    <a:lnTo>
                      <a:pt x="487" y="92"/>
                    </a:lnTo>
                    <a:lnTo>
                      <a:pt x="453" y="63"/>
                    </a:lnTo>
                    <a:lnTo>
                      <a:pt x="421" y="24"/>
                    </a:lnTo>
                    <a:lnTo>
                      <a:pt x="382" y="0"/>
                    </a:lnTo>
                    <a:lnTo>
                      <a:pt x="345" y="32"/>
                    </a:lnTo>
                    <a:lnTo>
                      <a:pt x="299" y="59"/>
                    </a:lnTo>
                    <a:lnTo>
                      <a:pt x="269" y="53"/>
                    </a:lnTo>
                    <a:lnTo>
                      <a:pt x="227" y="53"/>
                    </a:lnTo>
                    <a:lnTo>
                      <a:pt x="179" y="47"/>
                    </a:lnTo>
                    <a:lnTo>
                      <a:pt x="160" y="63"/>
                    </a:lnTo>
                    <a:lnTo>
                      <a:pt x="149" y="76"/>
                    </a:lnTo>
                    <a:lnTo>
                      <a:pt x="126" y="87"/>
                    </a:lnTo>
                    <a:lnTo>
                      <a:pt x="103" y="133"/>
                    </a:lnTo>
                    <a:lnTo>
                      <a:pt x="90" y="173"/>
                    </a:lnTo>
                    <a:lnTo>
                      <a:pt x="77" y="200"/>
                    </a:lnTo>
                    <a:lnTo>
                      <a:pt x="69" y="226"/>
                    </a:lnTo>
                    <a:lnTo>
                      <a:pt x="45" y="232"/>
                    </a:lnTo>
                    <a:lnTo>
                      <a:pt x="36" y="244"/>
                    </a:lnTo>
                    <a:lnTo>
                      <a:pt x="14" y="248"/>
                    </a:lnTo>
                    <a:lnTo>
                      <a:pt x="0" y="245"/>
                    </a:lnTo>
                    <a:lnTo>
                      <a:pt x="31" y="263"/>
                    </a:lnTo>
                    <a:lnTo>
                      <a:pt x="53" y="276"/>
                    </a:lnTo>
                    <a:lnTo>
                      <a:pt x="61" y="307"/>
                    </a:lnTo>
                    <a:lnTo>
                      <a:pt x="97" y="323"/>
                    </a:lnTo>
                    <a:lnTo>
                      <a:pt x="110" y="348"/>
                    </a:lnTo>
                    <a:lnTo>
                      <a:pt x="108" y="363"/>
                    </a:lnTo>
                    <a:lnTo>
                      <a:pt x="144" y="376"/>
                    </a:lnTo>
                    <a:lnTo>
                      <a:pt x="169" y="362"/>
                    </a:lnTo>
                    <a:lnTo>
                      <a:pt x="191" y="374"/>
                    </a:lnTo>
                    <a:lnTo>
                      <a:pt x="177" y="392"/>
                    </a:lnTo>
                    <a:lnTo>
                      <a:pt x="188" y="415"/>
                    </a:lnTo>
                    <a:lnTo>
                      <a:pt x="191" y="404"/>
                    </a:lnTo>
                    <a:lnTo>
                      <a:pt x="207" y="412"/>
                    </a:lnTo>
                    <a:lnTo>
                      <a:pt x="207" y="437"/>
                    </a:lnTo>
                    <a:lnTo>
                      <a:pt x="319" y="428"/>
                    </a:lnTo>
                    <a:lnTo>
                      <a:pt x="370" y="429"/>
                    </a:lnTo>
                    <a:lnTo>
                      <a:pt x="411" y="406"/>
                    </a:lnTo>
                    <a:lnTo>
                      <a:pt x="460" y="374"/>
                    </a:lnTo>
                    <a:lnTo>
                      <a:pt x="505" y="372"/>
                    </a:lnTo>
                    <a:lnTo>
                      <a:pt x="541" y="370"/>
                    </a:lnTo>
                    <a:lnTo>
                      <a:pt x="586" y="382"/>
                    </a:lnTo>
                    <a:lnTo>
                      <a:pt x="581" y="338"/>
                    </a:lnTo>
                    <a:lnTo>
                      <a:pt x="590" y="304"/>
                    </a:lnTo>
                    <a:lnTo>
                      <a:pt x="586" y="298"/>
                    </a:lnTo>
                    <a:lnTo>
                      <a:pt x="620" y="273"/>
                    </a:lnTo>
                    <a:lnTo>
                      <a:pt x="626" y="237"/>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23" name="Group 236"/>
            <p:cNvGrpSpPr>
              <a:grpSpLocks/>
            </p:cNvGrpSpPr>
            <p:nvPr/>
          </p:nvGrpSpPr>
          <p:grpSpPr bwMode="auto">
            <a:xfrm>
              <a:off x="5379077" y="4760925"/>
              <a:ext cx="455999" cy="582959"/>
              <a:chOff x="3055" y="2919"/>
              <a:chExt cx="292" cy="395"/>
            </a:xfrm>
          </p:grpSpPr>
          <p:sp>
            <p:nvSpPr>
              <p:cNvPr id="357" name="Freeform 237"/>
              <p:cNvSpPr>
                <a:spLocks/>
              </p:cNvSpPr>
              <p:nvPr/>
            </p:nvSpPr>
            <p:spPr bwMode="auto">
              <a:xfrm>
                <a:off x="3055" y="2919"/>
                <a:ext cx="295" cy="398"/>
              </a:xfrm>
              <a:custGeom>
                <a:avLst/>
                <a:gdLst>
                  <a:gd name="T0" fmla="*/ 291 w 292"/>
                  <a:gd name="T1" fmla="*/ 240 h 395"/>
                  <a:gd name="T2" fmla="*/ 257 w 292"/>
                  <a:gd name="T3" fmla="*/ 207 h 395"/>
                  <a:gd name="T4" fmla="*/ 269 w 292"/>
                  <a:gd name="T5" fmla="*/ 172 h 395"/>
                  <a:gd name="T6" fmla="*/ 257 w 292"/>
                  <a:gd name="T7" fmla="*/ 147 h 395"/>
                  <a:gd name="T8" fmla="*/ 270 w 292"/>
                  <a:gd name="T9" fmla="*/ 129 h 395"/>
                  <a:gd name="T10" fmla="*/ 248 w 292"/>
                  <a:gd name="T11" fmla="*/ 116 h 395"/>
                  <a:gd name="T12" fmla="*/ 223 w 292"/>
                  <a:gd name="T13" fmla="*/ 131 h 395"/>
                  <a:gd name="T14" fmla="*/ 187 w 292"/>
                  <a:gd name="T15" fmla="*/ 118 h 395"/>
                  <a:gd name="T16" fmla="*/ 189 w 292"/>
                  <a:gd name="T17" fmla="*/ 102 h 395"/>
                  <a:gd name="T18" fmla="*/ 177 w 292"/>
                  <a:gd name="T19" fmla="*/ 77 h 395"/>
                  <a:gd name="T20" fmla="*/ 140 w 292"/>
                  <a:gd name="T21" fmla="*/ 61 h 395"/>
                  <a:gd name="T22" fmla="*/ 132 w 292"/>
                  <a:gd name="T23" fmla="*/ 31 h 395"/>
                  <a:gd name="T24" fmla="*/ 110 w 292"/>
                  <a:gd name="T25" fmla="*/ 18 h 395"/>
                  <a:gd name="T26" fmla="*/ 79 w 292"/>
                  <a:gd name="T27" fmla="*/ 0 h 395"/>
                  <a:gd name="T28" fmla="*/ 46 w 292"/>
                  <a:gd name="T29" fmla="*/ 4 h 395"/>
                  <a:gd name="T30" fmla="*/ 18 w 292"/>
                  <a:gd name="T31" fmla="*/ 23 h 395"/>
                  <a:gd name="T32" fmla="*/ 3 w 292"/>
                  <a:gd name="T33" fmla="*/ 29 h 395"/>
                  <a:gd name="T34" fmla="*/ 14 w 292"/>
                  <a:gd name="T35" fmla="*/ 63 h 395"/>
                  <a:gd name="T36" fmla="*/ 20 w 292"/>
                  <a:gd name="T37" fmla="*/ 81 h 395"/>
                  <a:gd name="T38" fmla="*/ 45 w 292"/>
                  <a:gd name="T39" fmla="*/ 90 h 395"/>
                  <a:gd name="T40" fmla="*/ 30 w 292"/>
                  <a:gd name="T41" fmla="*/ 93 h 395"/>
                  <a:gd name="T42" fmla="*/ 29 w 292"/>
                  <a:gd name="T43" fmla="*/ 115 h 395"/>
                  <a:gd name="T44" fmla="*/ 23 w 292"/>
                  <a:gd name="T45" fmla="*/ 127 h 395"/>
                  <a:gd name="T46" fmla="*/ 36 w 292"/>
                  <a:gd name="T47" fmla="*/ 120 h 395"/>
                  <a:gd name="T48" fmla="*/ 40 w 292"/>
                  <a:gd name="T49" fmla="*/ 145 h 395"/>
                  <a:gd name="T50" fmla="*/ 39 w 292"/>
                  <a:gd name="T51" fmla="*/ 177 h 395"/>
                  <a:gd name="T52" fmla="*/ 59 w 292"/>
                  <a:gd name="T53" fmla="*/ 188 h 395"/>
                  <a:gd name="T54" fmla="*/ 70 w 292"/>
                  <a:gd name="T55" fmla="*/ 198 h 395"/>
                  <a:gd name="T56" fmla="*/ 48 w 292"/>
                  <a:gd name="T57" fmla="*/ 209 h 395"/>
                  <a:gd name="T58" fmla="*/ 59 w 292"/>
                  <a:gd name="T59" fmla="*/ 243 h 395"/>
                  <a:gd name="T60" fmla="*/ 27 w 292"/>
                  <a:gd name="T61" fmla="*/ 248 h 395"/>
                  <a:gd name="T62" fmla="*/ 34 w 292"/>
                  <a:gd name="T63" fmla="*/ 270 h 395"/>
                  <a:gd name="T64" fmla="*/ 14 w 292"/>
                  <a:gd name="T65" fmla="*/ 277 h 395"/>
                  <a:gd name="T66" fmla="*/ 0 w 292"/>
                  <a:gd name="T67" fmla="*/ 315 h 395"/>
                  <a:gd name="T68" fmla="*/ 0 w 292"/>
                  <a:gd name="T69" fmla="*/ 340 h 395"/>
                  <a:gd name="T70" fmla="*/ 0 w 292"/>
                  <a:gd name="T71" fmla="*/ 345 h 395"/>
                  <a:gd name="T72" fmla="*/ 21 w 292"/>
                  <a:gd name="T73" fmla="*/ 344 h 395"/>
                  <a:gd name="T74" fmla="*/ 11 w 292"/>
                  <a:gd name="T75" fmla="*/ 354 h 395"/>
                  <a:gd name="T76" fmla="*/ 37 w 292"/>
                  <a:gd name="T77" fmla="*/ 369 h 395"/>
                  <a:gd name="T78" fmla="*/ 70 w 292"/>
                  <a:gd name="T79" fmla="*/ 395 h 395"/>
                  <a:gd name="T80" fmla="*/ 68 w 292"/>
                  <a:gd name="T81" fmla="*/ 357 h 395"/>
                  <a:gd name="T82" fmla="*/ 90 w 292"/>
                  <a:gd name="T83" fmla="*/ 327 h 395"/>
                  <a:gd name="T84" fmla="*/ 107 w 292"/>
                  <a:gd name="T85" fmla="*/ 336 h 395"/>
                  <a:gd name="T86" fmla="*/ 122 w 292"/>
                  <a:gd name="T87" fmla="*/ 340 h 395"/>
                  <a:gd name="T88" fmla="*/ 147 w 292"/>
                  <a:gd name="T89" fmla="*/ 361 h 395"/>
                  <a:gd name="T90" fmla="*/ 155 w 292"/>
                  <a:gd name="T91" fmla="*/ 388 h 395"/>
                  <a:gd name="T92" fmla="*/ 156 w 292"/>
                  <a:gd name="T93" fmla="*/ 390 h 395"/>
                  <a:gd name="T94" fmla="*/ 177 w 292"/>
                  <a:gd name="T95" fmla="*/ 363 h 395"/>
                  <a:gd name="T96" fmla="*/ 202 w 292"/>
                  <a:gd name="T97" fmla="*/ 357 h 395"/>
                  <a:gd name="T98" fmla="*/ 235 w 292"/>
                  <a:gd name="T99" fmla="*/ 340 h 395"/>
                  <a:gd name="T100" fmla="*/ 270 w 292"/>
                  <a:gd name="T101" fmla="*/ 336 h 395"/>
                  <a:gd name="T102" fmla="*/ 274 w 292"/>
                  <a:gd name="T103" fmla="*/ 304 h 395"/>
                  <a:gd name="T104" fmla="*/ 285 w 292"/>
                  <a:gd name="T105" fmla="*/ 281 h 395"/>
                  <a:gd name="T106" fmla="*/ 292 w 292"/>
                  <a:gd name="T107" fmla="*/ 269 h 395"/>
                  <a:gd name="T108" fmla="*/ 291 w 292"/>
                  <a:gd name="T109" fmla="*/ 240 h 3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2"/>
                  <a:gd name="T166" fmla="*/ 0 h 395"/>
                  <a:gd name="T167" fmla="*/ 292 w 292"/>
                  <a:gd name="T168" fmla="*/ 395 h 3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2" h="395">
                    <a:moveTo>
                      <a:pt x="291" y="240"/>
                    </a:moveTo>
                    <a:lnTo>
                      <a:pt x="257" y="207"/>
                    </a:lnTo>
                    <a:lnTo>
                      <a:pt x="269" y="172"/>
                    </a:lnTo>
                    <a:lnTo>
                      <a:pt x="257" y="147"/>
                    </a:lnTo>
                    <a:lnTo>
                      <a:pt x="270" y="129"/>
                    </a:lnTo>
                    <a:lnTo>
                      <a:pt x="248" y="116"/>
                    </a:lnTo>
                    <a:lnTo>
                      <a:pt x="223" y="131"/>
                    </a:lnTo>
                    <a:lnTo>
                      <a:pt x="187" y="118"/>
                    </a:lnTo>
                    <a:lnTo>
                      <a:pt x="189" y="102"/>
                    </a:lnTo>
                    <a:lnTo>
                      <a:pt x="177" y="77"/>
                    </a:lnTo>
                    <a:lnTo>
                      <a:pt x="140" y="61"/>
                    </a:lnTo>
                    <a:lnTo>
                      <a:pt x="132" y="31"/>
                    </a:lnTo>
                    <a:lnTo>
                      <a:pt x="110" y="18"/>
                    </a:lnTo>
                    <a:lnTo>
                      <a:pt x="79" y="0"/>
                    </a:lnTo>
                    <a:lnTo>
                      <a:pt x="46" y="4"/>
                    </a:lnTo>
                    <a:lnTo>
                      <a:pt x="18" y="23"/>
                    </a:lnTo>
                    <a:lnTo>
                      <a:pt x="3" y="29"/>
                    </a:lnTo>
                    <a:lnTo>
                      <a:pt x="14" y="63"/>
                    </a:lnTo>
                    <a:lnTo>
                      <a:pt x="20" y="81"/>
                    </a:lnTo>
                    <a:lnTo>
                      <a:pt x="45" y="90"/>
                    </a:lnTo>
                    <a:lnTo>
                      <a:pt x="30" y="93"/>
                    </a:lnTo>
                    <a:lnTo>
                      <a:pt x="29" y="115"/>
                    </a:lnTo>
                    <a:lnTo>
                      <a:pt x="23" y="127"/>
                    </a:lnTo>
                    <a:lnTo>
                      <a:pt x="36" y="120"/>
                    </a:lnTo>
                    <a:lnTo>
                      <a:pt x="40" y="145"/>
                    </a:lnTo>
                    <a:lnTo>
                      <a:pt x="39" y="177"/>
                    </a:lnTo>
                    <a:lnTo>
                      <a:pt x="59" y="188"/>
                    </a:lnTo>
                    <a:lnTo>
                      <a:pt x="70" y="198"/>
                    </a:lnTo>
                    <a:lnTo>
                      <a:pt x="48" y="209"/>
                    </a:lnTo>
                    <a:lnTo>
                      <a:pt x="59" y="243"/>
                    </a:lnTo>
                    <a:lnTo>
                      <a:pt x="27" y="248"/>
                    </a:lnTo>
                    <a:lnTo>
                      <a:pt x="34" y="270"/>
                    </a:lnTo>
                    <a:lnTo>
                      <a:pt x="14" y="277"/>
                    </a:lnTo>
                    <a:lnTo>
                      <a:pt x="0" y="315"/>
                    </a:lnTo>
                    <a:lnTo>
                      <a:pt x="0" y="340"/>
                    </a:lnTo>
                    <a:lnTo>
                      <a:pt x="0" y="345"/>
                    </a:lnTo>
                    <a:lnTo>
                      <a:pt x="21" y="344"/>
                    </a:lnTo>
                    <a:lnTo>
                      <a:pt x="11" y="354"/>
                    </a:lnTo>
                    <a:lnTo>
                      <a:pt x="37" y="369"/>
                    </a:lnTo>
                    <a:lnTo>
                      <a:pt x="70" y="395"/>
                    </a:lnTo>
                    <a:lnTo>
                      <a:pt x="68" y="357"/>
                    </a:lnTo>
                    <a:lnTo>
                      <a:pt x="90" y="327"/>
                    </a:lnTo>
                    <a:lnTo>
                      <a:pt x="107" y="336"/>
                    </a:lnTo>
                    <a:lnTo>
                      <a:pt x="122" y="340"/>
                    </a:lnTo>
                    <a:lnTo>
                      <a:pt x="147" y="361"/>
                    </a:lnTo>
                    <a:lnTo>
                      <a:pt x="155" y="388"/>
                    </a:lnTo>
                    <a:lnTo>
                      <a:pt x="156" y="390"/>
                    </a:lnTo>
                    <a:lnTo>
                      <a:pt x="177" y="363"/>
                    </a:lnTo>
                    <a:lnTo>
                      <a:pt x="202" y="357"/>
                    </a:lnTo>
                    <a:lnTo>
                      <a:pt x="235" y="340"/>
                    </a:lnTo>
                    <a:lnTo>
                      <a:pt x="270" y="336"/>
                    </a:lnTo>
                    <a:lnTo>
                      <a:pt x="274" y="304"/>
                    </a:lnTo>
                    <a:lnTo>
                      <a:pt x="285" y="281"/>
                    </a:lnTo>
                    <a:lnTo>
                      <a:pt x="292" y="269"/>
                    </a:lnTo>
                    <a:lnTo>
                      <a:pt x="291" y="240"/>
                    </a:lnTo>
                    <a:close/>
                  </a:path>
                </a:pathLst>
              </a:custGeom>
              <a:solidFill>
                <a:srgbClr val="FFFFFF"/>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8" name="Freeform 238"/>
              <p:cNvSpPr>
                <a:spLocks/>
              </p:cNvSpPr>
              <p:nvPr/>
            </p:nvSpPr>
            <p:spPr bwMode="auto">
              <a:xfrm>
                <a:off x="3055" y="2919"/>
                <a:ext cx="295" cy="398"/>
              </a:xfrm>
              <a:custGeom>
                <a:avLst/>
                <a:gdLst>
                  <a:gd name="T0" fmla="*/ 291 w 292"/>
                  <a:gd name="T1" fmla="*/ 240 h 395"/>
                  <a:gd name="T2" fmla="*/ 257 w 292"/>
                  <a:gd name="T3" fmla="*/ 207 h 395"/>
                  <a:gd name="T4" fmla="*/ 269 w 292"/>
                  <a:gd name="T5" fmla="*/ 172 h 395"/>
                  <a:gd name="T6" fmla="*/ 257 w 292"/>
                  <a:gd name="T7" fmla="*/ 147 h 395"/>
                  <a:gd name="T8" fmla="*/ 270 w 292"/>
                  <a:gd name="T9" fmla="*/ 129 h 395"/>
                  <a:gd name="T10" fmla="*/ 248 w 292"/>
                  <a:gd name="T11" fmla="*/ 116 h 395"/>
                  <a:gd name="T12" fmla="*/ 223 w 292"/>
                  <a:gd name="T13" fmla="*/ 131 h 395"/>
                  <a:gd name="T14" fmla="*/ 187 w 292"/>
                  <a:gd name="T15" fmla="*/ 118 h 395"/>
                  <a:gd name="T16" fmla="*/ 189 w 292"/>
                  <a:gd name="T17" fmla="*/ 102 h 395"/>
                  <a:gd name="T18" fmla="*/ 177 w 292"/>
                  <a:gd name="T19" fmla="*/ 77 h 395"/>
                  <a:gd name="T20" fmla="*/ 140 w 292"/>
                  <a:gd name="T21" fmla="*/ 61 h 395"/>
                  <a:gd name="T22" fmla="*/ 132 w 292"/>
                  <a:gd name="T23" fmla="*/ 31 h 395"/>
                  <a:gd name="T24" fmla="*/ 110 w 292"/>
                  <a:gd name="T25" fmla="*/ 18 h 395"/>
                  <a:gd name="T26" fmla="*/ 79 w 292"/>
                  <a:gd name="T27" fmla="*/ 0 h 395"/>
                  <a:gd name="T28" fmla="*/ 46 w 292"/>
                  <a:gd name="T29" fmla="*/ 4 h 395"/>
                  <a:gd name="T30" fmla="*/ 18 w 292"/>
                  <a:gd name="T31" fmla="*/ 23 h 395"/>
                  <a:gd name="T32" fmla="*/ 3 w 292"/>
                  <a:gd name="T33" fmla="*/ 29 h 395"/>
                  <a:gd name="T34" fmla="*/ 14 w 292"/>
                  <a:gd name="T35" fmla="*/ 63 h 395"/>
                  <a:gd name="T36" fmla="*/ 20 w 292"/>
                  <a:gd name="T37" fmla="*/ 81 h 395"/>
                  <a:gd name="T38" fmla="*/ 45 w 292"/>
                  <a:gd name="T39" fmla="*/ 90 h 395"/>
                  <a:gd name="T40" fmla="*/ 30 w 292"/>
                  <a:gd name="T41" fmla="*/ 93 h 395"/>
                  <a:gd name="T42" fmla="*/ 29 w 292"/>
                  <a:gd name="T43" fmla="*/ 115 h 395"/>
                  <a:gd name="T44" fmla="*/ 23 w 292"/>
                  <a:gd name="T45" fmla="*/ 127 h 395"/>
                  <a:gd name="T46" fmla="*/ 36 w 292"/>
                  <a:gd name="T47" fmla="*/ 120 h 395"/>
                  <a:gd name="T48" fmla="*/ 40 w 292"/>
                  <a:gd name="T49" fmla="*/ 145 h 395"/>
                  <a:gd name="T50" fmla="*/ 39 w 292"/>
                  <a:gd name="T51" fmla="*/ 177 h 395"/>
                  <a:gd name="T52" fmla="*/ 59 w 292"/>
                  <a:gd name="T53" fmla="*/ 188 h 395"/>
                  <a:gd name="T54" fmla="*/ 70 w 292"/>
                  <a:gd name="T55" fmla="*/ 198 h 395"/>
                  <a:gd name="T56" fmla="*/ 48 w 292"/>
                  <a:gd name="T57" fmla="*/ 209 h 395"/>
                  <a:gd name="T58" fmla="*/ 59 w 292"/>
                  <a:gd name="T59" fmla="*/ 243 h 395"/>
                  <a:gd name="T60" fmla="*/ 27 w 292"/>
                  <a:gd name="T61" fmla="*/ 248 h 395"/>
                  <a:gd name="T62" fmla="*/ 34 w 292"/>
                  <a:gd name="T63" fmla="*/ 270 h 395"/>
                  <a:gd name="T64" fmla="*/ 14 w 292"/>
                  <a:gd name="T65" fmla="*/ 277 h 395"/>
                  <a:gd name="T66" fmla="*/ 0 w 292"/>
                  <a:gd name="T67" fmla="*/ 315 h 395"/>
                  <a:gd name="T68" fmla="*/ 0 w 292"/>
                  <a:gd name="T69" fmla="*/ 340 h 395"/>
                  <a:gd name="T70" fmla="*/ 0 w 292"/>
                  <a:gd name="T71" fmla="*/ 345 h 395"/>
                  <a:gd name="T72" fmla="*/ 21 w 292"/>
                  <a:gd name="T73" fmla="*/ 344 h 395"/>
                  <a:gd name="T74" fmla="*/ 11 w 292"/>
                  <a:gd name="T75" fmla="*/ 354 h 395"/>
                  <a:gd name="T76" fmla="*/ 37 w 292"/>
                  <a:gd name="T77" fmla="*/ 369 h 395"/>
                  <a:gd name="T78" fmla="*/ 70 w 292"/>
                  <a:gd name="T79" fmla="*/ 395 h 395"/>
                  <a:gd name="T80" fmla="*/ 68 w 292"/>
                  <a:gd name="T81" fmla="*/ 357 h 395"/>
                  <a:gd name="T82" fmla="*/ 90 w 292"/>
                  <a:gd name="T83" fmla="*/ 327 h 395"/>
                  <a:gd name="T84" fmla="*/ 107 w 292"/>
                  <a:gd name="T85" fmla="*/ 336 h 395"/>
                  <a:gd name="T86" fmla="*/ 122 w 292"/>
                  <a:gd name="T87" fmla="*/ 340 h 395"/>
                  <a:gd name="T88" fmla="*/ 147 w 292"/>
                  <a:gd name="T89" fmla="*/ 361 h 395"/>
                  <a:gd name="T90" fmla="*/ 155 w 292"/>
                  <a:gd name="T91" fmla="*/ 388 h 395"/>
                  <a:gd name="T92" fmla="*/ 156 w 292"/>
                  <a:gd name="T93" fmla="*/ 390 h 395"/>
                  <a:gd name="T94" fmla="*/ 177 w 292"/>
                  <a:gd name="T95" fmla="*/ 363 h 395"/>
                  <a:gd name="T96" fmla="*/ 202 w 292"/>
                  <a:gd name="T97" fmla="*/ 357 h 395"/>
                  <a:gd name="T98" fmla="*/ 235 w 292"/>
                  <a:gd name="T99" fmla="*/ 340 h 395"/>
                  <a:gd name="T100" fmla="*/ 270 w 292"/>
                  <a:gd name="T101" fmla="*/ 336 h 395"/>
                  <a:gd name="T102" fmla="*/ 274 w 292"/>
                  <a:gd name="T103" fmla="*/ 304 h 395"/>
                  <a:gd name="T104" fmla="*/ 285 w 292"/>
                  <a:gd name="T105" fmla="*/ 281 h 395"/>
                  <a:gd name="T106" fmla="*/ 292 w 292"/>
                  <a:gd name="T107" fmla="*/ 269 h 395"/>
                  <a:gd name="T108" fmla="*/ 291 w 292"/>
                  <a:gd name="T109" fmla="*/ 240 h 3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2"/>
                  <a:gd name="T166" fmla="*/ 0 h 395"/>
                  <a:gd name="T167" fmla="*/ 292 w 292"/>
                  <a:gd name="T168" fmla="*/ 395 h 3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2" h="395">
                    <a:moveTo>
                      <a:pt x="291" y="240"/>
                    </a:moveTo>
                    <a:lnTo>
                      <a:pt x="257" y="207"/>
                    </a:lnTo>
                    <a:lnTo>
                      <a:pt x="269" y="172"/>
                    </a:lnTo>
                    <a:lnTo>
                      <a:pt x="257" y="147"/>
                    </a:lnTo>
                    <a:lnTo>
                      <a:pt x="270" y="129"/>
                    </a:lnTo>
                    <a:lnTo>
                      <a:pt x="248" y="116"/>
                    </a:lnTo>
                    <a:lnTo>
                      <a:pt x="223" y="131"/>
                    </a:lnTo>
                    <a:lnTo>
                      <a:pt x="187" y="118"/>
                    </a:lnTo>
                    <a:lnTo>
                      <a:pt x="189" y="102"/>
                    </a:lnTo>
                    <a:lnTo>
                      <a:pt x="177" y="77"/>
                    </a:lnTo>
                    <a:lnTo>
                      <a:pt x="140" y="61"/>
                    </a:lnTo>
                    <a:lnTo>
                      <a:pt x="132" y="31"/>
                    </a:lnTo>
                    <a:lnTo>
                      <a:pt x="110" y="18"/>
                    </a:lnTo>
                    <a:lnTo>
                      <a:pt x="79" y="0"/>
                    </a:lnTo>
                    <a:lnTo>
                      <a:pt x="46" y="4"/>
                    </a:lnTo>
                    <a:lnTo>
                      <a:pt x="18" y="23"/>
                    </a:lnTo>
                    <a:lnTo>
                      <a:pt x="3" y="29"/>
                    </a:lnTo>
                    <a:lnTo>
                      <a:pt x="14" y="63"/>
                    </a:lnTo>
                    <a:lnTo>
                      <a:pt x="20" y="81"/>
                    </a:lnTo>
                    <a:lnTo>
                      <a:pt x="45" y="90"/>
                    </a:lnTo>
                    <a:lnTo>
                      <a:pt x="30" y="93"/>
                    </a:lnTo>
                    <a:lnTo>
                      <a:pt x="29" y="115"/>
                    </a:lnTo>
                    <a:lnTo>
                      <a:pt x="23" y="127"/>
                    </a:lnTo>
                    <a:lnTo>
                      <a:pt x="36" y="120"/>
                    </a:lnTo>
                    <a:lnTo>
                      <a:pt x="40" y="145"/>
                    </a:lnTo>
                    <a:lnTo>
                      <a:pt x="39" y="177"/>
                    </a:lnTo>
                    <a:lnTo>
                      <a:pt x="59" y="188"/>
                    </a:lnTo>
                    <a:lnTo>
                      <a:pt x="70" y="198"/>
                    </a:lnTo>
                    <a:lnTo>
                      <a:pt x="48" y="209"/>
                    </a:lnTo>
                    <a:lnTo>
                      <a:pt x="59" y="243"/>
                    </a:lnTo>
                    <a:lnTo>
                      <a:pt x="27" y="248"/>
                    </a:lnTo>
                    <a:lnTo>
                      <a:pt x="34" y="270"/>
                    </a:lnTo>
                    <a:lnTo>
                      <a:pt x="14" y="277"/>
                    </a:lnTo>
                    <a:lnTo>
                      <a:pt x="0" y="315"/>
                    </a:lnTo>
                    <a:lnTo>
                      <a:pt x="0" y="340"/>
                    </a:lnTo>
                    <a:lnTo>
                      <a:pt x="0" y="345"/>
                    </a:lnTo>
                    <a:lnTo>
                      <a:pt x="21" y="344"/>
                    </a:lnTo>
                    <a:lnTo>
                      <a:pt x="11" y="354"/>
                    </a:lnTo>
                    <a:lnTo>
                      <a:pt x="37" y="369"/>
                    </a:lnTo>
                    <a:lnTo>
                      <a:pt x="70" y="395"/>
                    </a:lnTo>
                    <a:lnTo>
                      <a:pt x="68" y="357"/>
                    </a:lnTo>
                    <a:lnTo>
                      <a:pt x="90" y="327"/>
                    </a:lnTo>
                    <a:lnTo>
                      <a:pt x="107" y="336"/>
                    </a:lnTo>
                    <a:lnTo>
                      <a:pt x="122" y="340"/>
                    </a:lnTo>
                    <a:lnTo>
                      <a:pt x="147" y="361"/>
                    </a:lnTo>
                    <a:lnTo>
                      <a:pt x="155" y="388"/>
                    </a:lnTo>
                    <a:lnTo>
                      <a:pt x="156" y="390"/>
                    </a:lnTo>
                    <a:lnTo>
                      <a:pt x="177" y="363"/>
                    </a:lnTo>
                    <a:lnTo>
                      <a:pt x="202" y="357"/>
                    </a:lnTo>
                    <a:lnTo>
                      <a:pt x="235" y="340"/>
                    </a:lnTo>
                    <a:lnTo>
                      <a:pt x="270" y="336"/>
                    </a:lnTo>
                    <a:lnTo>
                      <a:pt x="274" y="304"/>
                    </a:lnTo>
                    <a:lnTo>
                      <a:pt x="285" y="281"/>
                    </a:lnTo>
                    <a:lnTo>
                      <a:pt x="292" y="269"/>
                    </a:lnTo>
                    <a:lnTo>
                      <a:pt x="291" y="240"/>
                    </a:lnTo>
                  </a:path>
                </a:pathLst>
              </a:custGeom>
              <a:noFill/>
              <a:ln w="3175" cap="rnd">
                <a:solidFill>
                  <a:srgbClr val="80808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24" name="Group 239"/>
            <p:cNvGrpSpPr>
              <a:grpSpLocks/>
            </p:cNvGrpSpPr>
            <p:nvPr/>
          </p:nvGrpSpPr>
          <p:grpSpPr bwMode="auto">
            <a:xfrm>
              <a:off x="5600830" y="5107749"/>
              <a:ext cx="271726" cy="233184"/>
              <a:chOff x="3197" y="3154"/>
              <a:chExt cx="174" cy="158"/>
            </a:xfrm>
          </p:grpSpPr>
          <p:sp>
            <p:nvSpPr>
              <p:cNvPr id="355" name="Freeform 240"/>
              <p:cNvSpPr>
                <a:spLocks/>
              </p:cNvSpPr>
              <p:nvPr/>
            </p:nvSpPr>
            <p:spPr bwMode="auto">
              <a:xfrm>
                <a:off x="3197" y="3154"/>
                <a:ext cx="174" cy="158"/>
              </a:xfrm>
              <a:custGeom>
                <a:avLst/>
                <a:gdLst>
                  <a:gd name="T0" fmla="*/ 0 w 174"/>
                  <a:gd name="T1" fmla="*/ 108 h 158"/>
                  <a:gd name="T2" fmla="*/ 40 w 174"/>
                  <a:gd name="T3" fmla="*/ 158 h 158"/>
                  <a:gd name="T4" fmla="*/ 174 w 174"/>
                  <a:gd name="T5" fmla="*/ 49 h 158"/>
                  <a:gd name="T6" fmla="*/ 134 w 174"/>
                  <a:gd name="T7" fmla="*/ 0 h 158"/>
                  <a:gd name="T8" fmla="*/ 0 w 174"/>
                  <a:gd name="T9" fmla="*/ 108 h 158"/>
                  <a:gd name="T10" fmla="*/ 0 60000 65536"/>
                  <a:gd name="T11" fmla="*/ 0 60000 65536"/>
                  <a:gd name="T12" fmla="*/ 0 60000 65536"/>
                  <a:gd name="T13" fmla="*/ 0 60000 65536"/>
                  <a:gd name="T14" fmla="*/ 0 60000 65536"/>
                  <a:gd name="T15" fmla="*/ 0 w 174"/>
                  <a:gd name="T16" fmla="*/ 0 h 158"/>
                  <a:gd name="T17" fmla="*/ 174 w 174"/>
                  <a:gd name="T18" fmla="*/ 158 h 158"/>
                </a:gdLst>
                <a:ahLst/>
                <a:cxnLst>
                  <a:cxn ang="T10">
                    <a:pos x="T0" y="T1"/>
                  </a:cxn>
                  <a:cxn ang="T11">
                    <a:pos x="T2" y="T3"/>
                  </a:cxn>
                  <a:cxn ang="T12">
                    <a:pos x="T4" y="T5"/>
                  </a:cxn>
                  <a:cxn ang="T13">
                    <a:pos x="T6" y="T7"/>
                  </a:cxn>
                  <a:cxn ang="T14">
                    <a:pos x="T8" y="T9"/>
                  </a:cxn>
                </a:cxnLst>
                <a:rect l="T15" t="T16" r="T17" b="T18"/>
                <a:pathLst>
                  <a:path w="174" h="158">
                    <a:moveTo>
                      <a:pt x="0" y="108"/>
                    </a:moveTo>
                    <a:lnTo>
                      <a:pt x="40" y="158"/>
                    </a:lnTo>
                    <a:lnTo>
                      <a:pt x="174" y="49"/>
                    </a:lnTo>
                    <a:lnTo>
                      <a:pt x="134" y="0"/>
                    </a:lnTo>
                    <a:lnTo>
                      <a:pt x="0" y="108"/>
                    </a:lnTo>
                    <a:close/>
                  </a:path>
                </a:pathLst>
              </a:custGeom>
              <a:solidFill>
                <a:srgbClr val="FFCC00"/>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356" name="Freeform 241"/>
              <p:cNvSpPr>
                <a:spLocks/>
              </p:cNvSpPr>
              <p:nvPr/>
            </p:nvSpPr>
            <p:spPr bwMode="auto">
              <a:xfrm>
                <a:off x="3197" y="3154"/>
                <a:ext cx="174" cy="158"/>
              </a:xfrm>
              <a:custGeom>
                <a:avLst/>
                <a:gdLst>
                  <a:gd name="T0" fmla="*/ 0 w 174"/>
                  <a:gd name="T1" fmla="*/ 108 h 158"/>
                  <a:gd name="T2" fmla="*/ 40 w 174"/>
                  <a:gd name="T3" fmla="*/ 158 h 158"/>
                  <a:gd name="T4" fmla="*/ 174 w 174"/>
                  <a:gd name="T5" fmla="*/ 49 h 158"/>
                  <a:gd name="T6" fmla="*/ 134 w 174"/>
                  <a:gd name="T7" fmla="*/ 0 h 158"/>
                  <a:gd name="T8" fmla="*/ 0 w 174"/>
                  <a:gd name="T9" fmla="*/ 108 h 158"/>
                  <a:gd name="T10" fmla="*/ 0 60000 65536"/>
                  <a:gd name="T11" fmla="*/ 0 60000 65536"/>
                  <a:gd name="T12" fmla="*/ 0 60000 65536"/>
                  <a:gd name="T13" fmla="*/ 0 60000 65536"/>
                  <a:gd name="T14" fmla="*/ 0 60000 65536"/>
                  <a:gd name="T15" fmla="*/ 0 w 174"/>
                  <a:gd name="T16" fmla="*/ 0 h 158"/>
                  <a:gd name="T17" fmla="*/ 174 w 174"/>
                  <a:gd name="T18" fmla="*/ 158 h 158"/>
                </a:gdLst>
                <a:ahLst/>
                <a:cxnLst>
                  <a:cxn ang="T10">
                    <a:pos x="T0" y="T1"/>
                  </a:cxn>
                  <a:cxn ang="T11">
                    <a:pos x="T2" y="T3"/>
                  </a:cxn>
                  <a:cxn ang="T12">
                    <a:pos x="T4" y="T5"/>
                  </a:cxn>
                  <a:cxn ang="T13">
                    <a:pos x="T6" y="T7"/>
                  </a:cxn>
                  <a:cxn ang="T14">
                    <a:pos x="T8" y="T9"/>
                  </a:cxn>
                </a:cxnLst>
                <a:rect l="T15" t="T16" r="T17" b="T18"/>
                <a:pathLst>
                  <a:path w="174" h="158">
                    <a:moveTo>
                      <a:pt x="0" y="108"/>
                    </a:moveTo>
                    <a:lnTo>
                      <a:pt x="40" y="158"/>
                    </a:lnTo>
                    <a:lnTo>
                      <a:pt x="174" y="49"/>
                    </a:lnTo>
                    <a:lnTo>
                      <a:pt x="134" y="0"/>
                    </a:lnTo>
                    <a:lnTo>
                      <a:pt x="0" y="108"/>
                    </a:lnTo>
                    <a:close/>
                  </a:path>
                </a:pathLst>
              </a:custGeom>
              <a:solidFill>
                <a:srgbClr val="FFFFFF"/>
              </a:solidFill>
              <a:ln w="9525">
                <a:solidFill>
                  <a:srgbClr val="80808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25" name="Group 242"/>
            <p:cNvGrpSpPr>
              <a:grpSpLocks/>
            </p:cNvGrpSpPr>
            <p:nvPr/>
          </p:nvGrpSpPr>
          <p:grpSpPr bwMode="auto">
            <a:xfrm>
              <a:off x="3473875" y="4059898"/>
              <a:ext cx="42164" cy="5903"/>
              <a:chOff x="1835" y="2444"/>
              <a:chExt cx="27" cy="4"/>
            </a:xfrm>
          </p:grpSpPr>
          <p:sp>
            <p:nvSpPr>
              <p:cNvPr id="353" name="Freeform 243"/>
              <p:cNvSpPr>
                <a:spLocks/>
              </p:cNvSpPr>
              <p:nvPr/>
            </p:nvSpPr>
            <p:spPr bwMode="auto">
              <a:xfrm>
                <a:off x="1835" y="2444"/>
                <a:ext cx="27" cy="4"/>
              </a:xfrm>
              <a:custGeom>
                <a:avLst/>
                <a:gdLst>
                  <a:gd name="T0" fmla="*/ 27 w 27"/>
                  <a:gd name="T1" fmla="*/ 4 h 4"/>
                  <a:gd name="T2" fmla="*/ 0 w 27"/>
                  <a:gd name="T3" fmla="*/ 3 h 4"/>
                  <a:gd name="T4" fmla="*/ 21 w 27"/>
                  <a:gd name="T5" fmla="*/ 0 h 4"/>
                  <a:gd name="T6" fmla="*/ 27 w 27"/>
                  <a:gd name="T7" fmla="*/ 4 h 4"/>
                  <a:gd name="T8" fmla="*/ 0 60000 65536"/>
                  <a:gd name="T9" fmla="*/ 0 60000 65536"/>
                  <a:gd name="T10" fmla="*/ 0 60000 65536"/>
                  <a:gd name="T11" fmla="*/ 0 60000 65536"/>
                  <a:gd name="T12" fmla="*/ 0 w 27"/>
                  <a:gd name="T13" fmla="*/ 0 h 4"/>
                  <a:gd name="T14" fmla="*/ 27 w 27"/>
                  <a:gd name="T15" fmla="*/ 4 h 4"/>
                </a:gdLst>
                <a:ahLst/>
                <a:cxnLst>
                  <a:cxn ang="T8">
                    <a:pos x="T0" y="T1"/>
                  </a:cxn>
                  <a:cxn ang="T9">
                    <a:pos x="T2" y="T3"/>
                  </a:cxn>
                  <a:cxn ang="T10">
                    <a:pos x="T4" y="T5"/>
                  </a:cxn>
                  <a:cxn ang="T11">
                    <a:pos x="T6" y="T7"/>
                  </a:cxn>
                </a:cxnLst>
                <a:rect l="T12" t="T13" r="T14" b="T15"/>
                <a:pathLst>
                  <a:path w="27" h="4">
                    <a:moveTo>
                      <a:pt x="27" y="4"/>
                    </a:moveTo>
                    <a:lnTo>
                      <a:pt x="0" y="3"/>
                    </a:lnTo>
                    <a:lnTo>
                      <a:pt x="21" y="0"/>
                    </a:lnTo>
                    <a:lnTo>
                      <a:pt x="27" y="4"/>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54" name="Freeform 244"/>
              <p:cNvSpPr>
                <a:spLocks/>
              </p:cNvSpPr>
              <p:nvPr/>
            </p:nvSpPr>
            <p:spPr bwMode="auto">
              <a:xfrm>
                <a:off x="1835" y="2444"/>
                <a:ext cx="27" cy="4"/>
              </a:xfrm>
              <a:custGeom>
                <a:avLst/>
                <a:gdLst>
                  <a:gd name="T0" fmla="*/ 27 w 27"/>
                  <a:gd name="T1" fmla="*/ 4 h 4"/>
                  <a:gd name="T2" fmla="*/ 0 w 27"/>
                  <a:gd name="T3" fmla="*/ 3 h 4"/>
                  <a:gd name="T4" fmla="*/ 21 w 27"/>
                  <a:gd name="T5" fmla="*/ 0 h 4"/>
                  <a:gd name="T6" fmla="*/ 27 w 27"/>
                  <a:gd name="T7" fmla="*/ 4 h 4"/>
                  <a:gd name="T8" fmla="*/ 0 60000 65536"/>
                  <a:gd name="T9" fmla="*/ 0 60000 65536"/>
                  <a:gd name="T10" fmla="*/ 0 60000 65536"/>
                  <a:gd name="T11" fmla="*/ 0 60000 65536"/>
                  <a:gd name="T12" fmla="*/ 0 w 27"/>
                  <a:gd name="T13" fmla="*/ 0 h 4"/>
                  <a:gd name="T14" fmla="*/ 27 w 27"/>
                  <a:gd name="T15" fmla="*/ 4 h 4"/>
                </a:gdLst>
                <a:ahLst/>
                <a:cxnLst>
                  <a:cxn ang="T8">
                    <a:pos x="T0" y="T1"/>
                  </a:cxn>
                  <a:cxn ang="T9">
                    <a:pos x="T2" y="T3"/>
                  </a:cxn>
                  <a:cxn ang="T10">
                    <a:pos x="T4" y="T5"/>
                  </a:cxn>
                  <a:cxn ang="T11">
                    <a:pos x="T6" y="T7"/>
                  </a:cxn>
                </a:cxnLst>
                <a:rect l="T12" t="T13" r="T14" b="T15"/>
                <a:pathLst>
                  <a:path w="27" h="4">
                    <a:moveTo>
                      <a:pt x="27" y="4"/>
                    </a:moveTo>
                    <a:lnTo>
                      <a:pt x="0" y="3"/>
                    </a:lnTo>
                    <a:lnTo>
                      <a:pt x="21" y="0"/>
                    </a:lnTo>
                    <a:lnTo>
                      <a:pt x="27" y="4"/>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26" name="Group 245"/>
            <p:cNvGrpSpPr>
              <a:grpSpLocks/>
            </p:cNvGrpSpPr>
            <p:nvPr/>
          </p:nvGrpSpPr>
          <p:grpSpPr bwMode="auto">
            <a:xfrm>
              <a:off x="4502996" y="2403998"/>
              <a:ext cx="45288" cy="22138"/>
              <a:chOff x="2494" y="1322"/>
              <a:chExt cx="29" cy="15"/>
            </a:xfrm>
          </p:grpSpPr>
          <p:sp>
            <p:nvSpPr>
              <p:cNvPr id="351" name="Freeform 246"/>
              <p:cNvSpPr>
                <a:spLocks/>
              </p:cNvSpPr>
              <p:nvPr/>
            </p:nvSpPr>
            <p:spPr bwMode="auto">
              <a:xfrm>
                <a:off x="2494" y="1322"/>
                <a:ext cx="26" cy="15"/>
              </a:xfrm>
              <a:custGeom>
                <a:avLst/>
                <a:gdLst>
                  <a:gd name="T0" fmla="*/ 14 w 29"/>
                  <a:gd name="T1" fmla="*/ 0 h 15"/>
                  <a:gd name="T2" fmla="*/ 29 w 29"/>
                  <a:gd name="T3" fmla="*/ 8 h 15"/>
                  <a:gd name="T4" fmla="*/ 7 w 29"/>
                  <a:gd name="T5" fmla="*/ 15 h 15"/>
                  <a:gd name="T6" fmla="*/ 0 w 29"/>
                  <a:gd name="T7" fmla="*/ 6 h 15"/>
                  <a:gd name="T8" fmla="*/ 14 w 29"/>
                  <a:gd name="T9" fmla="*/ 0 h 15"/>
                  <a:gd name="T10" fmla="*/ 0 60000 65536"/>
                  <a:gd name="T11" fmla="*/ 0 60000 65536"/>
                  <a:gd name="T12" fmla="*/ 0 60000 65536"/>
                  <a:gd name="T13" fmla="*/ 0 60000 65536"/>
                  <a:gd name="T14" fmla="*/ 0 60000 65536"/>
                  <a:gd name="T15" fmla="*/ 0 w 29"/>
                  <a:gd name="T16" fmla="*/ 0 h 15"/>
                  <a:gd name="T17" fmla="*/ 29 w 29"/>
                  <a:gd name="T18" fmla="*/ 15 h 15"/>
                </a:gdLst>
                <a:ahLst/>
                <a:cxnLst>
                  <a:cxn ang="T10">
                    <a:pos x="T0" y="T1"/>
                  </a:cxn>
                  <a:cxn ang="T11">
                    <a:pos x="T2" y="T3"/>
                  </a:cxn>
                  <a:cxn ang="T12">
                    <a:pos x="T4" y="T5"/>
                  </a:cxn>
                  <a:cxn ang="T13">
                    <a:pos x="T6" y="T7"/>
                  </a:cxn>
                  <a:cxn ang="T14">
                    <a:pos x="T8" y="T9"/>
                  </a:cxn>
                </a:cxnLst>
                <a:rect l="T15" t="T16" r="T17" b="T18"/>
                <a:pathLst>
                  <a:path w="29" h="15">
                    <a:moveTo>
                      <a:pt x="14" y="0"/>
                    </a:moveTo>
                    <a:lnTo>
                      <a:pt x="29" y="8"/>
                    </a:lnTo>
                    <a:lnTo>
                      <a:pt x="7" y="15"/>
                    </a:lnTo>
                    <a:lnTo>
                      <a:pt x="0" y="6"/>
                    </a:lnTo>
                    <a:lnTo>
                      <a:pt x="14" y="0"/>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352" name="Freeform 247"/>
              <p:cNvSpPr>
                <a:spLocks/>
              </p:cNvSpPr>
              <p:nvPr/>
            </p:nvSpPr>
            <p:spPr bwMode="auto">
              <a:xfrm>
                <a:off x="2494" y="1322"/>
                <a:ext cx="26" cy="15"/>
              </a:xfrm>
              <a:custGeom>
                <a:avLst/>
                <a:gdLst>
                  <a:gd name="T0" fmla="*/ 14 w 29"/>
                  <a:gd name="T1" fmla="*/ 0 h 15"/>
                  <a:gd name="T2" fmla="*/ 29 w 29"/>
                  <a:gd name="T3" fmla="*/ 8 h 15"/>
                  <a:gd name="T4" fmla="*/ 7 w 29"/>
                  <a:gd name="T5" fmla="*/ 15 h 15"/>
                  <a:gd name="T6" fmla="*/ 0 w 29"/>
                  <a:gd name="T7" fmla="*/ 6 h 15"/>
                  <a:gd name="T8" fmla="*/ 14 w 29"/>
                  <a:gd name="T9" fmla="*/ 0 h 15"/>
                  <a:gd name="T10" fmla="*/ 0 60000 65536"/>
                  <a:gd name="T11" fmla="*/ 0 60000 65536"/>
                  <a:gd name="T12" fmla="*/ 0 60000 65536"/>
                  <a:gd name="T13" fmla="*/ 0 60000 65536"/>
                  <a:gd name="T14" fmla="*/ 0 60000 65536"/>
                  <a:gd name="T15" fmla="*/ 0 w 29"/>
                  <a:gd name="T16" fmla="*/ 0 h 15"/>
                  <a:gd name="T17" fmla="*/ 29 w 29"/>
                  <a:gd name="T18" fmla="*/ 15 h 15"/>
                </a:gdLst>
                <a:ahLst/>
                <a:cxnLst>
                  <a:cxn ang="T10">
                    <a:pos x="T0" y="T1"/>
                  </a:cxn>
                  <a:cxn ang="T11">
                    <a:pos x="T2" y="T3"/>
                  </a:cxn>
                  <a:cxn ang="T12">
                    <a:pos x="T4" y="T5"/>
                  </a:cxn>
                  <a:cxn ang="T13">
                    <a:pos x="T6" y="T7"/>
                  </a:cxn>
                  <a:cxn ang="T14">
                    <a:pos x="T8" y="T9"/>
                  </a:cxn>
                </a:cxnLst>
                <a:rect l="T15" t="T16" r="T17" b="T18"/>
                <a:pathLst>
                  <a:path w="29" h="15">
                    <a:moveTo>
                      <a:pt x="14" y="0"/>
                    </a:moveTo>
                    <a:lnTo>
                      <a:pt x="29" y="8"/>
                    </a:lnTo>
                    <a:lnTo>
                      <a:pt x="7" y="15"/>
                    </a:lnTo>
                    <a:lnTo>
                      <a:pt x="0" y="6"/>
                    </a:lnTo>
                    <a:lnTo>
                      <a:pt x="14" y="0"/>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nvGrpSpPr>
            <p:cNvPr id="27" name="Group 248"/>
            <p:cNvGrpSpPr>
              <a:grpSpLocks/>
            </p:cNvGrpSpPr>
            <p:nvPr/>
          </p:nvGrpSpPr>
          <p:grpSpPr bwMode="auto">
            <a:xfrm>
              <a:off x="3122506" y="4064325"/>
              <a:ext cx="1216518" cy="1168871"/>
              <a:chOff x="1610" y="2447"/>
              <a:chExt cx="779" cy="792"/>
            </a:xfrm>
          </p:grpSpPr>
          <p:sp>
            <p:nvSpPr>
              <p:cNvPr id="349" name="Freeform 249"/>
              <p:cNvSpPr>
                <a:spLocks/>
              </p:cNvSpPr>
              <p:nvPr/>
            </p:nvSpPr>
            <p:spPr bwMode="auto">
              <a:xfrm>
                <a:off x="1610" y="2447"/>
                <a:ext cx="779" cy="792"/>
              </a:xfrm>
              <a:custGeom>
                <a:avLst/>
                <a:gdLst>
                  <a:gd name="T0" fmla="*/ 736 w 779"/>
                  <a:gd name="T1" fmla="*/ 351 h 792"/>
                  <a:gd name="T2" fmla="*/ 779 w 779"/>
                  <a:gd name="T3" fmla="*/ 226 h 792"/>
                  <a:gd name="T4" fmla="*/ 707 w 779"/>
                  <a:gd name="T5" fmla="*/ 199 h 792"/>
                  <a:gd name="T6" fmla="*/ 647 w 779"/>
                  <a:gd name="T7" fmla="*/ 167 h 792"/>
                  <a:gd name="T8" fmla="*/ 601 w 779"/>
                  <a:gd name="T9" fmla="*/ 138 h 792"/>
                  <a:gd name="T10" fmla="*/ 555 w 779"/>
                  <a:gd name="T11" fmla="*/ 106 h 792"/>
                  <a:gd name="T12" fmla="*/ 521 w 779"/>
                  <a:gd name="T13" fmla="*/ 63 h 792"/>
                  <a:gd name="T14" fmla="*/ 469 w 779"/>
                  <a:gd name="T15" fmla="*/ 0 h 792"/>
                  <a:gd name="T16" fmla="*/ 393 w 779"/>
                  <a:gd name="T17" fmla="*/ 79 h 792"/>
                  <a:gd name="T18" fmla="*/ 321 w 779"/>
                  <a:gd name="T19" fmla="*/ 129 h 792"/>
                  <a:gd name="T20" fmla="*/ 225 w 779"/>
                  <a:gd name="T21" fmla="*/ 97 h 792"/>
                  <a:gd name="T22" fmla="*/ 197 w 779"/>
                  <a:gd name="T23" fmla="*/ 137 h 792"/>
                  <a:gd name="T24" fmla="*/ 160 w 779"/>
                  <a:gd name="T25" fmla="*/ 191 h 792"/>
                  <a:gd name="T26" fmla="*/ 108 w 779"/>
                  <a:gd name="T27" fmla="*/ 153 h 792"/>
                  <a:gd name="T28" fmla="*/ 53 w 779"/>
                  <a:gd name="T29" fmla="*/ 153 h 792"/>
                  <a:gd name="T30" fmla="*/ 0 w 779"/>
                  <a:gd name="T31" fmla="*/ 167 h 792"/>
                  <a:gd name="T32" fmla="*/ 6 w 779"/>
                  <a:gd name="T33" fmla="*/ 175 h 792"/>
                  <a:gd name="T34" fmla="*/ 1 w 779"/>
                  <a:gd name="T35" fmla="*/ 201 h 792"/>
                  <a:gd name="T36" fmla="*/ 47 w 779"/>
                  <a:gd name="T37" fmla="*/ 228 h 792"/>
                  <a:gd name="T38" fmla="*/ 72 w 779"/>
                  <a:gd name="T39" fmla="*/ 245 h 792"/>
                  <a:gd name="T40" fmla="*/ 93 w 779"/>
                  <a:gd name="T41" fmla="*/ 258 h 792"/>
                  <a:gd name="T42" fmla="*/ 110 w 779"/>
                  <a:gd name="T43" fmla="*/ 294 h 792"/>
                  <a:gd name="T44" fmla="*/ 132 w 779"/>
                  <a:gd name="T45" fmla="*/ 324 h 792"/>
                  <a:gd name="T46" fmla="*/ 168 w 779"/>
                  <a:gd name="T47" fmla="*/ 408 h 792"/>
                  <a:gd name="T48" fmla="*/ 184 w 779"/>
                  <a:gd name="T49" fmla="*/ 515 h 792"/>
                  <a:gd name="T50" fmla="*/ 138 w 779"/>
                  <a:gd name="T51" fmla="*/ 544 h 792"/>
                  <a:gd name="T52" fmla="*/ 110 w 779"/>
                  <a:gd name="T53" fmla="*/ 629 h 792"/>
                  <a:gd name="T54" fmla="*/ 105 w 779"/>
                  <a:gd name="T55" fmla="*/ 667 h 792"/>
                  <a:gd name="T56" fmla="*/ 155 w 779"/>
                  <a:gd name="T57" fmla="*/ 717 h 792"/>
                  <a:gd name="T58" fmla="*/ 216 w 779"/>
                  <a:gd name="T59" fmla="*/ 742 h 792"/>
                  <a:gd name="T60" fmla="*/ 285 w 779"/>
                  <a:gd name="T61" fmla="*/ 760 h 792"/>
                  <a:gd name="T62" fmla="*/ 330 w 779"/>
                  <a:gd name="T63" fmla="*/ 784 h 792"/>
                  <a:gd name="T64" fmla="*/ 397 w 779"/>
                  <a:gd name="T65" fmla="*/ 792 h 792"/>
                  <a:gd name="T66" fmla="*/ 399 w 779"/>
                  <a:gd name="T67" fmla="*/ 740 h 792"/>
                  <a:gd name="T68" fmla="*/ 476 w 779"/>
                  <a:gd name="T69" fmla="*/ 703 h 792"/>
                  <a:gd name="T70" fmla="*/ 521 w 779"/>
                  <a:gd name="T71" fmla="*/ 722 h 792"/>
                  <a:gd name="T72" fmla="*/ 568 w 779"/>
                  <a:gd name="T73" fmla="*/ 740 h 792"/>
                  <a:gd name="T74" fmla="*/ 624 w 779"/>
                  <a:gd name="T75" fmla="*/ 753 h 792"/>
                  <a:gd name="T76" fmla="*/ 685 w 779"/>
                  <a:gd name="T77" fmla="*/ 708 h 792"/>
                  <a:gd name="T78" fmla="*/ 709 w 779"/>
                  <a:gd name="T79" fmla="*/ 667 h 792"/>
                  <a:gd name="T80" fmla="*/ 663 w 779"/>
                  <a:gd name="T81" fmla="*/ 585 h 792"/>
                  <a:gd name="T82" fmla="*/ 690 w 779"/>
                  <a:gd name="T83" fmla="*/ 500 h 792"/>
                  <a:gd name="T84" fmla="*/ 642 w 779"/>
                  <a:gd name="T85" fmla="*/ 462 h 792"/>
                  <a:gd name="T86" fmla="*/ 641 w 779"/>
                  <a:gd name="T87" fmla="*/ 431 h 792"/>
                  <a:gd name="T88" fmla="*/ 711 w 779"/>
                  <a:gd name="T89" fmla="*/ 358 h 7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792"/>
                  <a:gd name="T137" fmla="*/ 779 w 779"/>
                  <a:gd name="T138" fmla="*/ 792 h 7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792">
                    <a:moveTo>
                      <a:pt x="711" y="358"/>
                    </a:moveTo>
                    <a:lnTo>
                      <a:pt x="732" y="358"/>
                    </a:lnTo>
                    <a:lnTo>
                      <a:pt x="736" y="351"/>
                    </a:lnTo>
                    <a:lnTo>
                      <a:pt x="739" y="303"/>
                    </a:lnTo>
                    <a:lnTo>
                      <a:pt x="765" y="250"/>
                    </a:lnTo>
                    <a:lnTo>
                      <a:pt x="779" y="226"/>
                    </a:lnTo>
                    <a:lnTo>
                      <a:pt x="737" y="206"/>
                    </a:lnTo>
                    <a:lnTo>
                      <a:pt x="718" y="206"/>
                    </a:lnTo>
                    <a:lnTo>
                      <a:pt x="707" y="199"/>
                    </a:lnTo>
                    <a:lnTo>
                      <a:pt x="687" y="183"/>
                    </a:lnTo>
                    <a:lnTo>
                      <a:pt x="675" y="174"/>
                    </a:lnTo>
                    <a:lnTo>
                      <a:pt x="647" y="167"/>
                    </a:lnTo>
                    <a:lnTo>
                      <a:pt x="644" y="163"/>
                    </a:lnTo>
                    <a:lnTo>
                      <a:pt x="626" y="163"/>
                    </a:lnTo>
                    <a:lnTo>
                      <a:pt x="601" y="138"/>
                    </a:lnTo>
                    <a:lnTo>
                      <a:pt x="592" y="107"/>
                    </a:lnTo>
                    <a:lnTo>
                      <a:pt x="571" y="117"/>
                    </a:lnTo>
                    <a:lnTo>
                      <a:pt x="555" y="106"/>
                    </a:lnTo>
                    <a:lnTo>
                      <a:pt x="553" y="86"/>
                    </a:lnTo>
                    <a:lnTo>
                      <a:pt x="536" y="76"/>
                    </a:lnTo>
                    <a:lnTo>
                      <a:pt x="521" y="63"/>
                    </a:lnTo>
                    <a:lnTo>
                      <a:pt x="505" y="42"/>
                    </a:lnTo>
                    <a:lnTo>
                      <a:pt x="488" y="33"/>
                    </a:lnTo>
                    <a:lnTo>
                      <a:pt x="469" y="0"/>
                    </a:lnTo>
                    <a:lnTo>
                      <a:pt x="411" y="12"/>
                    </a:lnTo>
                    <a:lnTo>
                      <a:pt x="404" y="49"/>
                    </a:lnTo>
                    <a:lnTo>
                      <a:pt x="393" y="79"/>
                    </a:lnTo>
                    <a:lnTo>
                      <a:pt x="350" y="94"/>
                    </a:lnTo>
                    <a:lnTo>
                      <a:pt x="303" y="119"/>
                    </a:lnTo>
                    <a:lnTo>
                      <a:pt x="321" y="129"/>
                    </a:lnTo>
                    <a:lnTo>
                      <a:pt x="279" y="137"/>
                    </a:lnTo>
                    <a:lnTo>
                      <a:pt x="229" y="120"/>
                    </a:lnTo>
                    <a:lnTo>
                      <a:pt x="225" y="97"/>
                    </a:lnTo>
                    <a:lnTo>
                      <a:pt x="203" y="90"/>
                    </a:lnTo>
                    <a:lnTo>
                      <a:pt x="187" y="99"/>
                    </a:lnTo>
                    <a:lnTo>
                      <a:pt x="197" y="137"/>
                    </a:lnTo>
                    <a:lnTo>
                      <a:pt x="194" y="176"/>
                    </a:lnTo>
                    <a:lnTo>
                      <a:pt x="173" y="181"/>
                    </a:lnTo>
                    <a:lnTo>
                      <a:pt x="160" y="191"/>
                    </a:lnTo>
                    <a:lnTo>
                      <a:pt x="148" y="175"/>
                    </a:lnTo>
                    <a:lnTo>
                      <a:pt x="123" y="178"/>
                    </a:lnTo>
                    <a:lnTo>
                      <a:pt x="108" y="153"/>
                    </a:lnTo>
                    <a:lnTo>
                      <a:pt x="95" y="142"/>
                    </a:lnTo>
                    <a:lnTo>
                      <a:pt x="74" y="149"/>
                    </a:lnTo>
                    <a:lnTo>
                      <a:pt x="53" y="153"/>
                    </a:lnTo>
                    <a:lnTo>
                      <a:pt x="32" y="147"/>
                    </a:lnTo>
                    <a:lnTo>
                      <a:pt x="3" y="147"/>
                    </a:lnTo>
                    <a:lnTo>
                      <a:pt x="0" y="167"/>
                    </a:lnTo>
                    <a:lnTo>
                      <a:pt x="21" y="166"/>
                    </a:lnTo>
                    <a:lnTo>
                      <a:pt x="21" y="172"/>
                    </a:lnTo>
                    <a:lnTo>
                      <a:pt x="6" y="175"/>
                    </a:lnTo>
                    <a:lnTo>
                      <a:pt x="10" y="181"/>
                    </a:lnTo>
                    <a:lnTo>
                      <a:pt x="0" y="192"/>
                    </a:lnTo>
                    <a:lnTo>
                      <a:pt x="1" y="201"/>
                    </a:lnTo>
                    <a:lnTo>
                      <a:pt x="16" y="217"/>
                    </a:lnTo>
                    <a:lnTo>
                      <a:pt x="23" y="220"/>
                    </a:lnTo>
                    <a:lnTo>
                      <a:pt x="47" y="228"/>
                    </a:lnTo>
                    <a:lnTo>
                      <a:pt x="54" y="235"/>
                    </a:lnTo>
                    <a:lnTo>
                      <a:pt x="70" y="237"/>
                    </a:lnTo>
                    <a:lnTo>
                      <a:pt x="72" y="245"/>
                    </a:lnTo>
                    <a:lnTo>
                      <a:pt x="72" y="262"/>
                    </a:lnTo>
                    <a:lnTo>
                      <a:pt x="88" y="262"/>
                    </a:lnTo>
                    <a:lnTo>
                      <a:pt x="93" y="258"/>
                    </a:lnTo>
                    <a:lnTo>
                      <a:pt x="99" y="266"/>
                    </a:lnTo>
                    <a:lnTo>
                      <a:pt x="106" y="270"/>
                    </a:lnTo>
                    <a:lnTo>
                      <a:pt x="110" y="294"/>
                    </a:lnTo>
                    <a:lnTo>
                      <a:pt x="132" y="294"/>
                    </a:lnTo>
                    <a:lnTo>
                      <a:pt x="128" y="299"/>
                    </a:lnTo>
                    <a:lnTo>
                      <a:pt x="132" y="324"/>
                    </a:lnTo>
                    <a:lnTo>
                      <a:pt x="133" y="358"/>
                    </a:lnTo>
                    <a:lnTo>
                      <a:pt x="163" y="392"/>
                    </a:lnTo>
                    <a:lnTo>
                      <a:pt x="168" y="408"/>
                    </a:lnTo>
                    <a:lnTo>
                      <a:pt x="166" y="442"/>
                    </a:lnTo>
                    <a:lnTo>
                      <a:pt x="180" y="472"/>
                    </a:lnTo>
                    <a:lnTo>
                      <a:pt x="184" y="515"/>
                    </a:lnTo>
                    <a:lnTo>
                      <a:pt x="173" y="478"/>
                    </a:lnTo>
                    <a:lnTo>
                      <a:pt x="157" y="481"/>
                    </a:lnTo>
                    <a:lnTo>
                      <a:pt x="138" y="544"/>
                    </a:lnTo>
                    <a:lnTo>
                      <a:pt x="153" y="544"/>
                    </a:lnTo>
                    <a:lnTo>
                      <a:pt x="132" y="571"/>
                    </a:lnTo>
                    <a:lnTo>
                      <a:pt x="110" y="629"/>
                    </a:lnTo>
                    <a:lnTo>
                      <a:pt x="88" y="651"/>
                    </a:lnTo>
                    <a:lnTo>
                      <a:pt x="80" y="651"/>
                    </a:lnTo>
                    <a:lnTo>
                      <a:pt x="105" y="667"/>
                    </a:lnTo>
                    <a:lnTo>
                      <a:pt x="108" y="683"/>
                    </a:lnTo>
                    <a:lnTo>
                      <a:pt x="120" y="692"/>
                    </a:lnTo>
                    <a:lnTo>
                      <a:pt x="155" y="717"/>
                    </a:lnTo>
                    <a:lnTo>
                      <a:pt x="175" y="724"/>
                    </a:lnTo>
                    <a:lnTo>
                      <a:pt x="198" y="735"/>
                    </a:lnTo>
                    <a:lnTo>
                      <a:pt x="216" y="742"/>
                    </a:lnTo>
                    <a:lnTo>
                      <a:pt x="236" y="731"/>
                    </a:lnTo>
                    <a:lnTo>
                      <a:pt x="255" y="737"/>
                    </a:lnTo>
                    <a:lnTo>
                      <a:pt x="285" y="760"/>
                    </a:lnTo>
                    <a:lnTo>
                      <a:pt x="304" y="763"/>
                    </a:lnTo>
                    <a:lnTo>
                      <a:pt x="303" y="772"/>
                    </a:lnTo>
                    <a:lnTo>
                      <a:pt x="330" y="784"/>
                    </a:lnTo>
                    <a:lnTo>
                      <a:pt x="348" y="792"/>
                    </a:lnTo>
                    <a:lnTo>
                      <a:pt x="377" y="788"/>
                    </a:lnTo>
                    <a:lnTo>
                      <a:pt x="397" y="792"/>
                    </a:lnTo>
                    <a:lnTo>
                      <a:pt x="399" y="792"/>
                    </a:lnTo>
                    <a:lnTo>
                      <a:pt x="393" y="758"/>
                    </a:lnTo>
                    <a:lnTo>
                      <a:pt x="399" y="740"/>
                    </a:lnTo>
                    <a:lnTo>
                      <a:pt x="431" y="717"/>
                    </a:lnTo>
                    <a:lnTo>
                      <a:pt x="447" y="709"/>
                    </a:lnTo>
                    <a:lnTo>
                      <a:pt x="476" y="703"/>
                    </a:lnTo>
                    <a:lnTo>
                      <a:pt x="503" y="710"/>
                    </a:lnTo>
                    <a:lnTo>
                      <a:pt x="507" y="717"/>
                    </a:lnTo>
                    <a:lnTo>
                      <a:pt x="521" y="722"/>
                    </a:lnTo>
                    <a:lnTo>
                      <a:pt x="528" y="717"/>
                    </a:lnTo>
                    <a:lnTo>
                      <a:pt x="541" y="725"/>
                    </a:lnTo>
                    <a:lnTo>
                      <a:pt x="568" y="740"/>
                    </a:lnTo>
                    <a:lnTo>
                      <a:pt x="592" y="755"/>
                    </a:lnTo>
                    <a:lnTo>
                      <a:pt x="604" y="759"/>
                    </a:lnTo>
                    <a:lnTo>
                      <a:pt x="624" y="753"/>
                    </a:lnTo>
                    <a:lnTo>
                      <a:pt x="645" y="737"/>
                    </a:lnTo>
                    <a:lnTo>
                      <a:pt x="672" y="719"/>
                    </a:lnTo>
                    <a:lnTo>
                      <a:pt x="685" y="708"/>
                    </a:lnTo>
                    <a:lnTo>
                      <a:pt x="707" y="699"/>
                    </a:lnTo>
                    <a:lnTo>
                      <a:pt x="718" y="676"/>
                    </a:lnTo>
                    <a:lnTo>
                      <a:pt x="709" y="667"/>
                    </a:lnTo>
                    <a:lnTo>
                      <a:pt x="676" y="656"/>
                    </a:lnTo>
                    <a:lnTo>
                      <a:pt x="673" y="617"/>
                    </a:lnTo>
                    <a:lnTo>
                      <a:pt x="663" y="585"/>
                    </a:lnTo>
                    <a:lnTo>
                      <a:pt x="681" y="565"/>
                    </a:lnTo>
                    <a:lnTo>
                      <a:pt x="684" y="528"/>
                    </a:lnTo>
                    <a:lnTo>
                      <a:pt x="690" y="500"/>
                    </a:lnTo>
                    <a:lnTo>
                      <a:pt x="676" y="458"/>
                    </a:lnTo>
                    <a:lnTo>
                      <a:pt x="667" y="456"/>
                    </a:lnTo>
                    <a:lnTo>
                      <a:pt x="642" y="462"/>
                    </a:lnTo>
                    <a:lnTo>
                      <a:pt x="642" y="456"/>
                    </a:lnTo>
                    <a:lnTo>
                      <a:pt x="624" y="469"/>
                    </a:lnTo>
                    <a:lnTo>
                      <a:pt x="641" y="431"/>
                    </a:lnTo>
                    <a:lnTo>
                      <a:pt x="676" y="397"/>
                    </a:lnTo>
                    <a:lnTo>
                      <a:pt x="691" y="367"/>
                    </a:lnTo>
                    <a:lnTo>
                      <a:pt x="711" y="358"/>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50" name="Freeform 250"/>
              <p:cNvSpPr>
                <a:spLocks/>
              </p:cNvSpPr>
              <p:nvPr/>
            </p:nvSpPr>
            <p:spPr bwMode="auto">
              <a:xfrm>
                <a:off x="1610" y="2447"/>
                <a:ext cx="779" cy="792"/>
              </a:xfrm>
              <a:custGeom>
                <a:avLst/>
                <a:gdLst>
                  <a:gd name="T0" fmla="*/ 736 w 779"/>
                  <a:gd name="T1" fmla="*/ 351 h 792"/>
                  <a:gd name="T2" fmla="*/ 779 w 779"/>
                  <a:gd name="T3" fmla="*/ 226 h 792"/>
                  <a:gd name="T4" fmla="*/ 707 w 779"/>
                  <a:gd name="T5" fmla="*/ 199 h 792"/>
                  <a:gd name="T6" fmla="*/ 647 w 779"/>
                  <a:gd name="T7" fmla="*/ 167 h 792"/>
                  <a:gd name="T8" fmla="*/ 601 w 779"/>
                  <a:gd name="T9" fmla="*/ 138 h 792"/>
                  <a:gd name="T10" fmla="*/ 555 w 779"/>
                  <a:gd name="T11" fmla="*/ 106 h 792"/>
                  <a:gd name="T12" fmla="*/ 521 w 779"/>
                  <a:gd name="T13" fmla="*/ 63 h 792"/>
                  <a:gd name="T14" fmla="*/ 469 w 779"/>
                  <a:gd name="T15" fmla="*/ 0 h 792"/>
                  <a:gd name="T16" fmla="*/ 393 w 779"/>
                  <a:gd name="T17" fmla="*/ 79 h 792"/>
                  <a:gd name="T18" fmla="*/ 321 w 779"/>
                  <a:gd name="T19" fmla="*/ 129 h 792"/>
                  <a:gd name="T20" fmla="*/ 225 w 779"/>
                  <a:gd name="T21" fmla="*/ 97 h 792"/>
                  <a:gd name="T22" fmla="*/ 197 w 779"/>
                  <a:gd name="T23" fmla="*/ 137 h 792"/>
                  <a:gd name="T24" fmla="*/ 160 w 779"/>
                  <a:gd name="T25" fmla="*/ 191 h 792"/>
                  <a:gd name="T26" fmla="*/ 108 w 779"/>
                  <a:gd name="T27" fmla="*/ 153 h 792"/>
                  <a:gd name="T28" fmla="*/ 53 w 779"/>
                  <a:gd name="T29" fmla="*/ 153 h 792"/>
                  <a:gd name="T30" fmla="*/ 0 w 779"/>
                  <a:gd name="T31" fmla="*/ 167 h 792"/>
                  <a:gd name="T32" fmla="*/ 6 w 779"/>
                  <a:gd name="T33" fmla="*/ 175 h 792"/>
                  <a:gd name="T34" fmla="*/ 1 w 779"/>
                  <a:gd name="T35" fmla="*/ 201 h 792"/>
                  <a:gd name="T36" fmla="*/ 47 w 779"/>
                  <a:gd name="T37" fmla="*/ 228 h 792"/>
                  <a:gd name="T38" fmla="*/ 72 w 779"/>
                  <a:gd name="T39" fmla="*/ 245 h 792"/>
                  <a:gd name="T40" fmla="*/ 93 w 779"/>
                  <a:gd name="T41" fmla="*/ 258 h 792"/>
                  <a:gd name="T42" fmla="*/ 110 w 779"/>
                  <a:gd name="T43" fmla="*/ 294 h 792"/>
                  <a:gd name="T44" fmla="*/ 132 w 779"/>
                  <a:gd name="T45" fmla="*/ 324 h 792"/>
                  <a:gd name="T46" fmla="*/ 168 w 779"/>
                  <a:gd name="T47" fmla="*/ 408 h 792"/>
                  <a:gd name="T48" fmla="*/ 184 w 779"/>
                  <a:gd name="T49" fmla="*/ 515 h 792"/>
                  <a:gd name="T50" fmla="*/ 138 w 779"/>
                  <a:gd name="T51" fmla="*/ 544 h 792"/>
                  <a:gd name="T52" fmla="*/ 110 w 779"/>
                  <a:gd name="T53" fmla="*/ 629 h 792"/>
                  <a:gd name="T54" fmla="*/ 105 w 779"/>
                  <a:gd name="T55" fmla="*/ 667 h 792"/>
                  <a:gd name="T56" fmla="*/ 155 w 779"/>
                  <a:gd name="T57" fmla="*/ 717 h 792"/>
                  <a:gd name="T58" fmla="*/ 216 w 779"/>
                  <a:gd name="T59" fmla="*/ 742 h 792"/>
                  <a:gd name="T60" fmla="*/ 285 w 779"/>
                  <a:gd name="T61" fmla="*/ 760 h 792"/>
                  <a:gd name="T62" fmla="*/ 330 w 779"/>
                  <a:gd name="T63" fmla="*/ 784 h 792"/>
                  <a:gd name="T64" fmla="*/ 397 w 779"/>
                  <a:gd name="T65" fmla="*/ 792 h 792"/>
                  <a:gd name="T66" fmla="*/ 399 w 779"/>
                  <a:gd name="T67" fmla="*/ 740 h 792"/>
                  <a:gd name="T68" fmla="*/ 476 w 779"/>
                  <a:gd name="T69" fmla="*/ 703 h 792"/>
                  <a:gd name="T70" fmla="*/ 521 w 779"/>
                  <a:gd name="T71" fmla="*/ 722 h 792"/>
                  <a:gd name="T72" fmla="*/ 568 w 779"/>
                  <a:gd name="T73" fmla="*/ 740 h 792"/>
                  <a:gd name="T74" fmla="*/ 624 w 779"/>
                  <a:gd name="T75" fmla="*/ 753 h 792"/>
                  <a:gd name="T76" fmla="*/ 685 w 779"/>
                  <a:gd name="T77" fmla="*/ 708 h 792"/>
                  <a:gd name="T78" fmla="*/ 709 w 779"/>
                  <a:gd name="T79" fmla="*/ 667 h 792"/>
                  <a:gd name="T80" fmla="*/ 663 w 779"/>
                  <a:gd name="T81" fmla="*/ 585 h 792"/>
                  <a:gd name="T82" fmla="*/ 690 w 779"/>
                  <a:gd name="T83" fmla="*/ 500 h 792"/>
                  <a:gd name="T84" fmla="*/ 642 w 779"/>
                  <a:gd name="T85" fmla="*/ 462 h 792"/>
                  <a:gd name="T86" fmla="*/ 641 w 779"/>
                  <a:gd name="T87" fmla="*/ 431 h 792"/>
                  <a:gd name="T88" fmla="*/ 711 w 779"/>
                  <a:gd name="T89" fmla="*/ 358 h 7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792"/>
                  <a:gd name="T137" fmla="*/ 779 w 779"/>
                  <a:gd name="T138" fmla="*/ 792 h 7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792">
                    <a:moveTo>
                      <a:pt x="711" y="358"/>
                    </a:moveTo>
                    <a:lnTo>
                      <a:pt x="732" y="358"/>
                    </a:lnTo>
                    <a:lnTo>
                      <a:pt x="736" y="351"/>
                    </a:lnTo>
                    <a:lnTo>
                      <a:pt x="739" y="303"/>
                    </a:lnTo>
                    <a:lnTo>
                      <a:pt x="765" y="250"/>
                    </a:lnTo>
                    <a:lnTo>
                      <a:pt x="779" y="226"/>
                    </a:lnTo>
                    <a:lnTo>
                      <a:pt x="737" y="206"/>
                    </a:lnTo>
                    <a:lnTo>
                      <a:pt x="718" y="206"/>
                    </a:lnTo>
                    <a:lnTo>
                      <a:pt x="707" y="199"/>
                    </a:lnTo>
                    <a:lnTo>
                      <a:pt x="687" y="183"/>
                    </a:lnTo>
                    <a:lnTo>
                      <a:pt x="675" y="174"/>
                    </a:lnTo>
                    <a:lnTo>
                      <a:pt x="647" y="167"/>
                    </a:lnTo>
                    <a:lnTo>
                      <a:pt x="644" y="163"/>
                    </a:lnTo>
                    <a:lnTo>
                      <a:pt x="626" y="163"/>
                    </a:lnTo>
                    <a:lnTo>
                      <a:pt x="601" y="138"/>
                    </a:lnTo>
                    <a:lnTo>
                      <a:pt x="592" y="107"/>
                    </a:lnTo>
                    <a:lnTo>
                      <a:pt x="571" y="117"/>
                    </a:lnTo>
                    <a:lnTo>
                      <a:pt x="555" y="106"/>
                    </a:lnTo>
                    <a:lnTo>
                      <a:pt x="553" y="86"/>
                    </a:lnTo>
                    <a:lnTo>
                      <a:pt x="536" y="76"/>
                    </a:lnTo>
                    <a:lnTo>
                      <a:pt x="521" y="63"/>
                    </a:lnTo>
                    <a:lnTo>
                      <a:pt x="505" y="42"/>
                    </a:lnTo>
                    <a:lnTo>
                      <a:pt x="488" y="33"/>
                    </a:lnTo>
                    <a:lnTo>
                      <a:pt x="469" y="0"/>
                    </a:lnTo>
                    <a:lnTo>
                      <a:pt x="411" y="12"/>
                    </a:lnTo>
                    <a:lnTo>
                      <a:pt x="404" y="49"/>
                    </a:lnTo>
                    <a:lnTo>
                      <a:pt x="393" y="79"/>
                    </a:lnTo>
                    <a:lnTo>
                      <a:pt x="350" y="94"/>
                    </a:lnTo>
                    <a:lnTo>
                      <a:pt x="303" y="119"/>
                    </a:lnTo>
                    <a:lnTo>
                      <a:pt x="321" y="129"/>
                    </a:lnTo>
                    <a:lnTo>
                      <a:pt x="279" y="137"/>
                    </a:lnTo>
                    <a:lnTo>
                      <a:pt x="229" y="120"/>
                    </a:lnTo>
                    <a:lnTo>
                      <a:pt x="225" y="97"/>
                    </a:lnTo>
                    <a:lnTo>
                      <a:pt x="203" y="90"/>
                    </a:lnTo>
                    <a:lnTo>
                      <a:pt x="187" y="99"/>
                    </a:lnTo>
                    <a:lnTo>
                      <a:pt x="197" y="137"/>
                    </a:lnTo>
                    <a:lnTo>
                      <a:pt x="194" y="176"/>
                    </a:lnTo>
                    <a:lnTo>
                      <a:pt x="173" y="181"/>
                    </a:lnTo>
                    <a:lnTo>
                      <a:pt x="160" y="191"/>
                    </a:lnTo>
                    <a:lnTo>
                      <a:pt x="148" y="175"/>
                    </a:lnTo>
                    <a:lnTo>
                      <a:pt x="123" y="178"/>
                    </a:lnTo>
                    <a:lnTo>
                      <a:pt x="108" y="153"/>
                    </a:lnTo>
                    <a:lnTo>
                      <a:pt x="95" y="142"/>
                    </a:lnTo>
                    <a:lnTo>
                      <a:pt x="74" y="149"/>
                    </a:lnTo>
                    <a:lnTo>
                      <a:pt x="53" y="153"/>
                    </a:lnTo>
                    <a:lnTo>
                      <a:pt x="32" y="147"/>
                    </a:lnTo>
                    <a:lnTo>
                      <a:pt x="3" y="147"/>
                    </a:lnTo>
                    <a:lnTo>
                      <a:pt x="0" y="167"/>
                    </a:lnTo>
                    <a:lnTo>
                      <a:pt x="21" y="166"/>
                    </a:lnTo>
                    <a:lnTo>
                      <a:pt x="21" y="172"/>
                    </a:lnTo>
                    <a:lnTo>
                      <a:pt x="6" y="175"/>
                    </a:lnTo>
                    <a:lnTo>
                      <a:pt x="10" y="181"/>
                    </a:lnTo>
                    <a:lnTo>
                      <a:pt x="0" y="192"/>
                    </a:lnTo>
                    <a:lnTo>
                      <a:pt x="1" y="201"/>
                    </a:lnTo>
                    <a:lnTo>
                      <a:pt x="16" y="217"/>
                    </a:lnTo>
                    <a:lnTo>
                      <a:pt x="23" y="220"/>
                    </a:lnTo>
                    <a:lnTo>
                      <a:pt x="47" y="228"/>
                    </a:lnTo>
                    <a:lnTo>
                      <a:pt x="54" y="235"/>
                    </a:lnTo>
                    <a:lnTo>
                      <a:pt x="70" y="237"/>
                    </a:lnTo>
                    <a:lnTo>
                      <a:pt x="72" y="245"/>
                    </a:lnTo>
                    <a:lnTo>
                      <a:pt x="72" y="262"/>
                    </a:lnTo>
                    <a:lnTo>
                      <a:pt x="88" y="262"/>
                    </a:lnTo>
                    <a:lnTo>
                      <a:pt x="93" y="258"/>
                    </a:lnTo>
                    <a:lnTo>
                      <a:pt x="99" y="266"/>
                    </a:lnTo>
                    <a:lnTo>
                      <a:pt x="106" y="270"/>
                    </a:lnTo>
                    <a:lnTo>
                      <a:pt x="110" y="294"/>
                    </a:lnTo>
                    <a:lnTo>
                      <a:pt x="132" y="294"/>
                    </a:lnTo>
                    <a:lnTo>
                      <a:pt x="128" y="299"/>
                    </a:lnTo>
                    <a:lnTo>
                      <a:pt x="132" y="324"/>
                    </a:lnTo>
                    <a:lnTo>
                      <a:pt x="133" y="358"/>
                    </a:lnTo>
                    <a:lnTo>
                      <a:pt x="163" y="392"/>
                    </a:lnTo>
                    <a:lnTo>
                      <a:pt x="168" y="408"/>
                    </a:lnTo>
                    <a:lnTo>
                      <a:pt x="166" y="442"/>
                    </a:lnTo>
                    <a:lnTo>
                      <a:pt x="180" y="472"/>
                    </a:lnTo>
                    <a:lnTo>
                      <a:pt x="184" y="515"/>
                    </a:lnTo>
                    <a:lnTo>
                      <a:pt x="173" y="478"/>
                    </a:lnTo>
                    <a:lnTo>
                      <a:pt x="157" y="481"/>
                    </a:lnTo>
                    <a:lnTo>
                      <a:pt x="138" y="544"/>
                    </a:lnTo>
                    <a:lnTo>
                      <a:pt x="153" y="544"/>
                    </a:lnTo>
                    <a:lnTo>
                      <a:pt x="132" y="571"/>
                    </a:lnTo>
                    <a:lnTo>
                      <a:pt x="110" y="629"/>
                    </a:lnTo>
                    <a:lnTo>
                      <a:pt x="88" y="651"/>
                    </a:lnTo>
                    <a:lnTo>
                      <a:pt x="80" y="651"/>
                    </a:lnTo>
                    <a:lnTo>
                      <a:pt x="105" y="667"/>
                    </a:lnTo>
                    <a:lnTo>
                      <a:pt x="108" y="683"/>
                    </a:lnTo>
                    <a:lnTo>
                      <a:pt x="120" y="692"/>
                    </a:lnTo>
                    <a:lnTo>
                      <a:pt x="155" y="717"/>
                    </a:lnTo>
                    <a:lnTo>
                      <a:pt x="175" y="724"/>
                    </a:lnTo>
                    <a:lnTo>
                      <a:pt x="198" y="735"/>
                    </a:lnTo>
                    <a:lnTo>
                      <a:pt x="216" y="742"/>
                    </a:lnTo>
                    <a:lnTo>
                      <a:pt x="236" y="731"/>
                    </a:lnTo>
                    <a:lnTo>
                      <a:pt x="255" y="737"/>
                    </a:lnTo>
                    <a:lnTo>
                      <a:pt x="285" y="760"/>
                    </a:lnTo>
                    <a:lnTo>
                      <a:pt x="304" y="763"/>
                    </a:lnTo>
                    <a:lnTo>
                      <a:pt x="303" y="772"/>
                    </a:lnTo>
                    <a:lnTo>
                      <a:pt x="330" y="784"/>
                    </a:lnTo>
                    <a:lnTo>
                      <a:pt x="348" y="792"/>
                    </a:lnTo>
                    <a:lnTo>
                      <a:pt x="377" y="788"/>
                    </a:lnTo>
                    <a:lnTo>
                      <a:pt x="397" y="792"/>
                    </a:lnTo>
                    <a:lnTo>
                      <a:pt x="399" y="792"/>
                    </a:lnTo>
                    <a:lnTo>
                      <a:pt x="393" y="758"/>
                    </a:lnTo>
                    <a:lnTo>
                      <a:pt x="399" y="740"/>
                    </a:lnTo>
                    <a:lnTo>
                      <a:pt x="431" y="717"/>
                    </a:lnTo>
                    <a:lnTo>
                      <a:pt x="447" y="709"/>
                    </a:lnTo>
                    <a:lnTo>
                      <a:pt x="476" y="703"/>
                    </a:lnTo>
                    <a:lnTo>
                      <a:pt x="503" y="710"/>
                    </a:lnTo>
                    <a:lnTo>
                      <a:pt x="507" y="717"/>
                    </a:lnTo>
                    <a:lnTo>
                      <a:pt x="521" y="722"/>
                    </a:lnTo>
                    <a:lnTo>
                      <a:pt x="528" y="717"/>
                    </a:lnTo>
                    <a:lnTo>
                      <a:pt x="541" y="725"/>
                    </a:lnTo>
                    <a:lnTo>
                      <a:pt x="568" y="740"/>
                    </a:lnTo>
                    <a:lnTo>
                      <a:pt x="592" y="755"/>
                    </a:lnTo>
                    <a:lnTo>
                      <a:pt x="604" y="759"/>
                    </a:lnTo>
                    <a:lnTo>
                      <a:pt x="624" y="753"/>
                    </a:lnTo>
                    <a:lnTo>
                      <a:pt x="645" y="737"/>
                    </a:lnTo>
                    <a:lnTo>
                      <a:pt x="672" y="719"/>
                    </a:lnTo>
                    <a:lnTo>
                      <a:pt x="685" y="708"/>
                    </a:lnTo>
                    <a:lnTo>
                      <a:pt x="707" y="699"/>
                    </a:lnTo>
                    <a:lnTo>
                      <a:pt x="718" y="676"/>
                    </a:lnTo>
                    <a:lnTo>
                      <a:pt x="709" y="667"/>
                    </a:lnTo>
                    <a:lnTo>
                      <a:pt x="676" y="656"/>
                    </a:lnTo>
                    <a:lnTo>
                      <a:pt x="673" y="617"/>
                    </a:lnTo>
                    <a:lnTo>
                      <a:pt x="663" y="585"/>
                    </a:lnTo>
                    <a:lnTo>
                      <a:pt x="681" y="565"/>
                    </a:lnTo>
                    <a:lnTo>
                      <a:pt x="684" y="528"/>
                    </a:lnTo>
                    <a:lnTo>
                      <a:pt x="690" y="500"/>
                    </a:lnTo>
                    <a:lnTo>
                      <a:pt x="676" y="458"/>
                    </a:lnTo>
                    <a:lnTo>
                      <a:pt x="667" y="456"/>
                    </a:lnTo>
                    <a:lnTo>
                      <a:pt x="642" y="462"/>
                    </a:lnTo>
                    <a:lnTo>
                      <a:pt x="642" y="456"/>
                    </a:lnTo>
                    <a:lnTo>
                      <a:pt x="624" y="469"/>
                    </a:lnTo>
                    <a:lnTo>
                      <a:pt x="641" y="431"/>
                    </a:lnTo>
                    <a:lnTo>
                      <a:pt x="676" y="397"/>
                    </a:lnTo>
                    <a:lnTo>
                      <a:pt x="691" y="367"/>
                    </a:lnTo>
                    <a:lnTo>
                      <a:pt x="711" y="358"/>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sp>
          <p:nvSpPr>
            <p:cNvPr id="28" name="Freeform 253"/>
            <p:cNvSpPr>
              <a:spLocks/>
            </p:cNvSpPr>
            <p:nvPr/>
          </p:nvSpPr>
          <p:spPr bwMode="auto">
            <a:xfrm>
              <a:off x="2432151" y="4846040"/>
              <a:ext cx="1314368" cy="1074870"/>
            </a:xfrm>
            <a:custGeom>
              <a:avLst/>
              <a:gdLst>
                <a:gd name="T0" fmla="*/ 647 w 842"/>
                <a:gd name="T1" fmla="*/ 405 h 728"/>
                <a:gd name="T2" fmla="*/ 698 w 842"/>
                <a:gd name="T3" fmla="*/ 364 h 728"/>
                <a:gd name="T4" fmla="*/ 752 w 842"/>
                <a:gd name="T5" fmla="*/ 358 h 728"/>
                <a:gd name="T6" fmla="*/ 839 w 842"/>
                <a:gd name="T7" fmla="*/ 308 h 728"/>
                <a:gd name="T8" fmla="*/ 841 w 842"/>
                <a:gd name="T9" fmla="*/ 271 h 728"/>
                <a:gd name="T10" fmla="*/ 839 w 842"/>
                <a:gd name="T11" fmla="*/ 262 h 728"/>
                <a:gd name="T12" fmla="*/ 790 w 842"/>
                <a:gd name="T13" fmla="*/ 262 h 728"/>
                <a:gd name="T14" fmla="*/ 745 w 842"/>
                <a:gd name="T15" fmla="*/ 242 h 728"/>
                <a:gd name="T16" fmla="*/ 697 w 842"/>
                <a:gd name="T17" fmla="*/ 207 h 728"/>
                <a:gd name="T18" fmla="*/ 658 w 842"/>
                <a:gd name="T19" fmla="*/ 212 h 728"/>
                <a:gd name="T20" fmla="*/ 617 w 842"/>
                <a:gd name="T21" fmla="*/ 194 h 728"/>
                <a:gd name="T22" fmla="*/ 562 w 842"/>
                <a:gd name="T23" fmla="*/ 163 h 728"/>
                <a:gd name="T24" fmla="*/ 547 w 842"/>
                <a:gd name="T25" fmla="*/ 138 h 728"/>
                <a:gd name="T26" fmla="*/ 472 w 842"/>
                <a:gd name="T27" fmla="*/ 112 h 728"/>
                <a:gd name="T28" fmla="*/ 417 w 842"/>
                <a:gd name="T29" fmla="*/ 94 h 728"/>
                <a:gd name="T30" fmla="*/ 371 w 842"/>
                <a:gd name="T31" fmla="*/ 85 h 728"/>
                <a:gd name="T32" fmla="*/ 270 w 842"/>
                <a:gd name="T33" fmla="*/ 46 h 728"/>
                <a:gd name="T34" fmla="*/ 182 w 842"/>
                <a:gd name="T35" fmla="*/ 28 h 728"/>
                <a:gd name="T36" fmla="*/ 130 w 842"/>
                <a:gd name="T37" fmla="*/ 0 h 728"/>
                <a:gd name="T38" fmla="*/ 104 w 842"/>
                <a:gd name="T39" fmla="*/ 14 h 728"/>
                <a:gd name="T40" fmla="*/ 61 w 842"/>
                <a:gd name="T41" fmla="*/ 12 h 728"/>
                <a:gd name="T42" fmla="*/ 22 w 842"/>
                <a:gd name="T43" fmla="*/ 37 h 728"/>
                <a:gd name="T44" fmla="*/ 35 w 842"/>
                <a:gd name="T45" fmla="*/ 62 h 728"/>
                <a:gd name="T46" fmla="*/ 44 w 842"/>
                <a:gd name="T47" fmla="*/ 79 h 728"/>
                <a:gd name="T48" fmla="*/ 34 w 842"/>
                <a:gd name="T49" fmla="*/ 105 h 728"/>
                <a:gd name="T50" fmla="*/ 28 w 842"/>
                <a:gd name="T51" fmla="*/ 116 h 728"/>
                <a:gd name="T52" fmla="*/ 57 w 842"/>
                <a:gd name="T53" fmla="*/ 132 h 728"/>
                <a:gd name="T54" fmla="*/ 83 w 842"/>
                <a:gd name="T55" fmla="*/ 159 h 728"/>
                <a:gd name="T56" fmla="*/ 153 w 842"/>
                <a:gd name="T57" fmla="*/ 171 h 728"/>
                <a:gd name="T58" fmla="*/ 185 w 842"/>
                <a:gd name="T59" fmla="*/ 221 h 728"/>
                <a:gd name="T60" fmla="*/ 132 w 842"/>
                <a:gd name="T61" fmla="*/ 254 h 728"/>
                <a:gd name="T62" fmla="*/ 110 w 842"/>
                <a:gd name="T63" fmla="*/ 321 h 728"/>
                <a:gd name="T64" fmla="*/ 68 w 842"/>
                <a:gd name="T65" fmla="*/ 369 h 728"/>
                <a:gd name="T66" fmla="*/ 75 w 842"/>
                <a:gd name="T67" fmla="*/ 423 h 728"/>
                <a:gd name="T68" fmla="*/ 48 w 842"/>
                <a:gd name="T69" fmla="*/ 507 h 728"/>
                <a:gd name="T70" fmla="*/ 13 w 842"/>
                <a:gd name="T71" fmla="*/ 536 h 728"/>
                <a:gd name="T72" fmla="*/ 32 w 842"/>
                <a:gd name="T73" fmla="*/ 596 h 728"/>
                <a:gd name="T74" fmla="*/ 66 w 842"/>
                <a:gd name="T75" fmla="*/ 641 h 728"/>
                <a:gd name="T76" fmla="*/ 68 w 842"/>
                <a:gd name="T77" fmla="*/ 676 h 728"/>
                <a:gd name="T78" fmla="*/ 110 w 842"/>
                <a:gd name="T79" fmla="*/ 728 h 728"/>
                <a:gd name="T80" fmla="*/ 160 w 842"/>
                <a:gd name="T81" fmla="*/ 698 h 728"/>
                <a:gd name="T82" fmla="*/ 194 w 842"/>
                <a:gd name="T83" fmla="*/ 696 h 728"/>
                <a:gd name="T84" fmla="*/ 263 w 842"/>
                <a:gd name="T85" fmla="*/ 696 h 728"/>
                <a:gd name="T86" fmla="*/ 298 w 842"/>
                <a:gd name="T87" fmla="*/ 703 h 728"/>
                <a:gd name="T88" fmla="*/ 368 w 842"/>
                <a:gd name="T89" fmla="*/ 714 h 728"/>
                <a:gd name="T90" fmla="*/ 413 w 842"/>
                <a:gd name="T91" fmla="*/ 679 h 728"/>
                <a:gd name="T92" fmla="*/ 463 w 842"/>
                <a:gd name="T93" fmla="*/ 661 h 728"/>
                <a:gd name="T94" fmla="*/ 495 w 842"/>
                <a:gd name="T95" fmla="*/ 658 h 728"/>
                <a:gd name="T96" fmla="*/ 504 w 842"/>
                <a:gd name="T97" fmla="*/ 629 h 728"/>
                <a:gd name="T98" fmla="*/ 543 w 842"/>
                <a:gd name="T99" fmla="*/ 586 h 728"/>
                <a:gd name="T100" fmla="*/ 583 w 842"/>
                <a:gd name="T101" fmla="*/ 567 h 728"/>
                <a:gd name="T102" fmla="*/ 562 w 842"/>
                <a:gd name="T103" fmla="*/ 485 h 728"/>
                <a:gd name="T104" fmla="*/ 644 w 842"/>
                <a:gd name="T105" fmla="*/ 403 h 7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2"/>
                <a:gd name="T160" fmla="*/ 0 h 728"/>
                <a:gd name="T161" fmla="*/ 842 w 842"/>
                <a:gd name="T162" fmla="*/ 728 h 7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2" h="728">
                  <a:moveTo>
                    <a:pt x="644" y="403"/>
                  </a:moveTo>
                  <a:lnTo>
                    <a:pt x="647" y="405"/>
                  </a:lnTo>
                  <a:lnTo>
                    <a:pt x="660" y="378"/>
                  </a:lnTo>
                  <a:lnTo>
                    <a:pt x="698" y="364"/>
                  </a:lnTo>
                  <a:lnTo>
                    <a:pt x="715" y="361"/>
                  </a:lnTo>
                  <a:lnTo>
                    <a:pt x="752" y="358"/>
                  </a:lnTo>
                  <a:lnTo>
                    <a:pt x="798" y="333"/>
                  </a:lnTo>
                  <a:lnTo>
                    <a:pt x="839" y="308"/>
                  </a:lnTo>
                  <a:lnTo>
                    <a:pt x="842" y="280"/>
                  </a:lnTo>
                  <a:lnTo>
                    <a:pt x="841" y="271"/>
                  </a:lnTo>
                  <a:lnTo>
                    <a:pt x="841" y="262"/>
                  </a:lnTo>
                  <a:lnTo>
                    <a:pt x="839" y="262"/>
                  </a:lnTo>
                  <a:lnTo>
                    <a:pt x="819" y="258"/>
                  </a:lnTo>
                  <a:lnTo>
                    <a:pt x="790" y="262"/>
                  </a:lnTo>
                  <a:lnTo>
                    <a:pt x="772" y="254"/>
                  </a:lnTo>
                  <a:lnTo>
                    <a:pt x="745" y="242"/>
                  </a:lnTo>
                  <a:lnTo>
                    <a:pt x="727" y="230"/>
                  </a:lnTo>
                  <a:lnTo>
                    <a:pt x="697" y="207"/>
                  </a:lnTo>
                  <a:lnTo>
                    <a:pt x="678" y="201"/>
                  </a:lnTo>
                  <a:lnTo>
                    <a:pt x="658" y="212"/>
                  </a:lnTo>
                  <a:lnTo>
                    <a:pt x="640" y="205"/>
                  </a:lnTo>
                  <a:lnTo>
                    <a:pt x="617" y="194"/>
                  </a:lnTo>
                  <a:lnTo>
                    <a:pt x="597" y="188"/>
                  </a:lnTo>
                  <a:lnTo>
                    <a:pt x="562" y="163"/>
                  </a:lnTo>
                  <a:lnTo>
                    <a:pt x="550" y="153"/>
                  </a:lnTo>
                  <a:lnTo>
                    <a:pt x="547" y="138"/>
                  </a:lnTo>
                  <a:lnTo>
                    <a:pt x="522" y="121"/>
                  </a:lnTo>
                  <a:lnTo>
                    <a:pt x="472" y="112"/>
                  </a:lnTo>
                  <a:lnTo>
                    <a:pt x="438" y="107"/>
                  </a:lnTo>
                  <a:lnTo>
                    <a:pt x="417" y="94"/>
                  </a:lnTo>
                  <a:lnTo>
                    <a:pt x="404" y="87"/>
                  </a:lnTo>
                  <a:lnTo>
                    <a:pt x="371" y="85"/>
                  </a:lnTo>
                  <a:lnTo>
                    <a:pt x="319" y="70"/>
                  </a:lnTo>
                  <a:lnTo>
                    <a:pt x="270" y="46"/>
                  </a:lnTo>
                  <a:lnTo>
                    <a:pt x="229" y="38"/>
                  </a:lnTo>
                  <a:lnTo>
                    <a:pt x="182" y="28"/>
                  </a:lnTo>
                  <a:lnTo>
                    <a:pt x="153" y="3"/>
                  </a:lnTo>
                  <a:lnTo>
                    <a:pt x="130" y="0"/>
                  </a:lnTo>
                  <a:lnTo>
                    <a:pt x="106" y="1"/>
                  </a:lnTo>
                  <a:lnTo>
                    <a:pt x="104" y="14"/>
                  </a:lnTo>
                  <a:lnTo>
                    <a:pt x="92" y="20"/>
                  </a:lnTo>
                  <a:lnTo>
                    <a:pt x="61" y="12"/>
                  </a:lnTo>
                  <a:lnTo>
                    <a:pt x="37" y="19"/>
                  </a:lnTo>
                  <a:lnTo>
                    <a:pt x="22" y="37"/>
                  </a:lnTo>
                  <a:lnTo>
                    <a:pt x="28" y="60"/>
                  </a:lnTo>
                  <a:lnTo>
                    <a:pt x="35" y="62"/>
                  </a:lnTo>
                  <a:lnTo>
                    <a:pt x="38" y="73"/>
                  </a:lnTo>
                  <a:lnTo>
                    <a:pt x="44" y="79"/>
                  </a:lnTo>
                  <a:lnTo>
                    <a:pt x="41" y="95"/>
                  </a:lnTo>
                  <a:lnTo>
                    <a:pt x="34" y="105"/>
                  </a:lnTo>
                  <a:lnTo>
                    <a:pt x="48" y="104"/>
                  </a:lnTo>
                  <a:lnTo>
                    <a:pt x="28" y="116"/>
                  </a:lnTo>
                  <a:lnTo>
                    <a:pt x="19" y="142"/>
                  </a:lnTo>
                  <a:lnTo>
                    <a:pt x="57" y="132"/>
                  </a:lnTo>
                  <a:lnTo>
                    <a:pt x="68" y="146"/>
                  </a:lnTo>
                  <a:lnTo>
                    <a:pt x="83" y="159"/>
                  </a:lnTo>
                  <a:lnTo>
                    <a:pt x="114" y="170"/>
                  </a:lnTo>
                  <a:lnTo>
                    <a:pt x="153" y="171"/>
                  </a:lnTo>
                  <a:lnTo>
                    <a:pt x="171" y="198"/>
                  </a:lnTo>
                  <a:lnTo>
                    <a:pt x="185" y="221"/>
                  </a:lnTo>
                  <a:lnTo>
                    <a:pt x="148" y="242"/>
                  </a:lnTo>
                  <a:lnTo>
                    <a:pt x="132" y="254"/>
                  </a:lnTo>
                  <a:lnTo>
                    <a:pt x="128" y="289"/>
                  </a:lnTo>
                  <a:lnTo>
                    <a:pt x="110" y="321"/>
                  </a:lnTo>
                  <a:lnTo>
                    <a:pt x="95" y="360"/>
                  </a:lnTo>
                  <a:lnTo>
                    <a:pt x="68" y="369"/>
                  </a:lnTo>
                  <a:lnTo>
                    <a:pt x="61" y="383"/>
                  </a:lnTo>
                  <a:lnTo>
                    <a:pt x="75" y="423"/>
                  </a:lnTo>
                  <a:lnTo>
                    <a:pt x="43" y="466"/>
                  </a:lnTo>
                  <a:lnTo>
                    <a:pt x="48" y="507"/>
                  </a:lnTo>
                  <a:lnTo>
                    <a:pt x="44" y="519"/>
                  </a:lnTo>
                  <a:lnTo>
                    <a:pt x="13" y="536"/>
                  </a:lnTo>
                  <a:lnTo>
                    <a:pt x="0" y="589"/>
                  </a:lnTo>
                  <a:lnTo>
                    <a:pt x="32" y="596"/>
                  </a:lnTo>
                  <a:lnTo>
                    <a:pt x="35" y="601"/>
                  </a:lnTo>
                  <a:lnTo>
                    <a:pt x="66" y="641"/>
                  </a:lnTo>
                  <a:lnTo>
                    <a:pt x="66" y="644"/>
                  </a:lnTo>
                  <a:lnTo>
                    <a:pt x="68" y="676"/>
                  </a:lnTo>
                  <a:lnTo>
                    <a:pt x="72" y="698"/>
                  </a:lnTo>
                  <a:lnTo>
                    <a:pt x="110" y="728"/>
                  </a:lnTo>
                  <a:lnTo>
                    <a:pt x="126" y="720"/>
                  </a:lnTo>
                  <a:lnTo>
                    <a:pt x="160" y="698"/>
                  </a:lnTo>
                  <a:lnTo>
                    <a:pt x="179" y="701"/>
                  </a:lnTo>
                  <a:lnTo>
                    <a:pt x="194" y="696"/>
                  </a:lnTo>
                  <a:lnTo>
                    <a:pt x="221" y="691"/>
                  </a:lnTo>
                  <a:lnTo>
                    <a:pt x="263" y="696"/>
                  </a:lnTo>
                  <a:lnTo>
                    <a:pt x="279" y="703"/>
                  </a:lnTo>
                  <a:lnTo>
                    <a:pt x="298" y="703"/>
                  </a:lnTo>
                  <a:lnTo>
                    <a:pt x="341" y="711"/>
                  </a:lnTo>
                  <a:lnTo>
                    <a:pt x="368" y="714"/>
                  </a:lnTo>
                  <a:lnTo>
                    <a:pt x="387" y="714"/>
                  </a:lnTo>
                  <a:lnTo>
                    <a:pt x="413" y="679"/>
                  </a:lnTo>
                  <a:lnTo>
                    <a:pt x="429" y="669"/>
                  </a:lnTo>
                  <a:lnTo>
                    <a:pt x="463" y="661"/>
                  </a:lnTo>
                  <a:lnTo>
                    <a:pt x="485" y="662"/>
                  </a:lnTo>
                  <a:lnTo>
                    <a:pt x="495" y="658"/>
                  </a:lnTo>
                  <a:lnTo>
                    <a:pt x="495" y="644"/>
                  </a:lnTo>
                  <a:lnTo>
                    <a:pt x="504" y="629"/>
                  </a:lnTo>
                  <a:lnTo>
                    <a:pt x="531" y="596"/>
                  </a:lnTo>
                  <a:lnTo>
                    <a:pt x="543" y="586"/>
                  </a:lnTo>
                  <a:lnTo>
                    <a:pt x="571" y="578"/>
                  </a:lnTo>
                  <a:lnTo>
                    <a:pt x="583" y="567"/>
                  </a:lnTo>
                  <a:lnTo>
                    <a:pt x="559" y="537"/>
                  </a:lnTo>
                  <a:lnTo>
                    <a:pt x="562" y="485"/>
                  </a:lnTo>
                  <a:lnTo>
                    <a:pt x="601" y="441"/>
                  </a:lnTo>
                  <a:lnTo>
                    <a:pt x="644" y="403"/>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nvGrpSpPr>
            <p:cNvPr id="29" name="Group 254"/>
            <p:cNvGrpSpPr>
              <a:grpSpLocks/>
            </p:cNvGrpSpPr>
            <p:nvPr/>
          </p:nvGrpSpPr>
          <p:grpSpPr bwMode="auto">
            <a:xfrm>
              <a:off x="2246425" y="5041336"/>
              <a:ext cx="474739" cy="681841"/>
              <a:chOff x="1049" y="3109"/>
              <a:chExt cx="304" cy="462"/>
            </a:xfrm>
          </p:grpSpPr>
          <p:sp>
            <p:nvSpPr>
              <p:cNvPr id="347" name="Freeform 255"/>
              <p:cNvSpPr>
                <a:spLocks/>
              </p:cNvSpPr>
              <p:nvPr/>
            </p:nvSpPr>
            <p:spPr bwMode="auto">
              <a:xfrm>
                <a:off x="1049" y="3109"/>
                <a:ext cx="304" cy="462"/>
              </a:xfrm>
              <a:custGeom>
                <a:avLst/>
                <a:gdLst>
                  <a:gd name="T0" fmla="*/ 180 w 304"/>
                  <a:gd name="T1" fmla="*/ 252 h 462"/>
                  <a:gd name="T2" fmla="*/ 187 w 304"/>
                  <a:gd name="T3" fmla="*/ 237 h 462"/>
                  <a:gd name="T4" fmla="*/ 214 w 304"/>
                  <a:gd name="T5" fmla="*/ 228 h 462"/>
                  <a:gd name="T6" fmla="*/ 229 w 304"/>
                  <a:gd name="T7" fmla="*/ 189 h 462"/>
                  <a:gd name="T8" fmla="*/ 247 w 304"/>
                  <a:gd name="T9" fmla="*/ 157 h 462"/>
                  <a:gd name="T10" fmla="*/ 251 w 304"/>
                  <a:gd name="T11" fmla="*/ 121 h 462"/>
                  <a:gd name="T12" fmla="*/ 267 w 304"/>
                  <a:gd name="T13" fmla="*/ 110 h 462"/>
                  <a:gd name="T14" fmla="*/ 304 w 304"/>
                  <a:gd name="T15" fmla="*/ 89 h 462"/>
                  <a:gd name="T16" fmla="*/ 290 w 304"/>
                  <a:gd name="T17" fmla="*/ 66 h 462"/>
                  <a:gd name="T18" fmla="*/ 272 w 304"/>
                  <a:gd name="T19" fmla="*/ 39 h 462"/>
                  <a:gd name="T20" fmla="*/ 233 w 304"/>
                  <a:gd name="T21" fmla="*/ 37 h 462"/>
                  <a:gd name="T22" fmla="*/ 202 w 304"/>
                  <a:gd name="T23" fmla="*/ 26 h 462"/>
                  <a:gd name="T24" fmla="*/ 187 w 304"/>
                  <a:gd name="T25" fmla="*/ 14 h 462"/>
                  <a:gd name="T26" fmla="*/ 176 w 304"/>
                  <a:gd name="T27" fmla="*/ 0 h 462"/>
                  <a:gd name="T28" fmla="*/ 138 w 304"/>
                  <a:gd name="T29" fmla="*/ 10 h 462"/>
                  <a:gd name="T30" fmla="*/ 131 w 304"/>
                  <a:gd name="T31" fmla="*/ 71 h 462"/>
                  <a:gd name="T32" fmla="*/ 113 w 304"/>
                  <a:gd name="T33" fmla="*/ 123 h 462"/>
                  <a:gd name="T34" fmla="*/ 97 w 304"/>
                  <a:gd name="T35" fmla="*/ 166 h 462"/>
                  <a:gd name="T36" fmla="*/ 71 w 304"/>
                  <a:gd name="T37" fmla="*/ 191 h 462"/>
                  <a:gd name="T38" fmla="*/ 37 w 304"/>
                  <a:gd name="T39" fmla="*/ 222 h 462"/>
                  <a:gd name="T40" fmla="*/ 22 w 304"/>
                  <a:gd name="T41" fmla="*/ 257 h 462"/>
                  <a:gd name="T42" fmla="*/ 32 w 304"/>
                  <a:gd name="T43" fmla="*/ 284 h 462"/>
                  <a:gd name="T44" fmla="*/ 45 w 304"/>
                  <a:gd name="T45" fmla="*/ 272 h 462"/>
                  <a:gd name="T46" fmla="*/ 47 w 304"/>
                  <a:gd name="T47" fmla="*/ 284 h 462"/>
                  <a:gd name="T48" fmla="*/ 25 w 304"/>
                  <a:gd name="T49" fmla="*/ 290 h 462"/>
                  <a:gd name="T50" fmla="*/ 40 w 304"/>
                  <a:gd name="T51" fmla="*/ 307 h 462"/>
                  <a:gd name="T52" fmla="*/ 50 w 304"/>
                  <a:gd name="T53" fmla="*/ 316 h 462"/>
                  <a:gd name="T54" fmla="*/ 40 w 304"/>
                  <a:gd name="T55" fmla="*/ 347 h 462"/>
                  <a:gd name="T56" fmla="*/ 27 w 304"/>
                  <a:gd name="T57" fmla="*/ 396 h 462"/>
                  <a:gd name="T58" fmla="*/ 0 w 304"/>
                  <a:gd name="T59" fmla="*/ 437 h 462"/>
                  <a:gd name="T60" fmla="*/ 25 w 304"/>
                  <a:gd name="T61" fmla="*/ 438 h 462"/>
                  <a:gd name="T62" fmla="*/ 40 w 304"/>
                  <a:gd name="T63" fmla="*/ 445 h 462"/>
                  <a:gd name="T64" fmla="*/ 83 w 304"/>
                  <a:gd name="T65" fmla="*/ 462 h 462"/>
                  <a:gd name="T66" fmla="*/ 114 w 304"/>
                  <a:gd name="T67" fmla="*/ 456 h 462"/>
                  <a:gd name="T68" fmla="*/ 119 w 304"/>
                  <a:gd name="T69" fmla="*/ 457 h 462"/>
                  <a:gd name="T70" fmla="*/ 132 w 304"/>
                  <a:gd name="T71" fmla="*/ 404 h 462"/>
                  <a:gd name="T72" fmla="*/ 163 w 304"/>
                  <a:gd name="T73" fmla="*/ 387 h 462"/>
                  <a:gd name="T74" fmla="*/ 167 w 304"/>
                  <a:gd name="T75" fmla="*/ 375 h 462"/>
                  <a:gd name="T76" fmla="*/ 162 w 304"/>
                  <a:gd name="T77" fmla="*/ 334 h 462"/>
                  <a:gd name="T78" fmla="*/ 194 w 304"/>
                  <a:gd name="T79" fmla="*/ 291 h 462"/>
                  <a:gd name="T80" fmla="*/ 180 w 304"/>
                  <a:gd name="T81" fmla="*/ 252 h 4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4"/>
                  <a:gd name="T124" fmla="*/ 0 h 462"/>
                  <a:gd name="T125" fmla="*/ 304 w 304"/>
                  <a:gd name="T126" fmla="*/ 462 h 4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4" h="462">
                    <a:moveTo>
                      <a:pt x="180" y="252"/>
                    </a:moveTo>
                    <a:lnTo>
                      <a:pt x="187" y="237"/>
                    </a:lnTo>
                    <a:lnTo>
                      <a:pt x="214" y="228"/>
                    </a:lnTo>
                    <a:lnTo>
                      <a:pt x="229" y="189"/>
                    </a:lnTo>
                    <a:lnTo>
                      <a:pt x="247" y="157"/>
                    </a:lnTo>
                    <a:lnTo>
                      <a:pt x="251" y="121"/>
                    </a:lnTo>
                    <a:lnTo>
                      <a:pt x="267" y="110"/>
                    </a:lnTo>
                    <a:lnTo>
                      <a:pt x="304" y="89"/>
                    </a:lnTo>
                    <a:lnTo>
                      <a:pt x="290" y="66"/>
                    </a:lnTo>
                    <a:lnTo>
                      <a:pt x="272" y="39"/>
                    </a:lnTo>
                    <a:lnTo>
                      <a:pt x="233" y="37"/>
                    </a:lnTo>
                    <a:lnTo>
                      <a:pt x="202" y="26"/>
                    </a:lnTo>
                    <a:lnTo>
                      <a:pt x="187" y="14"/>
                    </a:lnTo>
                    <a:lnTo>
                      <a:pt x="176" y="0"/>
                    </a:lnTo>
                    <a:lnTo>
                      <a:pt x="138" y="10"/>
                    </a:lnTo>
                    <a:lnTo>
                      <a:pt x="131" y="71"/>
                    </a:lnTo>
                    <a:lnTo>
                      <a:pt x="113" y="123"/>
                    </a:lnTo>
                    <a:lnTo>
                      <a:pt x="97" y="166"/>
                    </a:lnTo>
                    <a:lnTo>
                      <a:pt x="71" y="191"/>
                    </a:lnTo>
                    <a:lnTo>
                      <a:pt x="37" y="222"/>
                    </a:lnTo>
                    <a:lnTo>
                      <a:pt x="22" y="257"/>
                    </a:lnTo>
                    <a:lnTo>
                      <a:pt x="32" y="284"/>
                    </a:lnTo>
                    <a:lnTo>
                      <a:pt x="45" y="272"/>
                    </a:lnTo>
                    <a:lnTo>
                      <a:pt x="47" y="284"/>
                    </a:lnTo>
                    <a:lnTo>
                      <a:pt x="25" y="290"/>
                    </a:lnTo>
                    <a:lnTo>
                      <a:pt x="40" y="307"/>
                    </a:lnTo>
                    <a:lnTo>
                      <a:pt x="50" y="316"/>
                    </a:lnTo>
                    <a:lnTo>
                      <a:pt x="40" y="347"/>
                    </a:lnTo>
                    <a:lnTo>
                      <a:pt x="27" y="396"/>
                    </a:lnTo>
                    <a:lnTo>
                      <a:pt x="0" y="437"/>
                    </a:lnTo>
                    <a:lnTo>
                      <a:pt x="25" y="438"/>
                    </a:lnTo>
                    <a:lnTo>
                      <a:pt x="40" y="445"/>
                    </a:lnTo>
                    <a:lnTo>
                      <a:pt x="83" y="462"/>
                    </a:lnTo>
                    <a:lnTo>
                      <a:pt x="114" y="456"/>
                    </a:lnTo>
                    <a:lnTo>
                      <a:pt x="119" y="457"/>
                    </a:lnTo>
                    <a:lnTo>
                      <a:pt x="132" y="404"/>
                    </a:lnTo>
                    <a:lnTo>
                      <a:pt x="163" y="387"/>
                    </a:lnTo>
                    <a:lnTo>
                      <a:pt x="167" y="375"/>
                    </a:lnTo>
                    <a:lnTo>
                      <a:pt x="162" y="334"/>
                    </a:lnTo>
                    <a:lnTo>
                      <a:pt x="194" y="291"/>
                    </a:lnTo>
                    <a:lnTo>
                      <a:pt x="180" y="252"/>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48" name="Freeform 256"/>
              <p:cNvSpPr>
                <a:spLocks/>
              </p:cNvSpPr>
              <p:nvPr/>
            </p:nvSpPr>
            <p:spPr bwMode="auto">
              <a:xfrm>
                <a:off x="1049" y="3109"/>
                <a:ext cx="304" cy="462"/>
              </a:xfrm>
              <a:custGeom>
                <a:avLst/>
                <a:gdLst>
                  <a:gd name="T0" fmla="*/ 180 w 304"/>
                  <a:gd name="T1" fmla="*/ 252 h 462"/>
                  <a:gd name="T2" fmla="*/ 187 w 304"/>
                  <a:gd name="T3" fmla="*/ 237 h 462"/>
                  <a:gd name="T4" fmla="*/ 214 w 304"/>
                  <a:gd name="T5" fmla="*/ 228 h 462"/>
                  <a:gd name="T6" fmla="*/ 229 w 304"/>
                  <a:gd name="T7" fmla="*/ 189 h 462"/>
                  <a:gd name="T8" fmla="*/ 247 w 304"/>
                  <a:gd name="T9" fmla="*/ 157 h 462"/>
                  <a:gd name="T10" fmla="*/ 251 w 304"/>
                  <a:gd name="T11" fmla="*/ 121 h 462"/>
                  <a:gd name="T12" fmla="*/ 267 w 304"/>
                  <a:gd name="T13" fmla="*/ 110 h 462"/>
                  <a:gd name="T14" fmla="*/ 304 w 304"/>
                  <a:gd name="T15" fmla="*/ 89 h 462"/>
                  <a:gd name="T16" fmla="*/ 290 w 304"/>
                  <a:gd name="T17" fmla="*/ 66 h 462"/>
                  <a:gd name="T18" fmla="*/ 272 w 304"/>
                  <a:gd name="T19" fmla="*/ 39 h 462"/>
                  <a:gd name="T20" fmla="*/ 233 w 304"/>
                  <a:gd name="T21" fmla="*/ 37 h 462"/>
                  <a:gd name="T22" fmla="*/ 202 w 304"/>
                  <a:gd name="T23" fmla="*/ 26 h 462"/>
                  <a:gd name="T24" fmla="*/ 187 w 304"/>
                  <a:gd name="T25" fmla="*/ 14 h 462"/>
                  <a:gd name="T26" fmla="*/ 176 w 304"/>
                  <a:gd name="T27" fmla="*/ 0 h 462"/>
                  <a:gd name="T28" fmla="*/ 138 w 304"/>
                  <a:gd name="T29" fmla="*/ 10 h 462"/>
                  <a:gd name="T30" fmla="*/ 131 w 304"/>
                  <a:gd name="T31" fmla="*/ 71 h 462"/>
                  <a:gd name="T32" fmla="*/ 113 w 304"/>
                  <a:gd name="T33" fmla="*/ 123 h 462"/>
                  <a:gd name="T34" fmla="*/ 97 w 304"/>
                  <a:gd name="T35" fmla="*/ 166 h 462"/>
                  <a:gd name="T36" fmla="*/ 71 w 304"/>
                  <a:gd name="T37" fmla="*/ 191 h 462"/>
                  <a:gd name="T38" fmla="*/ 37 w 304"/>
                  <a:gd name="T39" fmla="*/ 222 h 462"/>
                  <a:gd name="T40" fmla="*/ 22 w 304"/>
                  <a:gd name="T41" fmla="*/ 257 h 462"/>
                  <a:gd name="T42" fmla="*/ 32 w 304"/>
                  <a:gd name="T43" fmla="*/ 284 h 462"/>
                  <a:gd name="T44" fmla="*/ 45 w 304"/>
                  <a:gd name="T45" fmla="*/ 272 h 462"/>
                  <a:gd name="T46" fmla="*/ 47 w 304"/>
                  <a:gd name="T47" fmla="*/ 284 h 462"/>
                  <a:gd name="T48" fmla="*/ 25 w 304"/>
                  <a:gd name="T49" fmla="*/ 290 h 462"/>
                  <a:gd name="T50" fmla="*/ 40 w 304"/>
                  <a:gd name="T51" fmla="*/ 307 h 462"/>
                  <a:gd name="T52" fmla="*/ 50 w 304"/>
                  <a:gd name="T53" fmla="*/ 316 h 462"/>
                  <a:gd name="T54" fmla="*/ 40 w 304"/>
                  <a:gd name="T55" fmla="*/ 347 h 462"/>
                  <a:gd name="T56" fmla="*/ 27 w 304"/>
                  <a:gd name="T57" fmla="*/ 396 h 462"/>
                  <a:gd name="T58" fmla="*/ 0 w 304"/>
                  <a:gd name="T59" fmla="*/ 437 h 462"/>
                  <a:gd name="T60" fmla="*/ 25 w 304"/>
                  <a:gd name="T61" fmla="*/ 438 h 462"/>
                  <a:gd name="T62" fmla="*/ 40 w 304"/>
                  <a:gd name="T63" fmla="*/ 445 h 462"/>
                  <a:gd name="T64" fmla="*/ 83 w 304"/>
                  <a:gd name="T65" fmla="*/ 462 h 462"/>
                  <a:gd name="T66" fmla="*/ 114 w 304"/>
                  <a:gd name="T67" fmla="*/ 456 h 462"/>
                  <a:gd name="T68" fmla="*/ 119 w 304"/>
                  <a:gd name="T69" fmla="*/ 457 h 462"/>
                  <a:gd name="T70" fmla="*/ 132 w 304"/>
                  <a:gd name="T71" fmla="*/ 404 h 462"/>
                  <a:gd name="T72" fmla="*/ 163 w 304"/>
                  <a:gd name="T73" fmla="*/ 387 h 462"/>
                  <a:gd name="T74" fmla="*/ 167 w 304"/>
                  <a:gd name="T75" fmla="*/ 375 h 462"/>
                  <a:gd name="T76" fmla="*/ 162 w 304"/>
                  <a:gd name="T77" fmla="*/ 334 h 462"/>
                  <a:gd name="T78" fmla="*/ 194 w 304"/>
                  <a:gd name="T79" fmla="*/ 291 h 462"/>
                  <a:gd name="T80" fmla="*/ 180 w 304"/>
                  <a:gd name="T81" fmla="*/ 252 h 4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4"/>
                  <a:gd name="T124" fmla="*/ 0 h 462"/>
                  <a:gd name="T125" fmla="*/ 304 w 304"/>
                  <a:gd name="T126" fmla="*/ 462 h 4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4" h="462">
                    <a:moveTo>
                      <a:pt x="180" y="252"/>
                    </a:moveTo>
                    <a:lnTo>
                      <a:pt x="187" y="237"/>
                    </a:lnTo>
                    <a:lnTo>
                      <a:pt x="214" y="228"/>
                    </a:lnTo>
                    <a:lnTo>
                      <a:pt x="229" y="189"/>
                    </a:lnTo>
                    <a:lnTo>
                      <a:pt x="247" y="157"/>
                    </a:lnTo>
                    <a:lnTo>
                      <a:pt x="251" y="121"/>
                    </a:lnTo>
                    <a:lnTo>
                      <a:pt x="267" y="110"/>
                    </a:lnTo>
                    <a:lnTo>
                      <a:pt x="304" y="89"/>
                    </a:lnTo>
                    <a:lnTo>
                      <a:pt x="290" y="66"/>
                    </a:lnTo>
                    <a:lnTo>
                      <a:pt x="272" y="39"/>
                    </a:lnTo>
                    <a:lnTo>
                      <a:pt x="233" y="37"/>
                    </a:lnTo>
                    <a:lnTo>
                      <a:pt x="202" y="26"/>
                    </a:lnTo>
                    <a:lnTo>
                      <a:pt x="187" y="14"/>
                    </a:lnTo>
                    <a:lnTo>
                      <a:pt x="176" y="0"/>
                    </a:lnTo>
                    <a:lnTo>
                      <a:pt x="138" y="10"/>
                    </a:lnTo>
                    <a:lnTo>
                      <a:pt x="131" y="71"/>
                    </a:lnTo>
                    <a:lnTo>
                      <a:pt x="113" y="123"/>
                    </a:lnTo>
                    <a:lnTo>
                      <a:pt x="97" y="166"/>
                    </a:lnTo>
                    <a:lnTo>
                      <a:pt x="71" y="191"/>
                    </a:lnTo>
                    <a:lnTo>
                      <a:pt x="37" y="222"/>
                    </a:lnTo>
                    <a:lnTo>
                      <a:pt x="22" y="257"/>
                    </a:lnTo>
                    <a:lnTo>
                      <a:pt x="32" y="284"/>
                    </a:lnTo>
                    <a:lnTo>
                      <a:pt x="45" y="272"/>
                    </a:lnTo>
                    <a:lnTo>
                      <a:pt x="47" y="284"/>
                    </a:lnTo>
                    <a:lnTo>
                      <a:pt x="25" y="290"/>
                    </a:lnTo>
                    <a:lnTo>
                      <a:pt x="40" y="307"/>
                    </a:lnTo>
                    <a:lnTo>
                      <a:pt x="50" y="316"/>
                    </a:lnTo>
                    <a:lnTo>
                      <a:pt x="40" y="347"/>
                    </a:lnTo>
                    <a:lnTo>
                      <a:pt x="27" y="396"/>
                    </a:lnTo>
                    <a:lnTo>
                      <a:pt x="0" y="437"/>
                    </a:lnTo>
                    <a:lnTo>
                      <a:pt x="25" y="438"/>
                    </a:lnTo>
                    <a:lnTo>
                      <a:pt x="40" y="445"/>
                    </a:lnTo>
                    <a:lnTo>
                      <a:pt x="83" y="462"/>
                    </a:lnTo>
                    <a:lnTo>
                      <a:pt x="114" y="456"/>
                    </a:lnTo>
                    <a:lnTo>
                      <a:pt x="119" y="457"/>
                    </a:lnTo>
                    <a:lnTo>
                      <a:pt x="132" y="404"/>
                    </a:lnTo>
                    <a:lnTo>
                      <a:pt x="163" y="387"/>
                    </a:lnTo>
                    <a:lnTo>
                      <a:pt x="167" y="375"/>
                    </a:lnTo>
                    <a:lnTo>
                      <a:pt x="162" y="334"/>
                    </a:lnTo>
                    <a:lnTo>
                      <a:pt x="194" y="291"/>
                    </a:lnTo>
                    <a:lnTo>
                      <a:pt x="180" y="252"/>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30" name="Group 263"/>
            <p:cNvGrpSpPr>
              <a:grpSpLocks/>
            </p:cNvGrpSpPr>
            <p:nvPr/>
          </p:nvGrpSpPr>
          <p:grpSpPr bwMode="auto">
            <a:xfrm>
              <a:off x="4096970" y="4563161"/>
              <a:ext cx="452876" cy="256797"/>
              <a:chOff x="2234" y="2785"/>
              <a:chExt cx="290" cy="174"/>
            </a:xfrm>
          </p:grpSpPr>
          <p:sp>
            <p:nvSpPr>
              <p:cNvPr id="345" name="Freeform 264" descr="Wide downward diagonal"/>
              <p:cNvSpPr>
                <a:spLocks/>
              </p:cNvSpPr>
              <p:nvPr/>
            </p:nvSpPr>
            <p:spPr bwMode="auto">
              <a:xfrm>
                <a:off x="2234" y="2785"/>
                <a:ext cx="290" cy="174"/>
              </a:xfrm>
              <a:custGeom>
                <a:avLst/>
                <a:gdLst>
                  <a:gd name="T0" fmla="*/ 274 w 290"/>
                  <a:gd name="T1" fmla="*/ 115 h 174"/>
                  <a:gd name="T2" fmla="*/ 290 w 290"/>
                  <a:gd name="T3" fmla="*/ 88 h 174"/>
                  <a:gd name="T4" fmla="*/ 287 w 290"/>
                  <a:gd name="T5" fmla="*/ 86 h 174"/>
                  <a:gd name="T6" fmla="*/ 274 w 290"/>
                  <a:gd name="T7" fmla="*/ 87 h 174"/>
                  <a:gd name="T8" fmla="*/ 269 w 290"/>
                  <a:gd name="T9" fmla="*/ 86 h 174"/>
                  <a:gd name="T10" fmla="*/ 265 w 290"/>
                  <a:gd name="T11" fmla="*/ 88 h 174"/>
                  <a:gd name="T12" fmla="*/ 235 w 290"/>
                  <a:gd name="T13" fmla="*/ 68 h 174"/>
                  <a:gd name="T14" fmla="*/ 232 w 290"/>
                  <a:gd name="T15" fmla="*/ 49 h 174"/>
                  <a:gd name="T16" fmla="*/ 239 w 290"/>
                  <a:gd name="T17" fmla="*/ 22 h 174"/>
                  <a:gd name="T18" fmla="*/ 205 w 290"/>
                  <a:gd name="T19" fmla="*/ 0 h 174"/>
                  <a:gd name="T20" fmla="*/ 202 w 290"/>
                  <a:gd name="T21" fmla="*/ 9 h 174"/>
                  <a:gd name="T22" fmla="*/ 184 w 290"/>
                  <a:gd name="T23" fmla="*/ 8 h 174"/>
                  <a:gd name="T24" fmla="*/ 170 w 290"/>
                  <a:gd name="T25" fmla="*/ 1 h 174"/>
                  <a:gd name="T26" fmla="*/ 166 w 290"/>
                  <a:gd name="T27" fmla="*/ 15 h 174"/>
                  <a:gd name="T28" fmla="*/ 146 w 290"/>
                  <a:gd name="T29" fmla="*/ 15 h 174"/>
                  <a:gd name="T30" fmla="*/ 131 w 290"/>
                  <a:gd name="T31" fmla="*/ 15 h 174"/>
                  <a:gd name="T32" fmla="*/ 112 w 290"/>
                  <a:gd name="T33" fmla="*/ 14 h 174"/>
                  <a:gd name="T34" fmla="*/ 108 w 290"/>
                  <a:gd name="T35" fmla="*/ 20 h 174"/>
                  <a:gd name="T36" fmla="*/ 87 w 290"/>
                  <a:gd name="T37" fmla="*/ 21 h 174"/>
                  <a:gd name="T38" fmla="*/ 67 w 290"/>
                  <a:gd name="T39" fmla="*/ 30 h 174"/>
                  <a:gd name="T40" fmla="*/ 52 w 290"/>
                  <a:gd name="T41" fmla="*/ 59 h 174"/>
                  <a:gd name="T42" fmla="*/ 17 w 290"/>
                  <a:gd name="T43" fmla="*/ 93 h 174"/>
                  <a:gd name="T44" fmla="*/ 0 w 290"/>
                  <a:gd name="T45" fmla="*/ 131 h 174"/>
                  <a:gd name="T46" fmla="*/ 26 w 290"/>
                  <a:gd name="T47" fmla="*/ 124 h 174"/>
                  <a:gd name="T48" fmla="*/ 26 w 290"/>
                  <a:gd name="T49" fmla="*/ 120 h 174"/>
                  <a:gd name="T50" fmla="*/ 27 w 290"/>
                  <a:gd name="T51" fmla="*/ 122 h 174"/>
                  <a:gd name="T52" fmla="*/ 51 w 290"/>
                  <a:gd name="T53" fmla="*/ 117 h 174"/>
                  <a:gd name="T54" fmla="*/ 43 w 290"/>
                  <a:gd name="T55" fmla="*/ 119 h 174"/>
                  <a:gd name="T56" fmla="*/ 52 w 290"/>
                  <a:gd name="T57" fmla="*/ 120 h 174"/>
                  <a:gd name="T58" fmla="*/ 66 w 290"/>
                  <a:gd name="T59" fmla="*/ 162 h 174"/>
                  <a:gd name="T60" fmla="*/ 81 w 290"/>
                  <a:gd name="T61" fmla="*/ 165 h 174"/>
                  <a:gd name="T62" fmla="*/ 118 w 290"/>
                  <a:gd name="T63" fmla="*/ 166 h 174"/>
                  <a:gd name="T64" fmla="*/ 143 w 290"/>
                  <a:gd name="T65" fmla="*/ 132 h 174"/>
                  <a:gd name="T66" fmla="*/ 159 w 290"/>
                  <a:gd name="T67" fmla="*/ 130 h 174"/>
                  <a:gd name="T68" fmla="*/ 175 w 290"/>
                  <a:gd name="T69" fmla="*/ 153 h 174"/>
                  <a:gd name="T70" fmla="*/ 182 w 290"/>
                  <a:gd name="T71" fmla="*/ 145 h 174"/>
                  <a:gd name="T72" fmla="*/ 177 w 290"/>
                  <a:gd name="T73" fmla="*/ 158 h 174"/>
                  <a:gd name="T74" fmla="*/ 183 w 290"/>
                  <a:gd name="T75" fmla="*/ 166 h 174"/>
                  <a:gd name="T76" fmla="*/ 198 w 290"/>
                  <a:gd name="T77" fmla="*/ 174 h 174"/>
                  <a:gd name="T78" fmla="*/ 213 w 290"/>
                  <a:gd name="T79" fmla="*/ 132 h 174"/>
                  <a:gd name="T80" fmla="*/ 225 w 290"/>
                  <a:gd name="T81" fmla="*/ 129 h 174"/>
                  <a:gd name="T82" fmla="*/ 258 w 290"/>
                  <a:gd name="T83" fmla="*/ 140 h 174"/>
                  <a:gd name="T84" fmla="*/ 265 w 290"/>
                  <a:gd name="T85" fmla="*/ 129 h 174"/>
                  <a:gd name="T86" fmla="*/ 274 w 290"/>
                  <a:gd name="T87" fmla="*/ 115 h 1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
                  <a:gd name="T133" fmla="*/ 0 h 174"/>
                  <a:gd name="T134" fmla="*/ 290 w 290"/>
                  <a:gd name="T135" fmla="*/ 174 h 1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 h="174">
                    <a:moveTo>
                      <a:pt x="274" y="115"/>
                    </a:moveTo>
                    <a:lnTo>
                      <a:pt x="290" y="88"/>
                    </a:lnTo>
                    <a:lnTo>
                      <a:pt x="287" y="86"/>
                    </a:lnTo>
                    <a:lnTo>
                      <a:pt x="274" y="87"/>
                    </a:lnTo>
                    <a:lnTo>
                      <a:pt x="269" y="86"/>
                    </a:lnTo>
                    <a:lnTo>
                      <a:pt x="265" y="88"/>
                    </a:lnTo>
                    <a:lnTo>
                      <a:pt x="235" y="68"/>
                    </a:lnTo>
                    <a:lnTo>
                      <a:pt x="232" y="49"/>
                    </a:lnTo>
                    <a:lnTo>
                      <a:pt x="239" y="22"/>
                    </a:lnTo>
                    <a:lnTo>
                      <a:pt x="205" y="0"/>
                    </a:lnTo>
                    <a:lnTo>
                      <a:pt x="202" y="9"/>
                    </a:lnTo>
                    <a:lnTo>
                      <a:pt x="184" y="8"/>
                    </a:lnTo>
                    <a:lnTo>
                      <a:pt x="170" y="1"/>
                    </a:lnTo>
                    <a:lnTo>
                      <a:pt x="166" y="15"/>
                    </a:lnTo>
                    <a:lnTo>
                      <a:pt x="146" y="15"/>
                    </a:lnTo>
                    <a:lnTo>
                      <a:pt x="131" y="15"/>
                    </a:lnTo>
                    <a:lnTo>
                      <a:pt x="112" y="14"/>
                    </a:lnTo>
                    <a:lnTo>
                      <a:pt x="108" y="20"/>
                    </a:lnTo>
                    <a:lnTo>
                      <a:pt x="87" y="21"/>
                    </a:lnTo>
                    <a:lnTo>
                      <a:pt x="67" y="30"/>
                    </a:lnTo>
                    <a:lnTo>
                      <a:pt x="52" y="59"/>
                    </a:lnTo>
                    <a:lnTo>
                      <a:pt x="17" y="93"/>
                    </a:lnTo>
                    <a:lnTo>
                      <a:pt x="0" y="131"/>
                    </a:lnTo>
                    <a:lnTo>
                      <a:pt x="26" y="124"/>
                    </a:lnTo>
                    <a:lnTo>
                      <a:pt x="26" y="120"/>
                    </a:lnTo>
                    <a:lnTo>
                      <a:pt x="27" y="122"/>
                    </a:lnTo>
                    <a:lnTo>
                      <a:pt x="51" y="117"/>
                    </a:lnTo>
                    <a:lnTo>
                      <a:pt x="43" y="119"/>
                    </a:lnTo>
                    <a:lnTo>
                      <a:pt x="52" y="120"/>
                    </a:lnTo>
                    <a:lnTo>
                      <a:pt x="66" y="162"/>
                    </a:lnTo>
                    <a:lnTo>
                      <a:pt x="81" y="165"/>
                    </a:lnTo>
                    <a:lnTo>
                      <a:pt x="118" y="166"/>
                    </a:lnTo>
                    <a:lnTo>
                      <a:pt x="143" y="132"/>
                    </a:lnTo>
                    <a:lnTo>
                      <a:pt x="159" y="130"/>
                    </a:lnTo>
                    <a:lnTo>
                      <a:pt x="175" y="153"/>
                    </a:lnTo>
                    <a:lnTo>
                      <a:pt x="182" y="145"/>
                    </a:lnTo>
                    <a:lnTo>
                      <a:pt x="177" y="158"/>
                    </a:lnTo>
                    <a:lnTo>
                      <a:pt x="183" y="166"/>
                    </a:lnTo>
                    <a:lnTo>
                      <a:pt x="198" y="174"/>
                    </a:lnTo>
                    <a:lnTo>
                      <a:pt x="213" y="132"/>
                    </a:lnTo>
                    <a:lnTo>
                      <a:pt x="225" y="129"/>
                    </a:lnTo>
                    <a:lnTo>
                      <a:pt x="258" y="140"/>
                    </a:lnTo>
                    <a:lnTo>
                      <a:pt x="265" y="129"/>
                    </a:lnTo>
                    <a:lnTo>
                      <a:pt x="274" y="115"/>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346" name="Freeform 265" descr="Wide downward diagonal"/>
              <p:cNvSpPr>
                <a:spLocks/>
              </p:cNvSpPr>
              <p:nvPr/>
            </p:nvSpPr>
            <p:spPr bwMode="auto">
              <a:xfrm>
                <a:off x="2234" y="2785"/>
                <a:ext cx="290" cy="174"/>
              </a:xfrm>
              <a:custGeom>
                <a:avLst/>
                <a:gdLst>
                  <a:gd name="T0" fmla="*/ 274 w 290"/>
                  <a:gd name="T1" fmla="*/ 115 h 174"/>
                  <a:gd name="T2" fmla="*/ 290 w 290"/>
                  <a:gd name="T3" fmla="*/ 88 h 174"/>
                  <a:gd name="T4" fmla="*/ 287 w 290"/>
                  <a:gd name="T5" fmla="*/ 86 h 174"/>
                  <a:gd name="T6" fmla="*/ 274 w 290"/>
                  <a:gd name="T7" fmla="*/ 87 h 174"/>
                  <a:gd name="T8" fmla="*/ 269 w 290"/>
                  <a:gd name="T9" fmla="*/ 86 h 174"/>
                  <a:gd name="T10" fmla="*/ 265 w 290"/>
                  <a:gd name="T11" fmla="*/ 88 h 174"/>
                  <a:gd name="T12" fmla="*/ 235 w 290"/>
                  <a:gd name="T13" fmla="*/ 68 h 174"/>
                  <a:gd name="T14" fmla="*/ 232 w 290"/>
                  <a:gd name="T15" fmla="*/ 49 h 174"/>
                  <a:gd name="T16" fmla="*/ 239 w 290"/>
                  <a:gd name="T17" fmla="*/ 22 h 174"/>
                  <a:gd name="T18" fmla="*/ 205 w 290"/>
                  <a:gd name="T19" fmla="*/ 0 h 174"/>
                  <a:gd name="T20" fmla="*/ 202 w 290"/>
                  <a:gd name="T21" fmla="*/ 9 h 174"/>
                  <a:gd name="T22" fmla="*/ 184 w 290"/>
                  <a:gd name="T23" fmla="*/ 8 h 174"/>
                  <a:gd name="T24" fmla="*/ 170 w 290"/>
                  <a:gd name="T25" fmla="*/ 1 h 174"/>
                  <a:gd name="T26" fmla="*/ 166 w 290"/>
                  <a:gd name="T27" fmla="*/ 15 h 174"/>
                  <a:gd name="T28" fmla="*/ 146 w 290"/>
                  <a:gd name="T29" fmla="*/ 15 h 174"/>
                  <a:gd name="T30" fmla="*/ 131 w 290"/>
                  <a:gd name="T31" fmla="*/ 15 h 174"/>
                  <a:gd name="T32" fmla="*/ 112 w 290"/>
                  <a:gd name="T33" fmla="*/ 14 h 174"/>
                  <a:gd name="T34" fmla="*/ 108 w 290"/>
                  <a:gd name="T35" fmla="*/ 20 h 174"/>
                  <a:gd name="T36" fmla="*/ 87 w 290"/>
                  <a:gd name="T37" fmla="*/ 21 h 174"/>
                  <a:gd name="T38" fmla="*/ 67 w 290"/>
                  <a:gd name="T39" fmla="*/ 30 h 174"/>
                  <a:gd name="T40" fmla="*/ 52 w 290"/>
                  <a:gd name="T41" fmla="*/ 59 h 174"/>
                  <a:gd name="T42" fmla="*/ 17 w 290"/>
                  <a:gd name="T43" fmla="*/ 93 h 174"/>
                  <a:gd name="T44" fmla="*/ 0 w 290"/>
                  <a:gd name="T45" fmla="*/ 131 h 174"/>
                  <a:gd name="T46" fmla="*/ 26 w 290"/>
                  <a:gd name="T47" fmla="*/ 124 h 174"/>
                  <a:gd name="T48" fmla="*/ 26 w 290"/>
                  <a:gd name="T49" fmla="*/ 120 h 174"/>
                  <a:gd name="T50" fmla="*/ 27 w 290"/>
                  <a:gd name="T51" fmla="*/ 122 h 174"/>
                  <a:gd name="T52" fmla="*/ 51 w 290"/>
                  <a:gd name="T53" fmla="*/ 117 h 174"/>
                  <a:gd name="T54" fmla="*/ 43 w 290"/>
                  <a:gd name="T55" fmla="*/ 119 h 174"/>
                  <a:gd name="T56" fmla="*/ 52 w 290"/>
                  <a:gd name="T57" fmla="*/ 120 h 174"/>
                  <a:gd name="T58" fmla="*/ 66 w 290"/>
                  <a:gd name="T59" fmla="*/ 162 h 174"/>
                  <a:gd name="T60" fmla="*/ 81 w 290"/>
                  <a:gd name="T61" fmla="*/ 165 h 174"/>
                  <a:gd name="T62" fmla="*/ 118 w 290"/>
                  <a:gd name="T63" fmla="*/ 166 h 174"/>
                  <a:gd name="T64" fmla="*/ 143 w 290"/>
                  <a:gd name="T65" fmla="*/ 132 h 174"/>
                  <a:gd name="T66" fmla="*/ 159 w 290"/>
                  <a:gd name="T67" fmla="*/ 130 h 174"/>
                  <a:gd name="T68" fmla="*/ 175 w 290"/>
                  <a:gd name="T69" fmla="*/ 153 h 174"/>
                  <a:gd name="T70" fmla="*/ 182 w 290"/>
                  <a:gd name="T71" fmla="*/ 145 h 174"/>
                  <a:gd name="T72" fmla="*/ 177 w 290"/>
                  <a:gd name="T73" fmla="*/ 158 h 174"/>
                  <a:gd name="T74" fmla="*/ 183 w 290"/>
                  <a:gd name="T75" fmla="*/ 166 h 174"/>
                  <a:gd name="T76" fmla="*/ 198 w 290"/>
                  <a:gd name="T77" fmla="*/ 174 h 174"/>
                  <a:gd name="T78" fmla="*/ 213 w 290"/>
                  <a:gd name="T79" fmla="*/ 132 h 174"/>
                  <a:gd name="T80" fmla="*/ 225 w 290"/>
                  <a:gd name="T81" fmla="*/ 129 h 174"/>
                  <a:gd name="T82" fmla="*/ 258 w 290"/>
                  <a:gd name="T83" fmla="*/ 140 h 174"/>
                  <a:gd name="T84" fmla="*/ 265 w 290"/>
                  <a:gd name="T85" fmla="*/ 129 h 174"/>
                  <a:gd name="T86" fmla="*/ 274 w 290"/>
                  <a:gd name="T87" fmla="*/ 115 h 1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
                  <a:gd name="T133" fmla="*/ 0 h 174"/>
                  <a:gd name="T134" fmla="*/ 290 w 290"/>
                  <a:gd name="T135" fmla="*/ 174 h 1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 h="174">
                    <a:moveTo>
                      <a:pt x="274" y="115"/>
                    </a:moveTo>
                    <a:lnTo>
                      <a:pt x="290" y="88"/>
                    </a:lnTo>
                    <a:lnTo>
                      <a:pt x="287" y="86"/>
                    </a:lnTo>
                    <a:lnTo>
                      <a:pt x="274" y="87"/>
                    </a:lnTo>
                    <a:lnTo>
                      <a:pt x="269" y="86"/>
                    </a:lnTo>
                    <a:lnTo>
                      <a:pt x="265" y="88"/>
                    </a:lnTo>
                    <a:lnTo>
                      <a:pt x="235" y="68"/>
                    </a:lnTo>
                    <a:lnTo>
                      <a:pt x="232" y="49"/>
                    </a:lnTo>
                    <a:lnTo>
                      <a:pt x="239" y="22"/>
                    </a:lnTo>
                    <a:lnTo>
                      <a:pt x="205" y="0"/>
                    </a:lnTo>
                    <a:lnTo>
                      <a:pt x="202" y="9"/>
                    </a:lnTo>
                    <a:lnTo>
                      <a:pt x="184" y="8"/>
                    </a:lnTo>
                    <a:lnTo>
                      <a:pt x="170" y="1"/>
                    </a:lnTo>
                    <a:lnTo>
                      <a:pt x="166" y="15"/>
                    </a:lnTo>
                    <a:lnTo>
                      <a:pt x="146" y="15"/>
                    </a:lnTo>
                    <a:lnTo>
                      <a:pt x="131" y="15"/>
                    </a:lnTo>
                    <a:lnTo>
                      <a:pt x="112" y="14"/>
                    </a:lnTo>
                    <a:lnTo>
                      <a:pt x="108" y="20"/>
                    </a:lnTo>
                    <a:lnTo>
                      <a:pt x="87" y="21"/>
                    </a:lnTo>
                    <a:lnTo>
                      <a:pt x="67" y="30"/>
                    </a:lnTo>
                    <a:lnTo>
                      <a:pt x="52" y="59"/>
                    </a:lnTo>
                    <a:lnTo>
                      <a:pt x="17" y="93"/>
                    </a:lnTo>
                    <a:lnTo>
                      <a:pt x="0" y="131"/>
                    </a:lnTo>
                    <a:lnTo>
                      <a:pt x="26" y="124"/>
                    </a:lnTo>
                    <a:lnTo>
                      <a:pt x="26" y="120"/>
                    </a:lnTo>
                    <a:lnTo>
                      <a:pt x="27" y="122"/>
                    </a:lnTo>
                    <a:lnTo>
                      <a:pt x="51" y="117"/>
                    </a:lnTo>
                    <a:lnTo>
                      <a:pt x="43" y="119"/>
                    </a:lnTo>
                    <a:lnTo>
                      <a:pt x="52" y="120"/>
                    </a:lnTo>
                    <a:lnTo>
                      <a:pt x="66" y="162"/>
                    </a:lnTo>
                    <a:lnTo>
                      <a:pt x="81" y="165"/>
                    </a:lnTo>
                    <a:lnTo>
                      <a:pt x="118" y="166"/>
                    </a:lnTo>
                    <a:lnTo>
                      <a:pt x="143" y="132"/>
                    </a:lnTo>
                    <a:lnTo>
                      <a:pt x="159" y="130"/>
                    </a:lnTo>
                    <a:lnTo>
                      <a:pt x="175" y="153"/>
                    </a:lnTo>
                    <a:lnTo>
                      <a:pt x="182" y="145"/>
                    </a:lnTo>
                    <a:lnTo>
                      <a:pt x="177" y="158"/>
                    </a:lnTo>
                    <a:lnTo>
                      <a:pt x="183" y="166"/>
                    </a:lnTo>
                    <a:lnTo>
                      <a:pt x="198" y="174"/>
                    </a:lnTo>
                    <a:lnTo>
                      <a:pt x="213" y="132"/>
                    </a:lnTo>
                    <a:lnTo>
                      <a:pt x="225" y="129"/>
                    </a:lnTo>
                    <a:lnTo>
                      <a:pt x="258" y="140"/>
                    </a:lnTo>
                    <a:lnTo>
                      <a:pt x="265" y="129"/>
                    </a:lnTo>
                    <a:lnTo>
                      <a:pt x="274" y="115"/>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nvGrpSpPr>
            <p:cNvPr id="31" name="Group 269"/>
            <p:cNvGrpSpPr>
              <a:grpSpLocks/>
            </p:cNvGrpSpPr>
            <p:nvPr/>
          </p:nvGrpSpPr>
          <p:grpSpPr bwMode="auto">
            <a:xfrm>
              <a:off x="3932997" y="3788342"/>
              <a:ext cx="363862" cy="357155"/>
              <a:chOff x="2129" y="2260"/>
              <a:chExt cx="233" cy="242"/>
            </a:xfrm>
          </p:grpSpPr>
          <p:sp>
            <p:nvSpPr>
              <p:cNvPr id="343" name="Freeform 270"/>
              <p:cNvSpPr>
                <a:spLocks/>
              </p:cNvSpPr>
              <p:nvPr/>
            </p:nvSpPr>
            <p:spPr bwMode="auto">
              <a:xfrm>
                <a:off x="2129" y="2260"/>
                <a:ext cx="236" cy="242"/>
              </a:xfrm>
              <a:custGeom>
                <a:avLst/>
                <a:gdLst>
                  <a:gd name="T0" fmla="*/ 210 w 233"/>
                  <a:gd name="T1" fmla="*/ 116 h 242"/>
                  <a:gd name="T2" fmla="*/ 210 w 233"/>
                  <a:gd name="T3" fmla="*/ 91 h 242"/>
                  <a:gd name="T4" fmla="*/ 218 w 233"/>
                  <a:gd name="T5" fmla="*/ 74 h 242"/>
                  <a:gd name="T6" fmla="*/ 233 w 233"/>
                  <a:gd name="T7" fmla="*/ 20 h 242"/>
                  <a:gd name="T8" fmla="*/ 193 w 233"/>
                  <a:gd name="T9" fmla="*/ 0 h 242"/>
                  <a:gd name="T10" fmla="*/ 137 w 233"/>
                  <a:gd name="T11" fmla="*/ 13 h 242"/>
                  <a:gd name="T12" fmla="*/ 135 w 233"/>
                  <a:gd name="T13" fmla="*/ 47 h 242"/>
                  <a:gd name="T14" fmla="*/ 141 w 233"/>
                  <a:gd name="T15" fmla="*/ 66 h 242"/>
                  <a:gd name="T16" fmla="*/ 110 w 233"/>
                  <a:gd name="T17" fmla="*/ 88 h 242"/>
                  <a:gd name="T18" fmla="*/ 109 w 233"/>
                  <a:gd name="T19" fmla="*/ 74 h 242"/>
                  <a:gd name="T20" fmla="*/ 119 w 233"/>
                  <a:gd name="T21" fmla="*/ 54 h 242"/>
                  <a:gd name="T22" fmla="*/ 94 w 233"/>
                  <a:gd name="T23" fmla="*/ 34 h 242"/>
                  <a:gd name="T24" fmla="*/ 78 w 233"/>
                  <a:gd name="T25" fmla="*/ 84 h 242"/>
                  <a:gd name="T26" fmla="*/ 55 w 233"/>
                  <a:gd name="T27" fmla="*/ 127 h 242"/>
                  <a:gd name="T28" fmla="*/ 54 w 233"/>
                  <a:gd name="T29" fmla="*/ 136 h 242"/>
                  <a:gd name="T30" fmla="*/ 67 w 233"/>
                  <a:gd name="T31" fmla="*/ 147 h 242"/>
                  <a:gd name="T32" fmla="*/ 43 w 233"/>
                  <a:gd name="T33" fmla="*/ 159 h 242"/>
                  <a:gd name="T34" fmla="*/ 38 w 233"/>
                  <a:gd name="T35" fmla="*/ 159 h 242"/>
                  <a:gd name="T36" fmla="*/ 29 w 233"/>
                  <a:gd name="T37" fmla="*/ 154 h 242"/>
                  <a:gd name="T38" fmla="*/ 17 w 233"/>
                  <a:gd name="T39" fmla="*/ 150 h 242"/>
                  <a:gd name="T40" fmla="*/ 24 w 233"/>
                  <a:gd name="T41" fmla="*/ 170 h 242"/>
                  <a:gd name="T42" fmla="*/ 6 w 233"/>
                  <a:gd name="T43" fmla="*/ 167 h 242"/>
                  <a:gd name="T44" fmla="*/ 0 w 233"/>
                  <a:gd name="T45" fmla="*/ 170 h 242"/>
                  <a:gd name="T46" fmla="*/ 22 w 233"/>
                  <a:gd name="T47" fmla="*/ 184 h 242"/>
                  <a:gd name="T48" fmla="*/ 45 w 233"/>
                  <a:gd name="T49" fmla="*/ 181 h 242"/>
                  <a:gd name="T50" fmla="*/ 49 w 233"/>
                  <a:gd name="T51" fmla="*/ 174 h 242"/>
                  <a:gd name="T52" fmla="*/ 76 w 233"/>
                  <a:gd name="T53" fmla="*/ 170 h 242"/>
                  <a:gd name="T54" fmla="*/ 96 w 233"/>
                  <a:gd name="T55" fmla="*/ 170 h 242"/>
                  <a:gd name="T56" fmla="*/ 116 w 233"/>
                  <a:gd name="T57" fmla="*/ 192 h 242"/>
                  <a:gd name="T58" fmla="*/ 132 w 233"/>
                  <a:gd name="T59" fmla="*/ 218 h 242"/>
                  <a:gd name="T60" fmla="*/ 147 w 233"/>
                  <a:gd name="T61" fmla="*/ 242 h 242"/>
                  <a:gd name="T62" fmla="*/ 150 w 233"/>
                  <a:gd name="T63" fmla="*/ 233 h 242"/>
                  <a:gd name="T64" fmla="*/ 143 w 233"/>
                  <a:gd name="T65" fmla="*/ 213 h 242"/>
                  <a:gd name="T66" fmla="*/ 159 w 233"/>
                  <a:gd name="T67" fmla="*/ 202 h 242"/>
                  <a:gd name="T68" fmla="*/ 165 w 233"/>
                  <a:gd name="T69" fmla="*/ 174 h 242"/>
                  <a:gd name="T70" fmla="*/ 154 w 233"/>
                  <a:gd name="T71" fmla="*/ 143 h 242"/>
                  <a:gd name="T72" fmla="*/ 188 w 233"/>
                  <a:gd name="T73" fmla="*/ 140 h 242"/>
                  <a:gd name="T74" fmla="*/ 210 w 233"/>
                  <a:gd name="T75" fmla="*/ 116 h 2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3"/>
                  <a:gd name="T115" fmla="*/ 0 h 242"/>
                  <a:gd name="T116" fmla="*/ 233 w 233"/>
                  <a:gd name="T117" fmla="*/ 242 h 2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3" h="242">
                    <a:moveTo>
                      <a:pt x="210" y="116"/>
                    </a:moveTo>
                    <a:lnTo>
                      <a:pt x="210" y="91"/>
                    </a:lnTo>
                    <a:lnTo>
                      <a:pt x="218" y="74"/>
                    </a:lnTo>
                    <a:lnTo>
                      <a:pt x="233" y="20"/>
                    </a:lnTo>
                    <a:lnTo>
                      <a:pt x="193" y="0"/>
                    </a:lnTo>
                    <a:lnTo>
                      <a:pt x="137" y="13"/>
                    </a:lnTo>
                    <a:lnTo>
                      <a:pt x="135" y="47"/>
                    </a:lnTo>
                    <a:lnTo>
                      <a:pt x="141" y="66"/>
                    </a:lnTo>
                    <a:lnTo>
                      <a:pt x="110" y="88"/>
                    </a:lnTo>
                    <a:lnTo>
                      <a:pt x="109" y="74"/>
                    </a:lnTo>
                    <a:lnTo>
                      <a:pt x="119" y="54"/>
                    </a:lnTo>
                    <a:lnTo>
                      <a:pt x="94" y="34"/>
                    </a:lnTo>
                    <a:lnTo>
                      <a:pt x="78" y="84"/>
                    </a:lnTo>
                    <a:lnTo>
                      <a:pt x="55" y="127"/>
                    </a:lnTo>
                    <a:lnTo>
                      <a:pt x="54" y="136"/>
                    </a:lnTo>
                    <a:lnTo>
                      <a:pt x="67" y="147"/>
                    </a:lnTo>
                    <a:lnTo>
                      <a:pt x="43" y="159"/>
                    </a:lnTo>
                    <a:lnTo>
                      <a:pt x="38" y="159"/>
                    </a:lnTo>
                    <a:lnTo>
                      <a:pt x="29" y="154"/>
                    </a:lnTo>
                    <a:lnTo>
                      <a:pt x="17" y="150"/>
                    </a:lnTo>
                    <a:lnTo>
                      <a:pt x="24" y="170"/>
                    </a:lnTo>
                    <a:lnTo>
                      <a:pt x="6" y="167"/>
                    </a:lnTo>
                    <a:lnTo>
                      <a:pt x="0" y="170"/>
                    </a:lnTo>
                    <a:lnTo>
                      <a:pt x="22" y="184"/>
                    </a:lnTo>
                    <a:lnTo>
                      <a:pt x="45" y="181"/>
                    </a:lnTo>
                    <a:lnTo>
                      <a:pt x="49" y="174"/>
                    </a:lnTo>
                    <a:lnTo>
                      <a:pt x="76" y="170"/>
                    </a:lnTo>
                    <a:lnTo>
                      <a:pt x="96" y="170"/>
                    </a:lnTo>
                    <a:lnTo>
                      <a:pt x="116" y="192"/>
                    </a:lnTo>
                    <a:lnTo>
                      <a:pt x="132" y="218"/>
                    </a:lnTo>
                    <a:lnTo>
                      <a:pt x="147" y="242"/>
                    </a:lnTo>
                    <a:lnTo>
                      <a:pt x="150" y="233"/>
                    </a:lnTo>
                    <a:lnTo>
                      <a:pt x="143" y="213"/>
                    </a:lnTo>
                    <a:lnTo>
                      <a:pt x="159" y="202"/>
                    </a:lnTo>
                    <a:lnTo>
                      <a:pt x="165" y="174"/>
                    </a:lnTo>
                    <a:lnTo>
                      <a:pt x="154" y="143"/>
                    </a:lnTo>
                    <a:lnTo>
                      <a:pt x="188" y="140"/>
                    </a:lnTo>
                    <a:lnTo>
                      <a:pt x="210" y="116"/>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44" name="Freeform 271"/>
              <p:cNvSpPr>
                <a:spLocks/>
              </p:cNvSpPr>
              <p:nvPr/>
            </p:nvSpPr>
            <p:spPr bwMode="auto">
              <a:xfrm>
                <a:off x="2129" y="2260"/>
                <a:ext cx="236" cy="242"/>
              </a:xfrm>
              <a:custGeom>
                <a:avLst/>
                <a:gdLst>
                  <a:gd name="T0" fmla="*/ 210 w 233"/>
                  <a:gd name="T1" fmla="*/ 116 h 242"/>
                  <a:gd name="T2" fmla="*/ 210 w 233"/>
                  <a:gd name="T3" fmla="*/ 91 h 242"/>
                  <a:gd name="T4" fmla="*/ 218 w 233"/>
                  <a:gd name="T5" fmla="*/ 74 h 242"/>
                  <a:gd name="T6" fmla="*/ 233 w 233"/>
                  <a:gd name="T7" fmla="*/ 20 h 242"/>
                  <a:gd name="T8" fmla="*/ 193 w 233"/>
                  <a:gd name="T9" fmla="*/ 0 h 242"/>
                  <a:gd name="T10" fmla="*/ 137 w 233"/>
                  <a:gd name="T11" fmla="*/ 13 h 242"/>
                  <a:gd name="T12" fmla="*/ 135 w 233"/>
                  <a:gd name="T13" fmla="*/ 47 h 242"/>
                  <a:gd name="T14" fmla="*/ 141 w 233"/>
                  <a:gd name="T15" fmla="*/ 66 h 242"/>
                  <a:gd name="T16" fmla="*/ 110 w 233"/>
                  <a:gd name="T17" fmla="*/ 88 h 242"/>
                  <a:gd name="T18" fmla="*/ 109 w 233"/>
                  <a:gd name="T19" fmla="*/ 74 h 242"/>
                  <a:gd name="T20" fmla="*/ 119 w 233"/>
                  <a:gd name="T21" fmla="*/ 54 h 242"/>
                  <a:gd name="T22" fmla="*/ 94 w 233"/>
                  <a:gd name="T23" fmla="*/ 34 h 242"/>
                  <a:gd name="T24" fmla="*/ 78 w 233"/>
                  <a:gd name="T25" fmla="*/ 84 h 242"/>
                  <a:gd name="T26" fmla="*/ 55 w 233"/>
                  <a:gd name="T27" fmla="*/ 127 h 242"/>
                  <a:gd name="T28" fmla="*/ 54 w 233"/>
                  <a:gd name="T29" fmla="*/ 136 h 242"/>
                  <a:gd name="T30" fmla="*/ 67 w 233"/>
                  <a:gd name="T31" fmla="*/ 147 h 242"/>
                  <a:gd name="T32" fmla="*/ 43 w 233"/>
                  <a:gd name="T33" fmla="*/ 159 h 242"/>
                  <a:gd name="T34" fmla="*/ 38 w 233"/>
                  <a:gd name="T35" fmla="*/ 159 h 242"/>
                  <a:gd name="T36" fmla="*/ 29 w 233"/>
                  <a:gd name="T37" fmla="*/ 154 h 242"/>
                  <a:gd name="T38" fmla="*/ 17 w 233"/>
                  <a:gd name="T39" fmla="*/ 150 h 242"/>
                  <a:gd name="T40" fmla="*/ 24 w 233"/>
                  <a:gd name="T41" fmla="*/ 170 h 242"/>
                  <a:gd name="T42" fmla="*/ 6 w 233"/>
                  <a:gd name="T43" fmla="*/ 167 h 242"/>
                  <a:gd name="T44" fmla="*/ 0 w 233"/>
                  <a:gd name="T45" fmla="*/ 170 h 242"/>
                  <a:gd name="T46" fmla="*/ 22 w 233"/>
                  <a:gd name="T47" fmla="*/ 184 h 242"/>
                  <a:gd name="T48" fmla="*/ 45 w 233"/>
                  <a:gd name="T49" fmla="*/ 181 h 242"/>
                  <a:gd name="T50" fmla="*/ 49 w 233"/>
                  <a:gd name="T51" fmla="*/ 174 h 242"/>
                  <a:gd name="T52" fmla="*/ 76 w 233"/>
                  <a:gd name="T53" fmla="*/ 170 h 242"/>
                  <a:gd name="T54" fmla="*/ 96 w 233"/>
                  <a:gd name="T55" fmla="*/ 170 h 242"/>
                  <a:gd name="T56" fmla="*/ 116 w 233"/>
                  <a:gd name="T57" fmla="*/ 192 h 242"/>
                  <a:gd name="T58" fmla="*/ 132 w 233"/>
                  <a:gd name="T59" fmla="*/ 218 h 242"/>
                  <a:gd name="T60" fmla="*/ 147 w 233"/>
                  <a:gd name="T61" fmla="*/ 242 h 242"/>
                  <a:gd name="T62" fmla="*/ 150 w 233"/>
                  <a:gd name="T63" fmla="*/ 233 h 242"/>
                  <a:gd name="T64" fmla="*/ 143 w 233"/>
                  <a:gd name="T65" fmla="*/ 213 h 242"/>
                  <a:gd name="T66" fmla="*/ 159 w 233"/>
                  <a:gd name="T67" fmla="*/ 202 h 242"/>
                  <a:gd name="T68" fmla="*/ 165 w 233"/>
                  <a:gd name="T69" fmla="*/ 174 h 242"/>
                  <a:gd name="T70" fmla="*/ 154 w 233"/>
                  <a:gd name="T71" fmla="*/ 143 h 242"/>
                  <a:gd name="T72" fmla="*/ 188 w 233"/>
                  <a:gd name="T73" fmla="*/ 140 h 242"/>
                  <a:gd name="T74" fmla="*/ 210 w 233"/>
                  <a:gd name="T75" fmla="*/ 116 h 2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3"/>
                  <a:gd name="T115" fmla="*/ 0 h 242"/>
                  <a:gd name="T116" fmla="*/ 233 w 233"/>
                  <a:gd name="T117" fmla="*/ 242 h 2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3" h="242">
                    <a:moveTo>
                      <a:pt x="210" y="116"/>
                    </a:moveTo>
                    <a:lnTo>
                      <a:pt x="210" y="91"/>
                    </a:lnTo>
                    <a:lnTo>
                      <a:pt x="218" y="74"/>
                    </a:lnTo>
                    <a:lnTo>
                      <a:pt x="233" y="20"/>
                    </a:lnTo>
                    <a:lnTo>
                      <a:pt x="193" y="0"/>
                    </a:lnTo>
                    <a:lnTo>
                      <a:pt x="137" y="13"/>
                    </a:lnTo>
                    <a:lnTo>
                      <a:pt x="135" y="47"/>
                    </a:lnTo>
                    <a:lnTo>
                      <a:pt x="141" y="66"/>
                    </a:lnTo>
                    <a:lnTo>
                      <a:pt x="110" y="88"/>
                    </a:lnTo>
                    <a:lnTo>
                      <a:pt x="109" y="74"/>
                    </a:lnTo>
                    <a:lnTo>
                      <a:pt x="119" y="54"/>
                    </a:lnTo>
                    <a:lnTo>
                      <a:pt x="94" y="34"/>
                    </a:lnTo>
                    <a:lnTo>
                      <a:pt x="78" y="84"/>
                    </a:lnTo>
                    <a:lnTo>
                      <a:pt x="55" y="127"/>
                    </a:lnTo>
                    <a:lnTo>
                      <a:pt x="54" y="136"/>
                    </a:lnTo>
                    <a:lnTo>
                      <a:pt x="67" y="147"/>
                    </a:lnTo>
                    <a:lnTo>
                      <a:pt x="43" y="159"/>
                    </a:lnTo>
                    <a:lnTo>
                      <a:pt x="38" y="159"/>
                    </a:lnTo>
                    <a:lnTo>
                      <a:pt x="29" y="154"/>
                    </a:lnTo>
                    <a:lnTo>
                      <a:pt x="17" y="150"/>
                    </a:lnTo>
                    <a:lnTo>
                      <a:pt x="24" y="170"/>
                    </a:lnTo>
                    <a:lnTo>
                      <a:pt x="6" y="167"/>
                    </a:lnTo>
                    <a:lnTo>
                      <a:pt x="0" y="170"/>
                    </a:lnTo>
                    <a:lnTo>
                      <a:pt x="22" y="184"/>
                    </a:lnTo>
                    <a:lnTo>
                      <a:pt x="45" y="181"/>
                    </a:lnTo>
                    <a:lnTo>
                      <a:pt x="49" y="174"/>
                    </a:lnTo>
                    <a:lnTo>
                      <a:pt x="76" y="170"/>
                    </a:lnTo>
                    <a:lnTo>
                      <a:pt x="96" y="170"/>
                    </a:lnTo>
                    <a:lnTo>
                      <a:pt x="116" y="192"/>
                    </a:lnTo>
                    <a:lnTo>
                      <a:pt x="132" y="218"/>
                    </a:lnTo>
                    <a:lnTo>
                      <a:pt x="147" y="242"/>
                    </a:lnTo>
                    <a:lnTo>
                      <a:pt x="150" y="233"/>
                    </a:lnTo>
                    <a:lnTo>
                      <a:pt x="143" y="213"/>
                    </a:lnTo>
                    <a:lnTo>
                      <a:pt x="159" y="202"/>
                    </a:lnTo>
                    <a:lnTo>
                      <a:pt x="165" y="174"/>
                    </a:lnTo>
                    <a:lnTo>
                      <a:pt x="154" y="143"/>
                    </a:lnTo>
                    <a:lnTo>
                      <a:pt x="188" y="140"/>
                    </a:lnTo>
                    <a:lnTo>
                      <a:pt x="210" y="116"/>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32" name="Group 272"/>
            <p:cNvGrpSpPr>
              <a:grpSpLocks/>
            </p:cNvGrpSpPr>
            <p:nvPr/>
          </p:nvGrpSpPr>
          <p:grpSpPr bwMode="auto">
            <a:xfrm>
              <a:off x="4738804" y="5864858"/>
              <a:ext cx="343561" cy="215474"/>
              <a:chOff x="2645" y="3667"/>
              <a:chExt cx="220" cy="146"/>
            </a:xfrm>
          </p:grpSpPr>
          <p:sp>
            <p:nvSpPr>
              <p:cNvPr id="341" name="Freeform 273"/>
              <p:cNvSpPr>
                <a:spLocks/>
              </p:cNvSpPr>
              <p:nvPr/>
            </p:nvSpPr>
            <p:spPr bwMode="auto">
              <a:xfrm>
                <a:off x="2645" y="3667"/>
                <a:ext cx="223" cy="143"/>
              </a:xfrm>
              <a:custGeom>
                <a:avLst/>
                <a:gdLst>
                  <a:gd name="T0" fmla="*/ 206 w 220"/>
                  <a:gd name="T1" fmla="*/ 96 h 146"/>
                  <a:gd name="T2" fmla="*/ 195 w 220"/>
                  <a:gd name="T3" fmla="*/ 83 h 146"/>
                  <a:gd name="T4" fmla="*/ 215 w 220"/>
                  <a:gd name="T5" fmla="*/ 30 h 146"/>
                  <a:gd name="T6" fmla="*/ 220 w 220"/>
                  <a:gd name="T7" fmla="*/ 0 h 146"/>
                  <a:gd name="T8" fmla="*/ 183 w 220"/>
                  <a:gd name="T9" fmla="*/ 10 h 146"/>
                  <a:gd name="T10" fmla="*/ 140 w 220"/>
                  <a:gd name="T11" fmla="*/ 25 h 146"/>
                  <a:gd name="T12" fmla="*/ 90 w 220"/>
                  <a:gd name="T13" fmla="*/ 28 h 146"/>
                  <a:gd name="T14" fmla="*/ 51 w 220"/>
                  <a:gd name="T15" fmla="*/ 12 h 146"/>
                  <a:gd name="T16" fmla="*/ 22 w 220"/>
                  <a:gd name="T17" fmla="*/ 12 h 146"/>
                  <a:gd name="T18" fmla="*/ 0 w 220"/>
                  <a:gd name="T19" fmla="*/ 29 h 146"/>
                  <a:gd name="T20" fmla="*/ 18 w 220"/>
                  <a:gd name="T21" fmla="*/ 67 h 146"/>
                  <a:gd name="T22" fmla="*/ 38 w 220"/>
                  <a:gd name="T23" fmla="*/ 70 h 146"/>
                  <a:gd name="T24" fmla="*/ 75 w 220"/>
                  <a:gd name="T25" fmla="*/ 94 h 146"/>
                  <a:gd name="T26" fmla="*/ 80 w 220"/>
                  <a:gd name="T27" fmla="*/ 94 h 146"/>
                  <a:gd name="T28" fmla="*/ 116 w 220"/>
                  <a:gd name="T29" fmla="*/ 111 h 146"/>
                  <a:gd name="T30" fmla="*/ 130 w 220"/>
                  <a:gd name="T31" fmla="*/ 112 h 146"/>
                  <a:gd name="T32" fmla="*/ 173 w 220"/>
                  <a:gd name="T33" fmla="*/ 146 h 146"/>
                  <a:gd name="T34" fmla="*/ 190 w 220"/>
                  <a:gd name="T35" fmla="*/ 146 h 146"/>
                  <a:gd name="T36" fmla="*/ 199 w 220"/>
                  <a:gd name="T37" fmla="*/ 129 h 146"/>
                  <a:gd name="T38" fmla="*/ 206 w 220"/>
                  <a:gd name="T39" fmla="*/ 96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0"/>
                  <a:gd name="T61" fmla="*/ 0 h 146"/>
                  <a:gd name="T62" fmla="*/ 220 w 220"/>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0" h="146">
                    <a:moveTo>
                      <a:pt x="206" y="96"/>
                    </a:moveTo>
                    <a:lnTo>
                      <a:pt x="195" y="83"/>
                    </a:lnTo>
                    <a:lnTo>
                      <a:pt x="215" y="30"/>
                    </a:lnTo>
                    <a:lnTo>
                      <a:pt x="220" y="0"/>
                    </a:lnTo>
                    <a:lnTo>
                      <a:pt x="183" y="10"/>
                    </a:lnTo>
                    <a:lnTo>
                      <a:pt x="140" y="25"/>
                    </a:lnTo>
                    <a:lnTo>
                      <a:pt x="90" y="28"/>
                    </a:lnTo>
                    <a:lnTo>
                      <a:pt x="51" y="12"/>
                    </a:lnTo>
                    <a:lnTo>
                      <a:pt x="22" y="12"/>
                    </a:lnTo>
                    <a:lnTo>
                      <a:pt x="0" y="29"/>
                    </a:lnTo>
                    <a:lnTo>
                      <a:pt x="18" y="67"/>
                    </a:lnTo>
                    <a:lnTo>
                      <a:pt x="38" y="70"/>
                    </a:lnTo>
                    <a:lnTo>
                      <a:pt x="75" y="94"/>
                    </a:lnTo>
                    <a:lnTo>
                      <a:pt x="80" y="94"/>
                    </a:lnTo>
                    <a:lnTo>
                      <a:pt x="116" y="111"/>
                    </a:lnTo>
                    <a:lnTo>
                      <a:pt x="130" y="112"/>
                    </a:lnTo>
                    <a:lnTo>
                      <a:pt x="173" y="146"/>
                    </a:lnTo>
                    <a:lnTo>
                      <a:pt x="190" y="146"/>
                    </a:lnTo>
                    <a:lnTo>
                      <a:pt x="199" y="129"/>
                    </a:lnTo>
                    <a:lnTo>
                      <a:pt x="206" y="96"/>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42" name="Freeform 274"/>
              <p:cNvSpPr>
                <a:spLocks/>
              </p:cNvSpPr>
              <p:nvPr/>
            </p:nvSpPr>
            <p:spPr bwMode="auto">
              <a:xfrm>
                <a:off x="2645" y="3667"/>
                <a:ext cx="223" cy="143"/>
              </a:xfrm>
              <a:custGeom>
                <a:avLst/>
                <a:gdLst>
                  <a:gd name="T0" fmla="*/ 206 w 220"/>
                  <a:gd name="T1" fmla="*/ 96 h 146"/>
                  <a:gd name="T2" fmla="*/ 195 w 220"/>
                  <a:gd name="T3" fmla="*/ 83 h 146"/>
                  <a:gd name="T4" fmla="*/ 215 w 220"/>
                  <a:gd name="T5" fmla="*/ 30 h 146"/>
                  <a:gd name="T6" fmla="*/ 220 w 220"/>
                  <a:gd name="T7" fmla="*/ 0 h 146"/>
                  <a:gd name="T8" fmla="*/ 183 w 220"/>
                  <a:gd name="T9" fmla="*/ 10 h 146"/>
                  <a:gd name="T10" fmla="*/ 140 w 220"/>
                  <a:gd name="T11" fmla="*/ 25 h 146"/>
                  <a:gd name="T12" fmla="*/ 90 w 220"/>
                  <a:gd name="T13" fmla="*/ 28 h 146"/>
                  <a:gd name="T14" fmla="*/ 51 w 220"/>
                  <a:gd name="T15" fmla="*/ 12 h 146"/>
                  <a:gd name="T16" fmla="*/ 22 w 220"/>
                  <a:gd name="T17" fmla="*/ 12 h 146"/>
                  <a:gd name="T18" fmla="*/ 0 w 220"/>
                  <a:gd name="T19" fmla="*/ 29 h 146"/>
                  <a:gd name="T20" fmla="*/ 18 w 220"/>
                  <a:gd name="T21" fmla="*/ 67 h 146"/>
                  <a:gd name="T22" fmla="*/ 38 w 220"/>
                  <a:gd name="T23" fmla="*/ 70 h 146"/>
                  <a:gd name="T24" fmla="*/ 75 w 220"/>
                  <a:gd name="T25" fmla="*/ 94 h 146"/>
                  <a:gd name="T26" fmla="*/ 80 w 220"/>
                  <a:gd name="T27" fmla="*/ 94 h 146"/>
                  <a:gd name="T28" fmla="*/ 116 w 220"/>
                  <a:gd name="T29" fmla="*/ 111 h 146"/>
                  <a:gd name="T30" fmla="*/ 130 w 220"/>
                  <a:gd name="T31" fmla="*/ 112 h 146"/>
                  <a:gd name="T32" fmla="*/ 173 w 220"/>
                  <a:gd name="T33" fmla="*/ 146 h 146"/>
                  <a:gd name="T34" fmla="*/ 190 w 220"/>
                  <a:gd name="T35" fmla="*/ 146 h 146"/>
                  <a:gd name="T36" fmla="*/ 199 w 220"/>
                  <a:gd name="T37" fmla="*/ 129 h 146"/>
                  <a:gd name="T38" fmla="*/ 206 w 220"/>
                  <a:gd name="T39" fmla="*/ 96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0"/>
                  <a:gd name="T61" fmla="*/ 0 h 146"/>
                  <a:gd name="T62" fmla="*/ 220 w 220"/>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0" h="146">
                    <a:moveTo>
                      <a:pt x="206" y="96"/>
                    </a:moveTo>
                    <a:lnTo>
                      <a:pt x="195" y="83"/>
                    </a:lnTo>
                    <a:lnTo>
                      <a:pt x="215" y="30"/>
                    </a:lnTo>
                    <a:lnTo>
                      <a:pt x="220" y="0"/>
                    </a:lnTo>
                    <a:lnTo>
                      <a:pt x="183" y="10"/>
                    </a:lnTo>
                    <a:lnTo>
                      <a:pt x="140" y="25"/>
                    </a:lnTo>
                    <a:lnTo>
                      <a:pt x="90" y="28"/>
                    </a:lnTo>
                    <a:lnTo>
                      <a:pt x="51" y="12"/>
                    </a:lnTo>
                    <a:lnTo>
                      <a:pt x="22" y="12"/>
                    </a:lnTo>
                    <a:lnTo>
                      <a:pt x="0" y="29"/>
                    </a:lnTo>
                    <a:lnTo>
                      <a:pt x="18" y="67"/>
                    </a:lnTo>
                    <a:lnTo>
                      <a:pt x="38" y="70"/>
                    </a:lnTo>
                    <a:lnTo>
                      <a:pt x="75" y="94"/>
                    </a:lnTo>
                    <a:lnTo>
                      <a:pt x="80" y="94"/>
                    </a:lnTo>
                    <a:lnTo>
                      <a:pt x="116" y="111"/>
                    </a:lnTo>
                    <a:lnTo>
                      <a:pt x="130" y="112"/>
                    </a:lnTo>
                    <a:lnTo>
                      <a:pt x="173" y="146"/>
                    </a:lnTo>
                    <a:lnTo>
                      <a:pt x="190" y="146"/>
                    </a:lnTo>
                    <a:lnTo>
                      <a:pt x="199" y="129"/>
                    </a:lnTo>
                    <a:lnTo>
                      <a:pt x="206" y="96"/>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33" name="Group 275"/>
            <p:cNvGrpSpPr>
              <a:grpSpLocks/>
            </p:cNvGrpSpPr>
            <p:nvPr/>
          </p:nvGrpSpPr>
          <p:grpSpPr bwMode="auto">
            <a:xfrm>
              <a:off x="3056917" y="3373629"/>
              <a:ext cx="206137" cy="165295"/>
              <a:chOff x="1568" y="1979"/>
              <a:chExt cx="132" cy="112"/>
            </a:xfrm>
          </p:grpSpPr>
          <p:sp>
            <p:nvSpPr>
              <p:cNvPr id="339" name="Freeform 276"/>
              <p:cNvSpPr>
                <a:spLocks/>
              </p:cNvSpPr>
              <p:nvPr/>
            </p:nvSpPr>
            <p:spPr bwMode="auto">
              <a:xfrm>
                <a:off x="1568" y="1979"/>
                <a:ext cx="129" cy="112"/>
              </a:xfrm>
              <a:custGeom>
                <a:avLst/>
                <a:gdLst>
                  <a:gd name="T0" fmla="*/ 121 w 132"/>
                  <a:gd name="T1" fmla="*/ 37 h 112"/>
                  <a:gd name="T2" fmla="*/ 100 w 132"/>
                  <a:gd name="T3" fmla="*/ 0 h 112"/>
                  <a:gd name="T4" fmla="*/ 61 w 132"/>
                  <a:gd name="T5" fmla="*/ 8 h 112"/>
                  <a:gd name="T6" fmla="*/ 52 w 132"/>
                  <a:gd name="T7" fmla="*/ 2 h 112"/>
                  <a:gd name="T8" fmla="*/ 13 w 132"/>
                  <a:gd name="T9" fmla="*/ 24 h 112"/>
                  <a:gd name="T10" fmla="*/ 11 w 132"/>
                  <a:gd name="T11" fmla="*/ 38 h 112"/>
                  <a:gd name="T12" fmla="*/ 0 w 132"/>
                  <a:gd name="T13" fmla="*/ 62 h 112"/>
                  <a:gd name="T14" fmla="*/ 26 w 132"/>
                  <a:gd name="T15" fmla="*/ 83 h 112"/>
                  <a:gd name="T16" fmla="*/ 49 w 132"/>
                  <a:gd name="T17" fmla="*/ 65 h 112"/>
                  <a:gd name="T18" fmla="*/ 60 w 132"/>
                  <a:gd name="T19" fmla="*/ 101 h 112"/>
                  <a:gd name="T20" fmla="*/ 79 w 132"/>
                  <a:gd name="T21" fmla="*/ 101 h 112"/>
                  <a:gd name="T22" fmla="*/ 88 w 132"/>
                  <a:gd name="T23" fmla="*/ 112 h 112"/>
                  <a:gd name="T24" fmla="*/ 103 w 132"/>
                  <a:gd name="T25" fmla="*/ 97 h 112"/>
                  <a:gd name="T26" fmla="*/ 123 w 132"/>
                  <a:gd name="T27" fmla="*/ 89 h 112"/>
                  <a:gd name="T28" fmla="*/ 126 w 132"/>
                  <a:gd name="T29" fmla="*/ 77 h 112"/>
                  <a:gd name="T30" fmla="*/ 132 w 132"/>
                  <a:gd name="T31" fmla="*/ 80 h 112"/>
                  <a:gd name="T32" fmla="*/ 112 w 132"/>
                  <a:gd name="T33" fmla="*/ 58 h 112"/>
                  <a:gd name="T34" fmla="*/ 121 w 132"/>
                  <a:gd name="T35" fmla="*/ 37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12"/>
                  <a:gd name="T56" fmla="*/ 132 w 132"/>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12">
                    <a:moveTo>
                      <a:pt x="121" y="37"/>
                    </a:moveTo>
                    <a:lnTo>
                      <a:pt x="100" y="0"/>
                    </a:lnTo>
                    <a:lnTo>
                      <a:pt x="61" y="8"/>
                    </a:lnTo>
                    <a:lnTo>
                      <a:pt x="52" y="2"/>
                    </a:lnTo>
                    <a:lnTo>
                      <a:pt x="13" y="24"/>
                    </a:lnTo>
                    <a:lnTo>
                      <a:pt x="11" y="38"/>
                    </a:lnTo>
                    <a:lnTo>
                      <a:pt x="0" y="62"/>
                    </a:lnTo>
                    <a:lnTo>
                      <a:pt x="26" y="83"/>
                    </a:lnTo>
                    <a:lnTo>
                      <a:pt x="49" y="65"/>
                    </a:lnTo>
                    <a:lnTo>
                      <a:pt x="60" y="101"/>
                    </a:lnTo>
                    <a:lnTo>
                      <a:pt x="79" y="101"/>
                    </a:lnTo>
                    <a:lnTo>
                      <a:pt x="88" y="112"/>
                    </a:lnTo>
                    <a:lnTo>
                      <a:pt x="103" y="97"/>
                    </a:lnTo>
                    <a:lnTo>
                      <a:pt x="123" y="89"/>
                    </a:lnTo>
                    <a:lnTo>
                      <a:pt x="126" y="77"/>
                    </a:lnTo>
                    <a:lnTo>
                      <a:pt x="132" y="80"/>
                    </a:lnTo>
                    <a:lnTo>
                      <a:pt x="112" y="58"/>
                    </a:lnTo>
                    <a:lnTo>
                      <a:pt x="121" y="37"/>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40" name="Freeform 277"/>
              <p:cNvSpPr>
                <a:spLocks/>
              </p:cNvSpPr>
              <p:nvPr/>
            </p:nvSpPr>
            <p:spPr bwMode="auto">
              <a:xfrm>
                <a:off x="1568" y="1979"/>
                <a:ext cx="129" cy="112"/>
              </a:xfrm>
              <a:custGeom>
                <a:avLst/>
                <a:gdLst>
                  <a:gd name="T0" fmla="*/ 121 w 132"/>
                  <a:gd name="T1" fmla="*/ 37 h 112"/>
                  <a:gd name="T2" fmla="*/ 100 w 132"/>
                  <a:gd name="T3" fmla="*/ 0 h 112"/>
                  <a:gd name="T4" fmla="*/ 61 w 132"/>
                  <a:gd name="T5" fmla="*/ 8 h 112"/>
                  <a:gd name="T6" fmla="*/ 52 w 132"/>
                  <a:gd name="T7" fmla="*/ 2 h 112"/>
                  <a:gd name="T8" fmla="*/ 13 w 132"/>
                  <a:gd name="T9" fmla="*/ 24 h 112"/>
                  <a:gd name="T10" fmla="*/ 11 w 132"/>
                  <a:gd name="T11" fmla="*/ 38 h 112"/>
                  <a:gd name="T12" fmla="*/ 0 w 132"/>
                  <a:gd name="T13" fmla="*/ 62 h 112"/>
                  <a:gd name="T14" fmla="*/ 26 w 132"/>
                  <a:gd name="T15" fmla="*/ 83 h 112"/>
                  <a:gd name="T16" fmla="*/ 49 w 132"/>
                  <a:gd name="T17" fmla="*/ 65 h 112"/>
                  <a:gd name="T18" fmla="*/ 60 w 132"/>
                  <a:gd name="T19" fmla="*/ 101 h 112"/>
                  <a:gd name="T20" fmla="*/ 79 w 132"/>
                  <a:gd name="T21" fmla="*/ 101 h 112"/>
                  <a:gd name="T22" fmla="*/ 88 w 132"/>
                  <a:gd name="T23" fmla="*/ 112 h 112"/>
                  <a:gd name="T24" fmla="*/ 103 w 132"/>
                  <a:gd name="T25" fmla="*/ 97 h 112"/>
                  <a:gd name="T26" fmla="*/ 123 w 132"/>
                  <a:gd name="T27" fmla="*/ 89 h 112"/>
                  <a:gd name="T28" fmla="*/ 126 w 132"/>
                  <a:gd name="T29" fmla="*/ 77 h 112"/>
                  <a:gd name="T30" fmla="*/ 132 w 132"/>
                  <a:gd name="T31" fmla="*/ 80 h 112"/>
                  <a:gd name="T32" fmla="*/ 112 w 132"/>
                  <a:gd name="T33" fmla="*/ 58 h 112"/>
                  <a:gd name="T34" fmla="*/ 121 w 132"/>
                  <a:gd name="T35" fmla="*/ 37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12"/>
                  <a:gd name="T56" fmla="*/ 132 w 132"/>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12">
                    <a:moveTo>
                      <a:pt x="121" y="37"/>
                    </a:moveTo>
                    <a:lnTo>
                      <a:pt x="100" y="0"/>
                    </a:lnTo>
                    <a:lnTo>
                      <a:pt x="61" y="8"/>
                    </a:lnTo>
                    <a:lnTo>
                      <a:pt x="52" y="2"/>
                    </a:lnTo>
                    <a:lnTo>
                      <a:pt x="13" y="24"/>
                    </a:lnTo>
                    <a:lnTo>
                      <a:pt x="11" y="38"/>
                    </a:lnTo>
                    <a:lnTo>
                      <a:pt x="0" y="62"/>
                    </a:lnTo>
                    <a:lnTo>
                      <a:pt x="26" y="83"/>
                    </a:lnTo>
                    <a:lnTo>
                      <a:pt x="49" y="65"/>
                    </a:lnTo>
                    <a:lnTo>
                      <a:pt x="60" y="101"/>
                    </a:lnTo>
                    <a:lnTo>
                      <a:pt x="79" y="101"/>
                    </a:lnTo>
                    <a:lnTo>
                      <a:pt x="88" y="112"/>
                    </a:lnTo>
                    <a:lnTo>
                      <a:pt x="103" y="97"/>
                    </a:lnTo>
                    <a:lnTo>
                      <a:pt x="123" y="89"/>
                    </a:lnTo>
                    <a:lnTo>
                      <a:pt x="126" y="77"/>
                    </a:lnTo>
                    <a:lnTo>
                      <a:pt x="132" y="80"/>
                    </a:lnTo>
                    <a:lnTo>
                      <a:pt x="112" y="58"/>
                    </a:lnTo>
                    <a:lnTo>
                      <a:pt x="121" y="37"/>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34" name="Group 278"/>
            <p:cNvGrpSpPr>
              <a:grpSpLocks/>
            </p:cNvGrpSpPr>
            <p:nvPr/>
          </p:nvGrpSpPr>
          <p:grpSpPr bwMode="auto">
            <a:xfrm>
              <a:off x="2750835" y="3339684"/>
              <a:ext cx="429451" cy="457512"/>
              <a:chOff x="1372" y="1956"/>
              <a:chExt cx="275" cy="310"/>
            </a:xfrm>
          </p:grpSpPr>
          <p:sp>
            <p:nvSpPr>
              <p:cNvPr id="337" name="Freeform 279"/>
              <p:cNvSpPr>
                <a:spLocks/>
              </p:cNvSpPr>
              <p:nvPr/>
            </p:nvSpPr>
            <p:spPr bwMode="auto">
              <a:xfrm>
                <a:off x="1372" y="1956"/>
                <a:ext cx="272" cy="310"/>
              </a:xfrm>
              <a:custGeom>
                <a:avLst/>
                <a:gdLst>
                  <a:gd name="T0" fmla="*/ 256 w 275"/>
                  <a:gd name="T1" fmla="*/ 123 h 310"/>
                  <a:gd name="T2" fmla="*/ 222 w 275"/>
                  <a:gd name="T3" fmla="*/ 106 h 310"/>
                  <a:gd name="T4" fmla="*/ 207 w 275"/>
                  <a:gd name="T5" fmla="*/ 61 h 310"/>
                  <a:gd name="T6" fmla="*/ 248 w 275"/>
                  <a:gd name="T7" fmla="*/ 25 h 310"/>
                  <a:gd name="T8" fmla="*/ 236 w 275"/>
                  <a:gd name="T9" fmla="*/ 10 h 310"/>
                  <a:gd name="T10" fmla="*/ 226 w 275"/>
                  <a:gd name="T11" fmla="*/ 10 h 310"/>
                  <a:gd name="T12" fmla="*/ 211 w 275"/>
                  <a:gd name="T13" fmla="*/ 4 h 310"/>
                  <a:gd name="T14" fmla="*/ 183 w 275"/>
                  <a:gd name="T15" fmla="*/ 27 h 310"/>
                  <a:gd name="T16" fmla="*/ 174 w 275"/>
                  <a:gd name="T17" fmla="*/ 48 h 310"/>
                  <a:gd name="T18" fmla="*/ 183 w 275"/>
                  <a:gd name="T19" fmla="*/ 58 h 310"/>
                  <a:gd name="T20" fmla="*/ 155 w 275"/>
                  <a:gd name="T21" fmla="*/ 76 h 310"/>
                  <a:gd name="T22" fmla="*/ 101 w 275"/>
                  <a:gd name="T23" fmla="*/ 54 h 310"/>
                  <a:gd name="T24" fmla="*/ 82 w 275"/>
                  <a:gd name="T25" fmla="*/ 61 h 310"/>
                  <a:gd name="T26" fmla="*/ 82 w 275"/>
                  <a:gd name="T27" fmla="*/ 83 h 310"/>
                  <a:gd name="T28" fmla="*/ 77 w 275"/>
                  <a:gd name="T29" fmla="*/ 101 h 310"/>
                  <a:gd name="T30" fmla="*/ 59 w 275"/>
                  <a:gd name="T31" fmla="*/ 125 h 310"/>
                  <a:gd name="T32" fmla="*/ 72 w 275"/>
                  <a:gd name="T33" fmla="*/ 142 h 310"/>
                  <a:gd name="T34" fmla="*/ 95 w 275"/>
                  <a:gd name="T35" fmla="*/ 156 h 310"/>
                  <a:gd name="T36" fmla="*/ 84 w 275"/>
                  <a:gd name="T37" fmla="*/ 173 h 310"/>
                  <a:gd name="T38" fmla="*/ 66 w 275"/>
                  <a:gd name="T39" fmla="*/ 206 h 310"/>
                  <a:gd name="T40" fmla="*/ 99 w 275"/>
                  <a:gd name="T41" fmla="*/ 211 h 310"/>
                  <a:gd name="T42" fmla="*/ 54 w 275"/>
                  <a:gd name="T43" fmla="*/ 213 h 310"/>
                  <a:gd name="T44" fmla="*/ 29 w 275"/>
                  <a:gd name="T45" fmla="*/ 226 h 310"/>
                  <a:gd name="T46" fmla="*/ 29 w 275"/>
                  <a:gd name="T47" fmla="*/ 241 h 310"/>
                  <a:gd name="T48" fmla="*/ 0 w 275"/>
                  <a:gd name="T49" fmla="*/ 257 h 310"/>
                  <a:gd name="T50" fmla="*/ 27 w 275"/>
                  <a:gd name="T51" fmla="*/ 272 h 310"/>
                  <a:gd name="T52" fmla="*/ 12 w 275"/>
                  <a:gd name="T53" fmla="*/ 286 h 310"/>
                  <a:gd name="T54" fmla="*/ 27 w 275"/>
                  <a:gd name="T55" fmla="*/ 295 h 310"/>
                  <a:gd name="T56" fmla="*/ 34 w 275"/>
                  <a:gd name="T57" fmla="*/ 304 h 310"/>
                  <a:gd name="T58" fmla="*/ 63 w 275"/>
                  <a:gd name="T59" fmla="*/ 308 h 310"/>
                  <a:gd name="T60" fmla="*/ 94 w 275"/>
                  <a:gd name="T61" fmla="*/ 306 h 310"/>
                  <a:gd name="T62" fmla="*/ 106 w 275"/>
                  <a:gd name="T63" fmla="*/ 288 h 310"/>
                  <a:gd name="T64" fmla="*/ 128 w 275"/>
                  <a:gd name="T65" fmla="*/ 299 h 310"/>
                  <a:gd name="T66" fmla="*/ 171 w 275"/>
                  <a:gd name="T67" fmla="*/ 283 h 310"/>
                  <a:gd name="T68" fmla="*/ 200 w 275"/>
                  <a:gd name="T69" fmla="*/ 288 h 310"/>
                  <a:gd name="T70" fmla="*/ 226 w 275"/>
                  <a:gd name="T71" fmla="*/ 285 h 310"/>
                  <a:gd name="T72" fmla="*/ 263 w 275"/>
                  <a:gd name="T73" fmla="*/ 220 h 310"/>
                  <a:gd name="T74" fmla="*/ 266 w 275"/>
                  <a:gd name="T75" fmla="*/ 158 h 310"/>
                  <a:gd name="T76" fmla="*/ 275 w 275"/>
                  <a:gd name="T77" fmla="*/ 123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310"/>
                  <a:gd name="T119" fmla="*/ 275 w 275"/>
                  <a:gd name="T120" fmla="*/ 310 h 3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310">
                    <a:moveTo>
                      <a:pt x="275" y="123"/>
                    </a:moveTo>
                    <a:lnTo>
                      <a:pt x="256" y="123"/>
                    </a:lnTo>
                    <a:lnTo>
                      <a:pt x="245" y="88"/>
                    </a:lnTo>
                    <a:lnTo>
                      <a:pt x="222" y="106"/>
                    </a:lnTo>
                    <a:lnTo>
                      <a:pt x="196" y="85"/>
                    </a:lnTo>
                    <a:lnTo>
                      <a:pt x="207" y="61"/>
                    </a:lnTo>
                    <a:lnTo>
                      <a:pt x="209" y="47"/>
                    </a:lnTo>
                    <a:lnTo>
                      <a:pt x="248" y="25"/>
                    </a:lnTo>
                    <a:lnTo>
                      <a:pt x="254" y="0"/>
                    </a:lnTo>
                    <a:lnTo>
                      <a:pt x="236" y="10"/>
                    </a:lnTo>
                    <a:lnTo>
                      <a:pt x="229" y="22"/>
                    </a:lnTo>
                    <a:lnTo>
                      <a:pt x="226" y="10"/>
                    </a:lnTo>
                    <a:lnTo>
                      <a:pt x="225" y="4"/>
                    </a:lnTo>
                    <a:lnTo>
                      <a:pt x="211" y="4"/>
                    </a:lnTo>
                    <a:lnTo>
                      <a:pt x="187" y="20"/>
                    </a:lnTo>
                    <a:lnTo>
                      <a:pt x="183" y="27"/>
                    </a:lnTo>
                    <a:lnTo>
                      <a:pt x="169" y="32"/>
                    </a:lnTo>
                    <a:lnTo>
                      <a:pt x="174" y="48"/>
                    </a:lnTo>
                    <a:lnTo>
                      <a:pt x="184" y="48"/>
                    </a:lnTo>
                    <a:lnTo>
                      <a:pt x="183" y="58"/>
                    </a:lnTo>
                    <a:lnTo>
                      <a:pt x="164" y="73"/>
                    </a:lnTo>
                    <a:lnTo>
                      <a:pt x="155" y="76"/>
                    </a:lnTo>
                    <a:lnTo>
                      <a:pt x="128" y="76"/>
                    </a:lnTo>
                    <a:lnTo>
                      <a:pt x="101" y="54"/>
                    </a:lnTo>
                    <a:lnTo>
                      <a:pt x="90" y="57"/>
                    </a:lnTo>
                    <a:lnTo>
                      <a:pt x="82" y="61"/>
                    </a:lnTo>
                    <a:lnTo>
                      <a:pt x="82" y="72"/>
                    </a:lnTo>
                    <a:lnTo>
                      <a:pt x="82" y="83"/>
                    </a:lnTo>
                    <a:lnTo>
                      <a:pt x="95" y="94"/>
                    </a:lnTo>
                    <a:lnTo>
                      <a:pt x="77" y="101"/>
                    </a:lnTo>
                    <a:lnTo>
                      <a:pt x="67" y="116"/>
                    </a:lnTo>
                    <a:lnTo>
                      <a:pt x="59" y="125"/>
                    </a:lnTo>
                    <a:lnTo>
                      <a:pt x="72" y="132"/>
                    </a:lnTo>
                    <a:lnTo>
                      <a:pt x="72" y="142"/>
                    </a:lnTo>
                    <a:lnTo>
                      <a:pt x="82" y="144"/>
                    </a:lnTo>
                    <a:lnTo>
                      <a:pt x="95" y="156"/>
                    </a:lnTo>
                    <a:lnTo>
                      <a:pt x="109" y="167"/>
                    </a:lnTo>
                    <a:lnTo>
                      <a:pt x="84" y="173"/>
                    </a:lnTo>
                    <a:lnTo>
                      <a:pt x="54" y="201"/>
                    </a:lnTo>
                    <a:lnTo>
                      <a:pt x="66" y="206"/>
                    </a:lnTo>
                    <a:lnTo>
                      <a:pt x="82" y="210"/>
                    </a:lnTo>
                    <a:lnTo>
                      <a:pt x="99" y="211"/>
                    </a:lnTo>
                    <a:lnTo>
                      <a:pt x="101" y="213"/>
                    </a:lnTo>
                    <a:lnTo>
                      <a:pt x="54" y="213"/>
                    </a:lnTo>
                    <a:lnTo>
                      <a:pt x="43" y="233"/>
                    </a:lnTo>
                    <a:lnTo>
                      <a:pt x="29" y="226"/>
                    </a:lnTo>
                    <a:lnTo>
                      <a:pt x="0" y="236"/>
                    </a:lnTo>
                    <a:lnTo>
                      <a:pt x="29" y="241"/>
                    </a:lnTo>
                    <a:lnTo>
                      <a:pt x="29" y="247"/>
                    </a:lnTo>
                    <a:lnTo>
                      <a:pt x="0" y="257"/>
                    </a:lnTo>
                    <a:lnTo>
                      <a:pt x="8" y="272"/>
                    </a:lnTo>
                    <a:lnTo>
                      <a:pt x="27" y="272"/>
                    </a:lnTo>
                    <a:lnTo>
                      <a:pt x="32" y="272"/>
                    </a:lnTo>
                    <a:lnTo>
                      <a:pt x="12" y="286"/>
                    </a:lnTo>
                    <a:lnTo>
                      <a:pt x="42" y="286"/>
                    </a:lnTo>
                    <a:lnTo>
                      <a:pt x="27" y="295"/>
                    </a:lnTo>
                    <a:lnTo>
                      <a:pt x="21" y="300"/>
                    </a:lnTo>
                    <a:lnTo>
                      <a:pt x="34" y="304"/>
                    </a:lnTo>
                    <a:lnTo>
                      <a:pt x="43" y="308"/>
                    </a:lnTo>
                    <a:lnTo>
                      <a:pt x="63" y="308"/>
                    </a:lnTo>
                    <a:lnTo>
                      <a:pt x="79" y="310"/>
                    </a:lnTo>
                    <a:lnTo>
                      <a:pt x="94" y="306"/>
                    </a:lnTo>
                    <a:lnTo>
                      <a:pt x="104" y="306"/>
                    </a:lnTo>
                    <a:lnTo>
                      <a:pt x="106" y="288"/>
                    </a:lnTo>
                    <a:lnTo>
                      <a:pt x="116" y="292"/>
                    </a:lnTo>
                    <a:lnTo>
                      <a:pt x="128" y="299"/>
                    </a:lnTo>
                    <a:lnTo>
                      <a:pt x="153" y="292"/>
                    </a:lnTo>
                    <a:lnTo>
                      <a:pt x="171" y="283"/>
                    </a:lnTo>
                    <a:lnTo>
                      <a:pt x="193" y="286"/>
                    </a:lnTo>
                    <a:lnTo>
                      <a:pt x="200" y="288"/>
                    </a:lnTo>
                    <a:lnTo>
                      <a:pt x="216" y="291"/>
                    </a:lnTo>
                    <a:lnTo>
                      <a:pt x="226" y="285"/>
                    </a:lnTo>
                    <a:lnTo>
                      <a:pt x="239" y="267"/>
                    </a:lnTo>
                    <a:lnTo>
                      <a:pt x="263" y="220"/>
                    </a:lnTo>
                    <a:lnTo>
                      <a:pt x="268" y="188"/>
                    </a:lnTo>
                    <a:lnTo>
                      <a:pt x="266" y="158"/>
                    </a:lnTo>
                    <a:lnTo>
                      <a:pt x="275" y="136"/>
                    </a:lnTo>
                    <a:lnTo>
                      <a:pt x="275" y="123"/>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38" name="Freeform 280"/>
              <p:cNvSpPr>
                <a:spLocks/>
              </p:cNvSpPr>
              <p:nvPr/>
            </p:nvSpPr>
            <p:spPr bwMode="auto">
              <a:xfrm>
                <a:off x="1372" y="1956"/>
                <a:ext cx="272" cy="310"/>
              </a:xfrm>
              <a:custGeom>
                <a:avLst/>
                <a:gdLst>
                  <a:gd name="T0" fmla="*/ 256 w 275"/>
                  <a:gd name="T1" fmla="*/ 123 h 310"/>
                  <a:gd name="T2" fmla="*/ 222 w 275"/>
                  <a:gd name="T3" fmla="*/ 106 h 310"/>
                  <a:gd name="T4" fmla="*/ 207 w 275"/>
                  <a:gd name="T5" fmla="*/ 61 h 310"/>
                  <a:gd name="T6" fmla="*/ 248 w 275"/>
                  <a:gd name="T7" fmla="*/ 25 h 310"/>
                  <a:gd name="T8" fmla="*/ 236 w 275"/>
                  <a:gd name="T9" fmla="*/ 10 h 310"/>
                  <a:gd name="T10" fmla="*/ 226 w 275"/>
                  <a:gd name="T11" fmla="*/ 10 h 310"/>
                  <a:gd name="T12" fmla="*/ 211 w 275"/>
                  <a:gd name="T13" fmla="*/ 4 h 310"/>
                  <a:gd name="T14" fmla="*/ 183 w 275"/>
                  <a:gd name="T15" fmla="*/ 27 h 310"/>
                  <a:gd name="T16" fmla="*/ 174 w 275"/>
                  <a:gd name="T17" fmla="*/ 48 h 310"/>
                  <a:gd name="T18" fmla="*/ 183 w 275"/>
                  <a:gd name="T19" fmla="*/ 58 h 310"/>
                  <a:gd name="T20" fmla="*/ 155 w 275"/>
                  <a:gd name="T21" fmla="*/ 76 h 310"/>
                  <a:gd name="T22" fmla="*/ 101 w 275"/>
                  <a:gd name="T23" fmla="*/ 54 h 310"/>
                  <a:gd name="T24" fmla="*/ 82 w 275"/>
                  <a:gd name="T25" fmla="*/ 61 h 310"/>
                  <a:gd name="T26" fmla="*/ 82 w 275"/>
                  <a:gd name="T27" fmla="*/ 83 h 310"/>
                  <a:gd name="T28" fmla="*/ 77 w 275"/>
                  <a:gd name="T29" fmla="*/ 101 h 310"/>
                  <a:gd name="T30" fmla="*/ 59 w 275"/>
                  <a:gd name="T31" fmla="*/ 125 h 310"/>
                  <a:gd name="T32" fmla="*/ 72 w 275"/>
                  <a:gd name="T33" fmla="*/ 142 h 310"/>
                  <a:gd name="T34" fmla="*/ 95 w 275"/>
                  <a:gd name="T35" fmla="*/ 156 h 310"/>
                  <a:gd name="T36" fmla="*/ 84 w 275"/>
                  <a:gd name="T37" fmla="*/ 173 h 310"/>
                  <a:gd name="T38" fmla="*/ 66 w 275"/>
                  <a:gd name="T39" fmla="*/ 206 h 310"/>
                  <a:gd name="T40" fmla="*/ 99 w 275"/>
                  <a:gd name="T41" fmla="*/ 211 h 310"/>
                  <a:gd name="T42" fmla="*/ 54 w 275"/>
                  <a:gd name="T43" fmla="*/ 213 h 310"/>
                  <a:gd name="T44" fmla="*/ 29 w 275"/>
                  <a:gd name="T45" fmla="*/ 226 h 310"/>
                  <a:gd name="T46" fmla="*/ 29 w 275"/>
                  <a:gd name="T47" fmla="*/ 241 h 310"/>
                  <a:gd name="T48" fmla="*/ 0 w 275"/>
                  <a:gd name="T49" fmla="*/ 257 h 310"/>
                  <a:gd name="T50" fmla="*/ 27 w 275"/>
                  <a:gd name="T51" fmla="*/ 272 h 310"/>
                  <a:gd name="T52" fmla="*/ 12 w 275"/>
                  <a:gd name="T53" fmla="*/ 286 h 310"/>
                  <a:gd name="T54" fmla="*/ 27 w 275"/>
                  <a:gd name="T55" fmla="*/ 295 h 310"/>
                  <a:gd name="T56" fmla="*/ 34 w 275"/>
                  <a:gd name="T57" fmla="*/ 304 h 310"/>
                  <a:gd name="T58" fmla="*/ 63 w 275"/>
                  <a:gd name="T59" fmla="*/ 308 h 310"/>
                  <a:gd name="T60" fmla="*/ 94 w 275"/>
                  <a:gd name="T61" fmla="*/ 306 h 310"/>
                  <a:gd name="T62" fmla="*/ 106 w 275"/>
                  <a:gd name="T63" fmla="*/ 288 h 310"/>
                  <a:gd name="T64" fmla="*/ 128 w 275"/>
                  <a:gd name="T65" fmla="*/ 299 h 310"/>
                  <a:gd name="T66" fmla="*/ 171 w 275"/>
                  <a:gd name="T67" fmla="*/ 283 h 310"/>
                  <a:gd name="T68" fmla="*/ 200 w 275"/>
                  <a:gd name="T69" fmla="*/ 288 h 310"/>
                  <a:gd name="T70" fmla="*/ 226 w 275"/>
                  <a:gd name="T71" fmla="*/ 285 h 310"/>
                  <a:gd name="T72" fmla="*/ 263 w 275"/>
                  <a:gd name="T73" fmla="*/ 220 h 310"/>
                  <a:gd name="T74" fmla="*/ 266 w 275"/>
                  <a:gd name="T75" fmla="*/ 158 h 310"/>
                  <a:gd name="T76" fmla="*/ 275 w 275"/>
                  <a:gd name="T77" fmla="*/ 123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310"/>
                  <a:gd name="T119" fmla="*/ 275 w 275"/>
                  <a:gd name="T120" fmla="*/ 310 h 3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310">
                    <a:moveTo>
                      <a:pt x="275" y="123"/>
                    </a:moveTo>
                    <a:lnTo>
                      <a:pt x="256" y="123"/>
                    </a:lnTo>
                    <a:lnTo>
                      <a:pt x="245" y="88"/>
                    </a:lnTo>
                    <a:lnTo>
                      <a:pt x="222" y="106"/>
                    </a:lnTo>
                    <a:lnTo>
                      <a:pt x="196" y="85"/>
                    </a:lnTo>
                    <a:lnTo>
                      <a:pt x="207" y="61"/>
                    </a:lnTo>
                    <a:lnTo>
                      <a:pt x="209" y="47"/>
                    </a:lnTo>
                    <a:lnTo>
                      <a:pt x="248" y="25"/>
                    </a:lnTo>
                    <a:lnTo>
                      <a:pt x="254" y="0"/>
                    </a:lnTo>
                    <a:lnTo>
                      <a:pt x="236" y="10"/>
                    </a:lnTo>
                    <a:lnTo>
                      <a:pt x="229" y="22"/>
                    </a:lnTo>
                    <a:lnTo>
                      <a:pt x="226" y="10"/>
                    </a:lnTo>
                    <a:lnTo>
                      <a:pt x="225" y="4"/>
                    </a:lnTo>
                    <a:lnTo>
                      <a:pt x="211" y="4"/>
                    </a:lnTo>
                    <a:lnTo>
                      <a:pt x="187" y="20"/>
                    </a:lnTo>
                    <a:lnTo>
                      <a:pt x="183" y="27"/>
                    </a:lnTo>
                    <a:lnTo>
                      <a:pt x="169" y="32"/>
                    </a:lnTo>
                    <a:lnTo>
                      <a:pt x="174" y="48"/>
                    </a:lnTo>
                    <a:lnTo>
                      <a:pt x="184" y="48"/>
                    </a:lnTo>
                    <a:lnTo>
                      <a:pt x="183" y="58"/>
                    </a:lnTo>
                    <a:lnTo>
                      <a:pt x="164" y="73"/>
                    </a:lnTo>
                    <a:lnTo>
                      <a:pt x="155" y="76"/>
                    </a:lnTo>
                    <a:lnTo>
                      <a:pt x="128" y="76"/>
                    </a:lnTo>
                    <a:lnTo>
                      <a:pt x="101" y="54"/>
                    </a:lnTo>
                    <a:lnTo>
                      <a:pt x="90" y="57"/>
                    </a:lnTo>
                    <a:lnTo>
                      <a:pt x="82" y="61"/>
                    </a:lnTo>
                    <a:lnTo>
                      <a:pt x="82" y="72"/>
                    </a:lnTo>
                    <a:lnTo>
                      <a:pt x="82" y="83"/>
                    </a:lnTo>
                    <a:lnTo>
                      <a:pt x="95" y="94"/>
                    </a:lnTo>
                    <a:lnTo>
                      <a:pt x="77" y="101"/>
                    </a:lnTo>
                    <a:lnTo>
                      <a:pt x="67" y="116"/>
                    </a:lnTo>
                    <a:lnTo>
                      <a:pt x="59" y="125"/>
                    </a:lnTo>
                    <a:lnTo>
                      <a:pt x="72" y="132"/>
                    </a:lnTo>
                    <a:lnTo>
                      <a:pt x="72" y="142"/>
                    </a:lnTo>
                    <a:lnTo>
                      <a:pt x="82" y="144"/>
                    </a:lnTo>
                    <a:lnTo>
                      <a:pt x="95" y="156"/>
                    </a:lnTo>
                    <a:lnTo>
                      <a:pt x="109" y="167"/>
                    </a:lnTo>
                    <a:lnTo>
                      <a:pt x="84" y="173"/>
                    </a:lnTo>
                    <a:lnTo>
                      <a:pt x="54" y="201"/>
                    </a:lnTo>
                    <a:lnTo>
                      <a:pt x="66" y="206"/>
                    </a:lnTo>
                    <a:lnTo>
                      <a:pt x="82" y="210"/>
                    </a:lnTo>
                    <a:lnTo>
                      <a:pt x="99" y="211"/>
                    </a:lnTo>
                    <a:lnTo>
                      <a:pt x="101" y="213"/>
                    </a:lnTo>
                    <a:lnTo>
                      <a:pt x="54" y="213"/>
                    </a:lnTo>
                    <a:lnTo>
                      <a:pt x="43" y="233"/>
                    </a:lnTo>
                    <a:lnTo>
                      <a:pt x="29" y="226"/>
                    </a:lnTo>
                    <a:lnTo>
                      <a:pt x="0" y="236"/>
                    </a:lnTo>
                    <a:lnTo>
                      <a:pt x="29" y="241"/>
                    </a:lnTo>
                    <a:lnTo>
                      <a:pt x="29" y="247"/>
                    </a:lnTo>
                    <a:lnTo>
                      <a:pt x="0" y="257"/>
                    </a:lnTo>
                    <a:lnTo>
                      <a:pt x="8" y="272"/>
                    </a:lnTo>
                    <a:lnTo>
                      <a:pt x="27" y="272"/>
                    </a:lnTo>
                    <a:lnTo>
                      <a:pt x="32" y="272"/>
                    </a:lnTo>
                    <a:lnTo>
                      <a:pt x="12" y="286"/>
                    </a:lnTo>
                    <a:lnTo>
                      <a:pt x="42" y="286"/>
                    </a:lnTo>
                    <a:lnTo>
                      <a:pt x="27" y="295"/>
                    </a:lnTo>
                    <a:lnTo>
                      <a:pt x="21" y="300"/>
                    </a:lnTo>
                    <a:lnTo>
                      <a:pt x="34" y="304"/>
                    </a:lnTo>
                    <a:lnTo>
                      <a:pt x="43" y="308"/>
                    </a:lnTo>
                    <a:lnTo>
                      <a:pt x="63" y="308"/>
                    </a:lnTo>
                    <a:lnTo>
                      <a:pt x="79" y="310"/>
                    </a:lnTo>
                    <a:lnTo>
                      <a:pt x="94" y="306"/>
                    </a:lnTo>
                    <a:lnTo>
                      <a:pt x="104" y="306"/>
                    </a:lnTo>
                    <a:lnTo>
                      <a:pt x="106" y="288"/>
                    </a:lnTo>
                    <a:lnTo>
                      <a:pt x="116" y="292"/>
                    </a:lnTo>
                    <a:lnTo>
                      <a:pt x="128" y="299"/>
                    </a:lnTo>
                    <a:lnTo>
                      <a:pt x="153" y="292"/>
                    </a:lnTo>
                    <a:lnTo>
                      <a:pt x="171" y="283"/>
                    </a:lnTo>
                    <a:lnTo>
                      <a:pt x="193" y="286"/>
                    </a:lnTo>
                    <a:lnTo>
                      <a:pt x="200" y="288"/>
                    </a:lnTo>
                    <a:lnTo>
                      <a:pt x="216" y="291"/>
                    </a:lnTo>
                    <a:lnTo>
                      <a:pt x="226" y="285"/>
                    </a:lnTo>
                    <a:lnTo>
                      <a:pt x="239" y="267"/>
                    </a:lnTo>
                    <a:lnTo>
                      <a:pt x="263" y="220"/>
                    </a:lnTo>
                    <a:lnTo>
                      <a:pt x="268" y="188"/>
                    </a:lnTo>
                    <a:lnTo>
                      <a:pt x="266" y="158"/>
                    </a:lnTo>
                    <a:lnTo>
                      <a:pt x="275" y="136"/>
                    </a:lnTo>
                    <a:lnTo>
                      <a:pt x="275" y="123"/>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35" name="Group 281"/>
            <p:cNvGrpSpPr>
              <a:grpSpLocks/>
            </p:cNvGrpSpPr>
            <p:nvPr/>
          </p:nvGrpSpPr>
          <p:grpSpPr bwMode="auto">
            <a:xfrm>
              <a:off x="3573820" y="2910213"/>
              <a:ext cx="42164" cy="39848"/>
              <a:chOff x="1899" y="1665"/>
              <a:chExt cx="27" cy="27"/>
            </a:xfrm>
            <a:solidFill>
              <a:srgbClr val="178AC9"/>
            </a:solidFill>
          </p:grpSpPr>
          <p:sp>
            <p:nvSpPr>
              <p:cNvPr id="335" name="Freeform 282"/>
              <p:cNvSpPr>
                <a:spLocks/>
              </p:cNvSpPr>
              <p:nvPr/>
            </p:nvSpPr>
            <p:spPr bwMode="auto">
              <a:xfrm>
                <a:off x="1899" y="1665"/>
                <a:ext cx="27" cy="27"/>
              </a:xfrm>
              <a:custGeom>
                <a:avLst/>
                <a:gdLst>
                  <a:gd name="T0" fmla="*/ 12 w 27"/>
                  <a:gd name="T1" fmla="*/ 0 h 27"/>
                  <a:gd name="T2" fmla="*/ 0 w 27"/>
                  <a:gd name="T3" fmla="*/ 11 h 27"/>
                  <a:gd name="T4" fmla="*/ 24 w 27"/>
                  <a:gd name="T5" fmla="*/ 27 h 27"/>
                  <a:gd name="T6" fmla="*/ 27 w 27"/>
                  <a:gd name="T7" fmla="*/ 18 h 27"/>
                  <a:gd name="T8" fmla="*/ 12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2" y="0"/>
                    </a:moveTo>
                    <a:lnTo>
                      <a:pt x="0" y="11"/>
                    </a:lnTo>
                    <a:lnTo>
                      <a:pt x="24" y="27"/>
                    </a:lnTo>
                    <a:lnTo>
                      <a:pt x="27" y="18"/>
                    </a:lnTo>
                    <a:lnTo>
                      <a:pt x="12"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36" name="Freeform 283"/>
              <p:cNvSpPr>
                <a:spLocks/>
              </p:cNvSpPr>
              <p:nvPr/>
            </p:nvSpPr>
            <p:spPr bwMode="auto">
              <a:xfrm>
                <a:off x="1899" y="1665"/>
                <a:ext cx="27" cy="27"/>
              </a:xfrm>
              <a:custGeom>
                <a:avLst/>
                <a:gdLst>
                  <a:gd name="T0" fmla="*/ 12 w 27"/>
                  <a:gd name="T1" fmla="*/ 0 h 27"/>
                  <a:gd name="T2" fmla="*/ 0 w 27"/>
                  <a:gd name="T3" fmla="*/ 11 h 27"/>
                  <a:gd name="T4" fmla="*/ 24 w 27"/>
                  <a:gd name="T5" fmla="*/ 27 h 27"/>
                  <a:gd name="T6" fmla="*/ 27 w 27"/>
                  <a:gd name="T7" fmla="*/ 18 h 27"/>
                  <a:gd name="T8" fmla="*/ 12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2" y="0"/>
                    </a:moveTo>
                    <a:lnTo>
                      <a:pt x="0" y="11"/>
                    </a:lnTo>
                    <a:lnTo>
                      <a:pt x="24" y="27"/>
                    </a:lnTo>
                    <a:lnTo>
                      <a:pt x="27" y="18"/>
                    </a:lnTo>
                    <a:lnTo>
                      <a:pt x="12"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36" name="Group 284"/>
            <p:cNvGrpSpPr>
              <a:grpSpLocks/>
            </p:cNvGrpSpPr>
            <p:nvPr/>
          </p:nvGrpSpPr>
          <p:grpSpPr bwMode="auto">
            <a:xfrm>
              <a:off x="3227136" y="3296885"/>
              <a:ext cx="32794" cy="25089"/>
              <a:chOff x="1677" y="1927"/>
              <a:chExt cx="21" cy="17"/>
            </a:xfrm>
          </p:grpSpPr>
          <p:sp>
            <p:nvSpPr>
              <p:cNvPr id="333" name="Freeform 285"/>
              <p:cNvSpPr>
                <a:spLocks/>
              </p:cNvSpPr>
              <p:nvPr/>
            </p:nvSpPr>
            <p:spPr bwMode="auto">
              <a:xfrm>
                <a:off x="1677" y="1927"/>
                <a:ext cx="18" cy="17"/>
              </a:xfrm>
              <a:custGeom>
                <a:avLst/>
                <a:gdLst>
                  <a:gd name="T0" fmla="*/ 21 w 21"/>
                  <a:gd name="T1" fmla="*/ 0 h 17"/>
                  <a:gd name="T2" fmla="*/ 0 w 21"/>
                  <a:gd name="T3" fmla="*/ 0 h 17"/>
                  <a:gd name="T4" fmla="*/ 10 w 21"/>
                  <a:gd name="T5" fmla="*/ 4 h 17"/>
                  <a:gd name="T6" fmla="*/ 21 w 21"/>
                  <a:gd name="T7" fmla="*/ 17 h 17"/>
                  <a:gd name="T8" fmla="*/ 21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21" y="0"/>
                    </a:moveTo>
                    <a:lnTo>
                      <a:pt x="0" y="0"/>
                    </a:lnTo>
                    <a:lnTo>
                      <a:pt x="10" y="4"/>
                    </a:lnTo>
                    <a:lnTo>
                      <a:pt x="21" y="17"/>
                    </a:lnTo>
                    <a:lnTo>
                      <a:pt x="21"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34" name="Freeform 286"/>
              <p:cNvSpPr>
                <a:spLocks/>
              </p:cNvSpPr>
              <p:nvPr/>
            </p:nvSpPr>
            <p:spPr bwMode="auto">
              <a:xfrm>
                <a:off x="1677" y="1927"/>
                <a:ext cx="18" cy="17"/>
              </a:xfrm>
              <a:custGeom>
                <a:avLst/>
                <a:gdLst>
                  <a:gd name="T0" fmla="*/ 21 w 21"/>
                  <a:gd name="T1" fmla="*/ 0 h 17"/>
                  <a:gd name="T2" fmla="*/ 0 w 21"/>
                  <a:gd name="T3" fmla="*/ 0 h 17"/>
                  <a:gd name="T4" fmla="*/ 10 w 21"/>
                  <a:gd name="T5" fmla="*/ 4 h 17"/>
                  <a:gd name="T6" fmla="*/ 21 w 21"/>
                  <a:gd name="T7" fmla="*/ 17 h 17"/>
                  <a:gd name="T8" fmla="*/ 21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21" y="0"/>
                    </a:moveTo>
                    <a:lnTo>
                      <a:pt x="0" y="0"/>
                    </a:lnTo>
                    <a:lnTo>
                      <a:pt x="10" y="4"/>
                    </a:lnTo>
                    <a:lnTo>
                      <a:pt x="21" y="17"/>
                    </a:lnTo>
                    <a:lnTo>
                      <a:pt x="21"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37" name="Group 287"/>
            <p:cNvGrpSpPr>
              <a:grpSpLocks/>
            </p:cNvGrpSpPr>
            <p:nvPr/>
          </p:nvGrpSpPr>
          <p:grpSpPr bwMode="auto">
            <a:xfrm>
              <a:off x="3273985" y="3192100"/>
              <a:ext cx="35918" cy="47227"/>
              <a:chOff x="1707" y="1856"/>
              <a:chExt cx="23" cy="32"/>
            </a:xfrm>
          </p:grpSpPr>
          <p:sp>
            <p:nvSpPr>
              <p:cNvPr id="331" name="Freeform 288"/>
              <p:cNvSpPr>
                <a:spLocks/>
              </p:cNvSpPr>
              <p:nvPr/>
            </p:nvSpPr>
            <p:spPr bwMode="auto">
              <a:xfrm>
                <a:off x="1707" y="1856"/>
                <a:ext cx="23" cy="32"/>
              </a:xfrm>
              <a:custGeom>
                <a:avLst/>
                <a:gdLst>
                  <a:gd name="T0" fmla="*/ 13 w 23"/>
                  <a:gd name="T1" fmla="*/ 7 h 32"/>
                  <a:gd name="T2" fmla="*/ 8 w 23"/>
                  <a:gd name="T3" fmla="*/ 0 h 32"/>
                  <a:gd name="T4" fmla="*/ 4 w 23"/>
                  <a:gd name="T5" fmla="*/ 16 h 32"/>
                  <a:gd name="T6" fmla="*/ 0 w 23"/>
                  <a:gd name="T7" fmla="*/ 28 h 32"/>
                  <a:gd name="T8" fmla="*/ 4 w 23"/>
                  <a:gd name="T9" fmla="*/ 32 h 32"/>
                  <a:gd name="T10" fmla="*/ 23 w 23"/>
                  <a:gd name="T11" fmla="*/ 29 h 32"/>
                  <a:gd name="T12" fmla="*/ 13 w 23"/>
                  <a:gd name="T13" fmla="*/ 7 h 32"/>
                  <a:gd name="T14" fmla="*/ 0 60000 65536"/>
                  <a:gd name="T15" fmla="*/ 0 60000 65536"/>
                  <a:gd name="T16" fmla="*/ 0 60000 65536"/>
                  <a:gd name="T17" fmla="*/ 0 60000 65536"/>
                  <a:gd name="T18" fmla="*/ 0 60000 65536"/>
                  <a:gd name="T19" fmla="*/ 0 60000 65536"/>
                  <a:gd name="T20" fmla="*/ 0 60000 65536"/>
                  <a:gd name="T21" fmla="*/ 0 w 23"/>
                  <a:gd name="T22" fmla="*/ 0 h 32"/>
                  <a:gd name="T23" fmla="*/ 23 w 23"/>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2">
                    <a:moveTo>
                      <a:pt x="13" y="7"/>
                    </a:moveTo>
                    <a:lnTo>
                      <a:pt x="8" y="0"/>
                    </a:lnTo>
                    <a:lnTo>
                      <a:pt x="4" y="16"/>
                    </a:lnTo>
                    <a:lnTo>
                      <a:pt x="0" y="28"/>
                    </a:lnTo>
                    <a:lnTo>
                      <a:pt x="4" y="32"/>
                    </a:lnTo>
                    <a:lnTo>
                      <a:pt x="23" y="29"/>
                    </a:lnTo>
                    <a:lnTo>
                      <a:pt x="13" y="7"/>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32" name="Freeform 289"/>
              <p:cNvSpPr>
                <a:spLocks/>
              </p:cNvSpPr>
              <p:nvPr/>
            </p:nvSpPr>
            <p:spPr bwMode="auto">
              <a:xfrm>
                <a:off x="1707" y="1856"/>
                <a:ext cx="23" cy="32"/>
              </a:xfrm>
              <a:custGeom>
                <a:avLst/>
                <a:gdLst>
                  <a:gd name="T0" fmla="*/ 13 w 23"/>
                  <a:gd name="T1" fmla="*/ 7 h 32"/>
                  <a:gd name="T2" fmla="*/ 8 w 23"/>
                  <a:gd name="T3" fmla="*/ 0 h 32"/>
                  <a:gd name="T4" fmla="*/ 4 w 23"/>
                  <a:gd name="T5" fmla="*/ 16 h 32"/>
                  <a:gd name="T6" fmla="*/ 0 w 23"/>
                  <a:gd name="T7" fmla="*/ 28 h 32"/>
                  <a:gd name="T8" fmla="*/ 4 w 23"/>
                  <a:gd name="T9" fmla="*/ 32 h 32"/>
                  <a:gd name="T10" fmla="*/ 23 w 23"/>
                  <a:gd name="T11" fmla="*/ 29 h 32"/>
                  <a:gd name="T12" fmla="*/ 13 w 23"/>
                  <a:gd name="T13" fmla="*/ 7 h 32"/>
                  <a:gd name="T14" fmla="*/ 0 60000 65536"/>
                  <a:gd name="T15" fmla="*/ 0 60000 65536"/>
                  <a:gd name="T16" fmla="*/ 0 60000 65536"/>
                  <a:gd name="T17" fmla="*/ 0 60000 65536"/>
                  <a:gd name="T18" fmla="*/ 0 60000 65536"/>
                  <a:gd name="T19" fmla="*/ 0 60000 65536"/>
                  <a:gd name="T20" fmla="*/ 0 60000 65536"/>
                  <a:gd name="T21" fmla="*/ 0 w 23"/>
                  <a:gd name="T22" fmla="*/ 0 h 32"/>
                  <a:gd name="T23" fmla="*/ 23 w 23"/>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2">
                    <a:moveTo>
                      <a:pt x="13" y="7"/>
                    </a:moveTo>
                    <a:lnTo>
                      <a:pt x="8" y="0"/>
                    </a:lnTo>
                    <a:lnTo>
                      <a:pt x="4" y="16"/>
                    </a:lnTo>
                    <a:lnTo>
                      <a:pt x="0" y="28"/>
                    </a:lnTo>
                    <a:lnTo>
                      <a:pt x="4" y="32"/>
                    </a:lnTo>
                    <a:lnTo>
                      <a:pt x="23" y="29"/>
                    </a:lnTo>
                    <a:lnTo>
                      <a:pt x="13" y="7"/>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38" name="Group 290"/>
            <p:cNvGrpSpPr>
              <a:grpSpLocks/>
            </p:cNvGrpSpPr>
            <p:nvPr/>
          </p:nvGrpSpPr>
          <p:grpSpPr bwMode="auto">
            <a:xfrm>
              <a:off x="3294286" y="3658467"/>
              <a:ext cx="29671" cy="22138"/>
              <a:chOff x="1720" y="2172"/>
              <a:chExt cx="19" cy="15"/>
            </a:xfrm>
          </p:grpSpPr>
          <p:sp>
            <p:nvSpPr>
              <p:cNvPr id="329" name="Freeform 291"/>
              <p:cNvSpPr>
                <a:spLocks/>
              </p:cNvSpPr>
              <p:nvPr/>
            </p:nvSpPr>
            <p:spPr bwMode="auto">
              <a:xfrm>
                <a:off x="1720" y="2172"/>
                <a:ext cx="19" cy="15"/>
              </a:xfrm>
              <a:custGeom>
                <a:avLst/>
                <a:gdLst>
                  <a:gd name="T0" fmla="*/ 16 w 19"/>
                  <a:gd name="T1" fmla="*/ 0 h 15"/>
                  <a:gd name="T2" fmla="*/ 0 w 19"/>
                  <a:gd name="T3" fmla="*/ 0 h 15"/>
                  <a:gd name="T4" fmla="*/ 18 w 19"/>
                  <a:gd name="T5" fmla="*/ 15 h 15"/>
                  <a:gd name="T6" fmla="*/ 19 w 19"/>
                  <a:gd name="T7" fmla="*/ 8 h 15"/>
                  <a:gd name="T8" fmla="*/ 16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16" y="0"/>
                    </a:moveTo>
                    <a:lnTo>
                      <a:pt x="0" y="0"/>
                    </a:lnTo>
                    <a:lnTo>
                      <a:pt x="18" y="15"/>
                    </a:lnTo>
                    <a:lnTo>
                      <a:pt x="19" y="8"/>
                    </a:lnTo>
                    <a:lnTo>
                      <a:pt x="16"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30" name="Freeform 292"/>
              <p:cNvSpPr>
                <a:spLocks/>
              </p:cNvSpPr>
              <p:nvPr/>
            </p:nvSpPr>
            <p:spPr bwMode="auto">
              <a:xfrm>
                <a:off x="1720" y="2172"/>
                <a:ext cx="19" cy="15"/>
              </a:xfrm>
              <a:custGeom>
                <a:avLst/>
                <a:gdLst>
                  <a:gd name="T0" fmla="*/ 16 w 19"/>
                  <a:gd name="T1" fmla="*/ 0 h 15"/>
                  <a:gd name="T2" fmla="*/ 0 w 19"/>
                  <a:gd name="T3" fmla="*/ 0 h 15"/>
                  <a:gd name="T4" fmla="*/ 18 w 19"/>
                  <a:gd name="T5" fmla="*/ 15 h 15"/>
                  <a:gd name="T6" fmla="*/ 19 w 19"/>
                  <a:gd name="T7" fmla="*/ 8 h 15"/>
                  <a:gd name="T8" fmla="*/ 16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16" y="0"/>
                    </a:moveTo>
                    <a:lnTo>
                      <a:pt x="0" y="0"/>
                    </a:lnTo>
                    <a:lnTo>
                      <a:pt x="18" y="15"/>
                    </a:lnTo>
                    <a:lnTo>
                      <a:pt x="19" y="8"/>
                    </a:lnTo>
                    <a:lnTo>
                      <a:pt x="16"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39" name="Group 293"/>
            <p:cNvGrpSpPr>
              <a:grpSpLocks/>
            </p:cNvGrpSpPr>
            <p:nvPr/>
          </p:nvGrpSpPr>
          <p:grpSpPr bwMode="auto">
            <a:xfrm>
              <a:off x="3308341" y="3519738"/>
              <a:ext cx="35918" cy="29517"/>
              <a:chOff x="1729" y="2078"/>
              <a:chExt cx="23" cy="20"/>
            </a:xfrm>
          </p:grpSpPr>
          <p:sp>
            <p:nvSpPr>
              <p:cNvPr id="327" name="Freeform 294"/>
              <p:cNvSpPr>
                <a:spLocks/>
              </p:cNvSpPr>
              <p:nvPr/>
            </p:nvSpPr>
            <p:spPr bwMode="auto">
              <a:xfrm>
                <a:off x="1729" y="2078"/>
                <a:ext cx="23" cy="17"/>
              </a:xfrm>
              <a:custGeom>
                <a:avLst/>
                <a:gdLst>
                  <a:gd name="T0" fmla="*/ 19 w 23"/>
                  <a:gd name="T1" fmla="*/ 0 h 20"/>
                  <a:gd name="T2" fmla="*/ 0 w 23"/>
                  <a:gd name="T3" fmla="*/ 20 h 20"/>
                  <a:gd name="T4" fmla="*/ 23 w 23"/>
                  <a:gd name="T5" fmla="*/ 13 h 20"/>
                  <a:gd name="T6" fmla="*/ 19 w 23"/>
                  <a:gd name="T7" fmla="*/ 0 h 20"/>
                  <a:gd name="T8" fmla="*/ 0 60000 65536"/>
                  <a:gd name="T9" fmla="*/ 0 60000 65536"/>
                  <a:gd name="T10" fmla="*/ 0 60000 65536"/>
                  <a:gd name="T11" fmla="*/ 0 60000 65536"/>
                  <a:gd name="T12" fmla="*/ 0 w 23"/>
                  <a:gd name="T13" fmla="*/ 0 h 20"/>
                  <a:gd name="T14" fmla="*/ 23 w 23"/>
                  <a:gd name="T15" fmla="*/ 20 h 20"/>
                </a:gdLst>
                <a:ahLst/>
                <a:cxnLst>
                  <a:cxn ang="T8">
                    <a:pos x="T0" y="T1"/>
                  </a:cxn>
                  <a:cxn ang="T9">
                    <a:pos x="T2" y="T3"/>
                  </a:cxn>
                  <a:cxn ang="T10">
                    <a:pos x="T4" y="T5"/>
                  </a:cxn>
                  <a:cxn ang="T11">
                    <a:pos x="T6" y="T7"/>
                  </a:cxn>
                </a:cxnLst>
                <a:rect l="T12" t="T13" r="T14" b="T15"/>
                <a:pathLst>
                  <a:path w="23" h="20">
                    <a:moveTo>
                      <a:pt x="19" y="0"/>
                    </a:moveTo>
                    <a:lnTo>
                      <a:pt x="0" y="20"/>
                    </a:lnTo>
                    <a:lnTo>
                      <a:pt x="23" y="13"/>
                    </a:lnTo>
                    <a:lnTo>
                      <a:pt x="19"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28" name="Freeform 295"/>
              <p:cNvSpPr>
                <a:spLocks/>
              </p:cNvSpPr>
              <p:nvPr/>
            </p:nvSpPr>
            <p:spPr bwMode="auto">
              <a:xfrm>
                <a:off x="1729" y="2078"/>
                <a:ext cx="23" cy="17"/>
              </a:xfrm>
              <a:custGeom>
                <a:avLst/>
                <a:gdLst>
                  <a:gd name="T0" fmla="*/ 19 w 23"/>
                  <a:gd name="T1" fmla="*/ 0 h 20"/>
                  <a:gd name="T2" fmla="*/ 0 w 23"/>
                  <a:gd name="T3" fmla="*/ 20 h 20"/>
                  <a:gd name="T4" fmla="*/ 23 w 23"/>
                  <a:gd name="T5" fmla="*/ 13 h 20"/>
                  <a:gd name="T6" fmla="*/ 19 w 23"/>
                  <a:gd name="T7" fmla="*/ 0 h 20"/>
                  <a:gd name="T8" fmla="*/ 0 60000 65536"/>
                  <a:gd name="T9" fmla="*/ 0 60000 65536"/>
                  <a:gd name="T10" fmla="*/ 0 60000 65536"/>
                  <a:gd name="T11" fmla="*/ 0 60000 65536"/>
                  <a:gd name="T12" fmla="*/ 0 w 23"/>
                  <a:gd name="T13" fmla="*/ 0 h 20"/>
                  <a:gd name="T14" fmla="*/ 23 w 23"/>
                  <a:gd name="T15" fmla="*/ 20 h 20"/>
                </a:gdLst>
                <a:ahLst/>
                <a:cxnLst>
                  <a:cxn ang="T8">
                    <a:pos x="T0" y="T1"/>
                  </a:cxn>
                  <a:cxn ang="T9">
                    <a:pos x="T2" y="T3"/>
                  </a:cxn>
                  <a:cxn ang="T10">
                    <a:pos x="T4" y="T5"/>
                  </a:cxn>
                  <a:cxn ang="T11">
                    <a:pos x="T6" y="T7"/>
                  </a:cxn>
                </a:cxnLst>
                <a:rect l="T12" t="T13" r="T14" b="T15"/>
                <a:pathLst>
                  <a:path w="23" h="20">
                    <a:moveTo>
                      <a:pt x="19" y="0"/>
                    </a:moveTo>
                    <a:lnTo>
                      <a:pt x="0" y="20"/>
                    </a:lnTo>
                    <a:lnTo>
                      <a:pt x="23" y="13"/>
                    </a:lnTo>
                    <a:lnTo>
                      <a:pt x="19"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40" name="Group 296"/>
            <p:cNvGrpSpPr>
              <a:grpSpLocks/>
            </p:cNvGrpSpPr>
            <p:nvPr/>
          </p:nvGrpSpPr>
          <p:grpSpPr bwMode="auto">
            <a:xfrm>
              <a:off x="3224012" y="3037136"/>
              <a:ext cx="18740" cy="17710"/>
              <a:chOff x="1675" y="1751"/>
              <a:chExt cx="12" cy="12"/>
            </a:xfrm>
          </p:grpSpPr>
          <p:sp>
            <p:nvSpPr>
              <p:cNvPr id="325" name="Freeform 297"/>
              <p:cNvSpPr>
                <a:spLocks/>
              </p:cNvSpPr>
              <p:nvPr/>
            </p:nvSpPr>
            <p:spPr bwMode="auto">
              <a:xfrm>
                <a:off x="1675" y="1751"/>
                <a:ext cx="12" cy="12"/>
              </a:xfrm>
              <a:custGeom>
                <a:avLst/>
                <a:gdLst>
                  <a:gd name="T0" fmla="*/ 10 w 12"/>
                  <a:gd name="T1" fmla="*/ 3 h 12"/>
                  <a:gd name="T2" fmla="*/ 9 w 12"/>
                  <a:gd name="T3" fmla="*/ 0 h 12"/>
                  <a:gd name="T4" fmla="*/ 0 w 12"/>
                  <a:gd name="T5" fmla="*/ 5 h 12"/>
                  <a:gd name="T6" fmla="*/ 12 w 12"/>
                  <a:gd name="T7" fmla="*/ 12 h 12"/>
                  <a:gd name="T8" fmla="*/ 10 w 12"/>
                  <a:gd name="T9" fmla="*/ 3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0" y="3"/>
                    </a:moveTo>
                    <a:lnTo>
                      <a:pt x="9" y="0"/>
                    </a:lnTo>
                    <a:lnTo>
                      <a:pt x="0" y="5"/>
                    </a:lnTo>
                    <a:lnTo>
                      <a:pt x="12" y="12"/>
                    </a:lnTo>
                    <a:lnTo>
                      <a:pt x="10" y="3"/>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26" name="Freeform 298"/>
              <p:cNvSpPr>
                <a:spLocks/>
              </p:cNvSpPr>
              <p:nvPr/>
            </p:nvSpPr>
            <p:spPr bwMode="auto">
              <a:xfrm>
                <a:off x="1675" y="1751"/>
                <a:ext cx="12" cy="12"/>
              </a:xfrm>
              <a:custGeom>
                <a:avLst/>
                <a:gdLst>
                  <a:gd name="T0" fmla="*/ 10 w 12"/>
                  <a:gd name="T1" fmla="*/ 3 h 12"/>
                  <a:gd name="T2" fmla="*/ 9 w 12"/>
                  <a:gd name="T3" fmla="*/ 0 h 12"/>
                  <a:gd name="T4" fmla="*/ 0 w 12"/>
                  <a:gd name="T5" fmla="*/ 5 h 12"/>
                  <a:gd name="T6" fmla="*/ 12 w 12"/>
                  <a:gd name="T7" fmla="*/ 12 h 12"/>
                  <a:gd name="T8" fmla="*/ 10 w 12"/>
                  <a:gd name="T9" fmla="*/ 3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0" y="3"/>
                    </a:moveTo>
                    <a:lnTo>
                      <a:pt x="9" y="0"/>
                    </a:lnTo>
                    <a:lnTo>
                      <a:pt x="0" y="5"/>
                    </a:lnTo>
                    <a:lnTo>
                      <a:pt x="12" y="12"/>
                    </a:lnTo>
                    <a:lnTo>
                      <a:pt x="10" y="3"/>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41" name="Group 299"/>
            <p:cNvGrpSpPr>
              <a:grpSpLocks/>
            </p:cNvGrpSpPr>
            <p:nvPr/>
          </p:nvGrpSpPr>
          <p:grpSpPr bwMode="auto">
            <a:xfrm>
              <a:off x="3267738" y="2948585"/>
              <a:ext cx="76520" cy="61986"/>
              <a:chOff x="1703" y="1691"/>
              <a:chExt cx="49" cy="42"/>
            </a:xfrm>
          </p:grpSpPr>
          <p:sp>
            <p:nvSpPr>
              <p:cNvPr id="323" name="Freeform 300"/>
              <p:cNvSpPr>
                <a:spLocks/>
              </p:cNvSpPr>
              <p:nvPr/>
            </p:nvSpPr>
            <p:spPr bwMode="auto">
              <a:xfrm>
                <a:off x="1703" y="1691"/>
                <a:ext cx="52" cy="42"/>
              </a:xfrm>
              <a:custGeom>
                <a:avLst/>
                <a:gdLst>
                  <a:gd name="T0" fmla="*/ 49 w 49"/>
                  <a:gd name="T1" fmla="*/ 13 h 42"/>
                  <a:gd name="T2" fmla="*/ 44 w 49"/>
                  <a:gd name="T3" fmla="*/ 0 h 42"/>
                  <a:gd name="T4" fmla="*/ 18 w 49"/>
                  <a:gd name="T5" fmla="*/ 22 h 42"/>
                  <a:gd name="T6" fmla="*/ 11 w 49"/>
                  <a:gd name="T7" fmla="*/ 24 h 42"/>
                  <a:gd name="T8" fmla="*/ 0 w 49"/>
                  <a:gd name="T9" fmla="*/ 19 h 42"/>
                  <a:gd name="T10" fmla="*/ 6 w 49"/>
                  <a:gd name="T11" fmla="*/ 42 h 42"/>
                  <a:gd name="T12" fmla="*/ 15 w 49"/>
                  <a:gd name="T13" fmla="*/ 36 h 42"/>
                  <a:gd name="T14" fmla="*/ 30 w 49"/>
                  <a:gd name="T15" fmla="*/ 40 h 42"/>
                  <a:gd name="T16" fmla="*/ 29 w 49"/>
                  <a:gd name="T17" fmla="*/ 32 h 42"/>
                  <a:gd name="T18" fmla="*/ 46 w 49"/>
                  <a:gd name="T19" fmla="*/ 24 h 42"/>
                  <a:gd name="T20" fmla="*/ 49 w 49"/>
                  <a:gd name="T21" fmla="*/ 13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2"/>
                  <a:gd name="T35" fmla="*/ 49 w 4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2">
                    <a:moveTo>
                      <a:pt x="49" y="13"/>
                    </a:moveTo>
                    <a:lnTo>
                      <a:pt x="44" y="0"/>
                    </a:lnTo>
                    <a:lnTo>
                      <a:pt x="18" y="22"/>
                    </a:lnTo>
                    <a:lnTo>
                      <a:pt x="11" y="24"/>
                    </a:lnTo>
                    <a:lnTo>
                      <a:pt x="0" y="19"/>
                    </a:lnTo>
                    <a:lnTo>
                      <a:pt x="6" y="42"/>
                    </a:lnTo>
                    <a:lnTo>
                      <a:pt x="15" y="36"/>
                    </a:lnTo>
                    <a:lnTo>
                      <a:pt x="30" y="40"/>
                    </a:lnTo>
                    <a:lnTo>
                      <a:pt x="29" y="32"/>
                    </a:lnTo>
                    <a:lnTo>
                      <a:pt x="46" y="24"/>
                    </a:lnTo>
                    <a:lnTo>
                      <a:pt x="49" y="13"/>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24" name="Freeform 301"/>
              <p:cNvSpPr>
                <a:spLocks/>
              </p:cNvSpPr>
              <p:nvPr/>
            </p:nvSpPr>
            <p:spPr bwMode="auto">
              <a:xfrm>
                <a:off x="1703" y="1691"/>
                <a:ext cx="52" cy="42"/>
              </a:xfrm>
              <a:custGeom>
                <a:avLst/>
                <a:gdLst>
                  <a:gd name="T0" fmla="*/ 49 w 49"/>
                  <a:gd name="T1" fmla="*/ 13 h 42"/>
                  <a:gd name="T2" fmla="*/ 44 w 49"/>
                  <a:gd name="T3" fmla="*/ 0 h 42"/>
                  <a:gd name="T4" fmla="*/ 18 w 49"/>
                  <a:gd name="T5" fmla="*/ 22 h 42"/>
                  <a:gd name="T6" fmla="*/ 11 w 49"/>
                  <a:gd name="T7" fmla="*/ 24 h 42"/>
                  <a:gd name="T8" fmla="*/ 0 w 49"/>
                  <a:gd name="T9" fmla="*/ 19 h 42"/>
                  <a:gd name="T10" fmla="*/ 6 w 49"/>
                  <a:gd name="T11" fmla="*/ 42 h 42"/>
                  <a:gd name="T12" fmla="*/ 15 w 49"/>
                  <a:gd name="T13" fmla="*/ 36 h 42"/>
                  <a:gd name="T14" fmla="*/ 30 w 49"/>
                  <a:gd name="T15" fmla="*/ 40 h 42"/>
                  <a:gd name="T16" fmla="*/ 29 w 49"/>
                  <a:gd name="T17" fmla="*/ 32 h 42"/>
                  <a:gd name="T18" fmla="*/ 46 w 49"/>
                  <a:gd name="T19" fmla="*/ 24 h 42"/>
                  <a:gd name="T20" fmla="*/ 49 w 49"/>
                  <a:gd name="T21" fmla="*/ 13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2"/>
                  <a:gd name="T35" fmla="*/ 49 w 4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2">
                    <a:moveTo>
                      <a:pt x="49" y="13"/>
                    </a:moveTo>
                    <a:lnTo>
                      <a:pt x="44" y="0"/>
                    </a:lnTo>
                    <a:lnTo>
                      <a:pt x="18" y="22"/>
                    </a:lnTo>
                    <a:lnTo>
                      <a:pt x="11" y="24"/>
                    </a:lnTo>
                    <a:lnTo>
                      <a:pt x="0" y="19"/>
                    </a:lnTo>
                    <a:lnTo>
                      <a:pt x="6" y="42"/>
                    </a:lnTo>
                    <a:lnTo>
                      <a:pt x="15" y="36"/>
                    </a:lnTo>
                    <a:lnTo>
                      <a:pt x="30" y="40"/>
                    </a:lnTo>
                    <a:lnTo>
                      <a:pt x="29" y="32"/>
                    </a:lnTo>
                    <a:lnTo>
                      <a:pt x="46" y="24"/>
                    </a:lnTo>
                    <a:lnTo>
                      <a:pt x="49" y="13"/>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42" name="Group 302"/>
            <p:cNvGrpSpPr>
              <a:grpSpLocks/>
            </p:cNvGrpSpPr>
            <p:nvPr/>
          </p:nvGrpSpPr>
          <p:grpSpPr bwMode="auto">
            <a:xfrm>
              <a:off x="3273985" y="3060749"/>
              <a:ext cx="64027" cy="69365"/>
              <a:chOff x="1707" y="1767"/>
              <a:chExt cx="41" cy="47"/>
            </a:xfrm>
          </p:grpSpPr>
          <p:sp>
            <p:nvSpPr>
              <p:cNvPr id="321" name="Freeform 303"/>
              <p:cNvSpPr>
                <a:spLocks/>
              </p:cNvSpPr>
              <p:nvPr/>
            </p:nvSpPr>
            <p:spPr bwMode="auto">
              <a:xfrm>
                <a:off x="1707" y="1767"/>
                <a:ext cx="44" cy="44"/>
              </a:xfrm>
              <a:custGeom>
                <a:avLst/>
                <a:gdLst>
                  <a:gd name="T0" fmla="*/ 29 w 41"/>
                  <a:gd name="T1" fmla="*/ 6 h 47"/>
                  <a:gd name="T2" fmla="*/ 17 w 41"/>
                  <a:gd name="T3" fmla="*/ 0 h 47"/>
                  <a:gd name="T4" fmla="*/ 11 w 41"/>
                  <a:gd name="T5" fmla="*/ 7 h 47"/>
                  <a:gd name="T6" fmla="*/ 4 w 41"/>
                  <a:gd name="T7" fmla="*/ 11 h 47"/>
                  <a:gd name="T8" fmla="*/ 0 w 41"/>
                  <a:gd name="T9" fmla="*/ 20 h 47"/>
                  <a:gd name="T10" fmla="*/ 8 w 41"/>
                  <a:gd name="T11" fmla="*/ 25 h 47"/>
                  <a:gd name="T12" fmla="*/ 17 w 41"/>
                  <a:gd name="T13" fmla="*/ 42 h 47"/>
                  <a:gd name="T14" fmla="*/ 32 w 41"/>
                  <a:gd name="T15" fmla="*/ 47 h 47"/>
                  <a:gd name="T16" fmla="*/ 41 w 41"/>
                  <a:gd name="T17" fmla="*/ 47 h 47"/>
                  <a:gd name="T18" fmla="*/ 25 w 41"/>
                  <a:gd name="T19" fmla="*/ 34 h 47"/>
                  <a:gd name="T20" fmla="*/ 29 w 41"/>
                  <a:gd name="T21" fmla="*/ 6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7"/>
                  <a:gd name="T35" fmla="*/ 41 w 41"/>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7">
                    <a:moveTo>
                      <a:pt x="29" y="6"/>
                    </a:moveTo>
                    <a:lnTo>
                      <a:pt x="17" y="0"/>
                    </a:lnTo>
                    <a:lnTo>
                      <a:pt x="11" y="7"/>
                    </a:lnTo>
                    <a:lnTo>
                      <a:pt x="4" y="11"/>
                    </a:lnTo>
                    <a:lnTo>
                      <a:pt x="0" y="20"/>
                    </a:lnTo>
                    <a:lnTo>
                      <a:pt x="8" y="25"/>
                    </a:lnTo>
                    <a:lnTo>
                      <a:pt x="17" y="42"/>
                    </a:lnTo>
                    <a:lnTo>
                      <a:pt x="32" y="47"/>
                    </a:lnTo>
                    <a:lnTo>
                      <a:pt x="41" y="47"/>
                    </a:lnTo>
                    <a:lnTo>
                      <a:pt x="25" y="34"/>
                    </a:lnTo>
                    <a:lnTo>
                      <a:pt x="29" y="6"/>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22" name="Freeform 304"/>
              <p:cNvSpPr>
                <a:spLocks/>
              </p:cNvSpPr>
              <p:nvPr/>
            </p:nvSpPr>
            <p:spPr bwMode="auto">
              <a:xfrm>
                <a:off x="1707" y="1767"/>
                <a:ext cx="44" cy="44"/>
              </a:xfrm>
              <a:custGeom>
                <a:avLst/>
                <a:gdLst>
                  <a:gd name="T0" fmla="*/ 29 w 41"/>
                  <a:gd name="T1" fmla="*/ 6 h 47"/>
                  <a:gd name="T2" fmla="*/ 17 w 41"/>
                  <a:gd name="T3" fmla="*/ 0 h 47"/>
                  <a:gd name="T4" fmla="*/ 11 w 41"/>
                  <a:gd name="T5" fmla="*/ 7 h 47"/>
                  <a:gd name="T6" fmla="*/ 4 w 41"/>
                  <a:gd name="T7" fmla="*/ 11 h 47"/>
                  <a:gd name="T8" fmla="*/ 0 w 41"/>
                  <a:gd name="T9" fmla="*/ 20 h 47"/>
                  <a:gd name="T10" fmla="*/ 8 w 41"/>
                  <a:gd name="T11" fmla="*/ 25 h 47"/>
                  <a:gd name="T12" fmla="*/ 17 w 41"/>
                  <a:gd name="T13" fmla="*/ 42 h 47"/>
                  <a:gd name="T14" fmla="*/ 32 w 41"/>
                  <a:gd name="T15" fmla="*/ 47 h 47"/>
                  <a:gd name="T16" fmla="*/ 41 w 41"/>
                  <a:gd name="T17" fmla="*/ 47 h 47"/>
                  <a:gd name="T18" fmla="*/ 25 w 41"/>
                  <a:gd name="T19" fmla="*/ 34 h 47"/>
                  <a:gd name="T20" fmla="*/ 29 w 41"/>
                  <a:gd name="T21" fmla="*/ 6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7"/>
                  <a:gd name="T35" fmla="*/ 41 w 41"/>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7">
                    <a:moveTo>
                      <a:pt x="29" y="6"/>
                    </a:moveTo>
                    <a:lnTo>
                      <a:pt x="17" y="0"/>
                    </a:lnTo>
                    <a:lnTo>
                      <a:pt x="11" y="7"/>
                    </a:lnTo>
                    <a:lnTo>
                      <a:pt x="4" y="11"/>
                    </a:lnTo>
                    <a:lnTo>
                      <a:pt x="0" y="20"/>
                    </a:lnTo>
                    <a:lnTo>
                      <a:pt x="8" y="25"/>
                    </a:lnTo>
                    <a:lnTo>
                      <a:pt x="17" y="42"/>
                    </a:lnTo>
                    <a:lnTo>
                      <a:pt x="32" y="47"/>
                    </a:lnTo>
                    <a:lnTo>
                      <a:pt x="41" y="47"/>
                    </a:lnTo>
                    <a:lnTo>
                      <a:pt x="25" y="34"/>
                    </a:lnTo>
                    <a:lnTo>
                      <a:pt x="29" y="6"/>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43" name="Group 305"/>
            <p:cNvGrpSpPr>
              <a:grpSpLocks/>
            </p:cNvGrpSpPr>
            <p:nvPr/>
          </p:nvGrpSpPr>
          <p:grpSpPr bwMode="auto">
            <a:xfrm>
              <a:off x="3085026" y="2961868"/>
              <a:ext cx="727725" cy="1114264"/>
              <a:chOff x="1586" y="1700"/>
              <a:chExt cx="466" cy="755"/>
            </a:xfrm>
          </p:grpSpPr>
          <p:sp>
            <p:nvSpPr>
              <p:cNvPr id="319" name="Freeform 306"/>
              <p:cNvSpPr>
                <a:spLocks/>
              </p:cNvSpPr>
              <p:nvPr/>
            </p:nvSpPr>
            <p:spPr bwMode="auto">
              <a:xfrm>
                <a:off x="1586" y="1700"/>
                <a:ext cx="469" cy="755"/>
              </a:xfrm>
              <a:custGeom>
                <a:avLst/>
                <a:gdLst>
                  <a:gd name="T0" fmla="*/ 236 w 466"/>
                  <a:gd name="T1" fmla="*/ 237 h 755"/>
                  <a:gd name="T2" fmla="*/ 298 w 466"/>
                  <a:gd name="T3" fmla="*/ 231 h 755"/>
                  <a:gd name="T4" fmla="*/ 306 w 466"/>
                  <a:gd name="T5" fmla="*/ 204 h 755"/>
                  <a:gd name="T6" fmla="*/ 343 w 466"/>
                  <a:gd name="T7" fmla="*/ 107 h 755"/>
                  <a:gd name="T8" fmla="*/ 244 w 466"/>
                  <a:gd name="T9" fmla="*/ 98 h 755"/>
                  <a:gd name="T10" fmla="*/ 262 w 466"/>
                  <a:gd name="T11" fmla="*/ 78 h 755"/>
                  <a:gd name="T12" fmla="*/ 313 w 466"/>
                  <a:gd name="T13" fmla="*/ 35 h 755"/>
                  <a:gd name="T14" fmla="*/ 240 w 466"/>
                  <a:gd name="T15" fmla="*/ 10 h 755"/>
                  <a:gd name="T16" fmla="*/ 224 w 466"/>
                  <a:gd name="T17" fmla="*/ 26 h 755"/>
                  <a:gd name="T18" fmla="*/ 197 w 466"/>
                  <a:gd name="T19" fmla="*/ 53 h 755"/>
                  <a:gd name="T20" fmla="*/ 174 w 466"/>
                  <a:gd name="T21" fmla="*/ 84 h 755"/>
                  <a:gd name="T22" fmla="*/ 175 w 466"/>
                  <a:gd name="T23" fmla="*/ 113 h 755"/>
                  <a:gd name="T24" fmla="*/ 148 w 466"/>
                  <a:gd name="T25" fmla="*/ 134 h 755"/>
                  <a:gd name="T26" fmla="*/ 152 w 466"/>
                  <a:gd name="T27" fmla="*/ 157 h 755"/>
                  <a:gd name="T28" fmla="*/ 174 w 466"/>
                  <a:gd name="T29" fmla="*/ 147 h 755"/>
                  <a:gd name="T30" fmla="*/ 165 w 466"/>
                  <a:gd name="T31" fmla="*/ 182 h 755"/>
                  <a:gd name="T32" fmla="*/ 147 w 466"/>
                  <a:gd name="T33" fmla="*/ 206 h 755"/>
                  <a:gd name="T34" fmla="*/ 129 w 466"/>
                  <a:gd name="T35" fmla="*/ 248 h 755"/>
                  <a:gd name="T36" fmla="*/ 147 w 466"/>
                  <a:gd name="T37" fmla="*/ 226 h 755"/>
                  <a:gd name="T38" fmla="*/ 156 w 466"/>
                  <a:gd name="T39" fmla="*/ 237 h 755"/>
                  <a:gd name="T40" fmla="*/ 179 w 466"/>
                  <a:gd name="T41" fmla="*/ 232 h 755"/>
                  <a:gd name="T42" fmla="*/ 163 w 466"/>
                  <a:gd name="T43" fmla="*/ 292 h 755"/>
                  <a:gd name="T44" fmla="*/ 147 w 466"/>
                  <a:gd name="T45" fmla="*/ 335 h 755"/>
                  <a:gd name="T46" fmla="*/ 188 w 466"/>
                  <a:gd name="T47" fmla="*/ 348 h 755"/>
                  <a:gd name="T48" fmla="*/ 242 w 466"/>
                  <a:gd name="T49" fmla="*/ 344 h 755"/>
                  <a:gd name="T50" fmla="*/ 227 w 466"/>
                  <a:gd name="T51" fmla="*/ 421 h 755"/>
                  <a:gd name="T52" fmla="*/ 235 w 466"/>
                  <a:gd name="T53" fmla="*/ 456 h 755"/>
                  <a:gd name="T54" fmla="*/ 213 w 466"/>
                  <a:gd name="T55" fmla="*/ 494 h 755"/>
                  <a:gd name="T56" fmla="*/ 116 w 466"/>
                  <a:gd name="T57" fmla="*/ 514 h 755"/>
                  <a:gd name="T58" fmla="*/ 147 w 466"/>
                  <a:gd name="T59" fmla="*/ 538 h 755"/>
                  <a:gd name="T60" fmla="*/ 65 w 466"/>
                  <a:gd name="T61" fmla="*/ 589 h 755"/>
                  <a:gd name="T62" fmla="*/ 91 w 466"/>
                  <a:gd name="T63" fmla="*/ 619 h 755"/>
                  <a:gd name="T64" fmla="*/ 114 w 466"/>
                  <a:gd name="T65" fmla="*/ 629 h 755"/>
                  <a:gd name="T66" fmla="*/ 168 w 466"/>
                  <a:gd name="T67" fmla="*/ 662 h 755"/>
                  <a:gd name="T68" fmla="*/ 213 w 466"/>
                  <a:gd name="T69" fmla="*/ 644 h 755"/>
                  <a:gd name="T70" fmla="*/ 105 w 466"/>
                  <a:gd name="T71" fmla="*/ 672 h 755"/>
                  <a:gd name="T72" fmla="*/ 43 w 466"/>
                  <a:gd name="T73" fmla="*/ 723 h 755"/>
                  <a:gd name="T74" fmla="*/ 36 w 466"/>
                  <a:gd name="T75" fmla="*/ 755 h 755"/>
                  <a:gd name="T76" fmla="*/ 74 w 466"/>
                  <a:gd name="T77" fmla="*/ 739 h 755"/>
                  <a:gd name="T78" fmla="*/ 117 w 466"/>
                  <a:gd name="T79" fmla="*/ 755 h 755"/>
                  <a:gd name="T80" fmla="*/ 165 w 466"/>
                  <a:gd name="T81" fmla="*/ 725 h 755"/>
                  <a:gd name="T82" fmla="*/ 227 w 466"/>
                  <a:gd name="T83" fmla="*/ 742 h 755"/>
                  <a:gd name="T84" fmla="*/ 267 w 466"/>
                  <a:gd name="T85" fmla="*/ 730 h 755"/>
                  <a:gd name="T86" fmla="*/ 314 w 466"/>
                  <a:gd name="T87" fmla="*/ 746 h 755"/>
                  <a:gd name="T88" fmla="*/ 401 w 466"/>
                  <a:gd name="T89" fmla="*/ 748 h 755"/>
                  <a:gd name="T90" fmla="*/ 389 w 466"/>
                  <a:gd name="T91" fmla="*/ 700 h 755"/>
                  <a:gd name="T92" fmla="*/ 402 w 466"/>
                  <a:gd name="T93" fmla="*/ 685 h 755"/>
                  <a:gd name="T94" fmla="*/ 430 w 466"/>
                  <a:gd name="T95" fmla="*/ 667 h 755"/>
                  <a:gd name="T96" fmla="*/ 466 w 466"/>
                  <a:gd name="T97" fmla="*/ 609 h 755"/>
                  <a:gd name="T98" fmla="*/ 386 w 466"/>
                  <a:gd name="T99" fmla="*/ 553 h 755"/>
                  <a:gd name="T100" fmla="*/ 371 w 466"/>
                  <a:gd name="T101" fmla="*/ 482 h 755"/>
                  <a:gd name="T102" fmla="*/ 383 w 466"/>
                  <a:gd name="T103" fmla="*/ 446 h 755"/>
                  <a:gd name="T104" fmla="*/ 332 w 466"/>
                  <a:gd name="T105" fmla="*/ 326 h 7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6"/>
                  <a:gd name="T160" fmla="*/ 0 h 755"/>
                  <a:gd name="T161" fmla="*/ 466 w 466"/>
                  <a:gd name="T162" fmla="*/ 755 h 7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6" h="755">
                    <a:moveTo>
                      <a:pt x="318" y="278"/>
                    </a:moveTo>
                    <a:lnTo>
                      <a:pt x="282" y="248"/>
                    </a:lnTo>
                    <a:lnTo>
                      <a:pt x="236" y="237"/>
                    </a:lnTo>
                    <a:lnTo>
                      <a:pt x="249" y="238"/>
                    </a:lnTo>
                    <a:lnTo>
                      <a:pt x="267" y="239"/>
                    </a:lnTo>
                    <a:lnTo>
                      <a:pt x="298" y="231"/>
                    </a:lnTo>
                    <a:lnTo>
                      <a:pt x="280" y="213"/>
                    </a:lnTo>
                    <a:lnTo>
                      <a:pt x="279" y="210"/>
                    </a:lnTo>
                    <a:lnTo>
                      <a:pt x="306" y="204"/>
                    </a:lnTo>
                    <a:lnTo>
                      <a:pt x="329" y="176"/>
                    </a:lnTo>
                    <a:lnTo>
                      <a:pt x="356" y="135"/>
                    </a:lnTo>
                    <a:lnTo>
                      <a:pt x="343" y="107"/>
                    </a:lnTo>
                    <a:lnTo>
                      <a:pt x="289" y="92"/>
                    </a:lnTo>
                    <a:lnTo>
                      <a:pt x="253" y="96"/>
                    </a:lnTo>
                    <a:lnTo>
                      <a:pt x="244" y="98"/>
                    </a:lnTo>
                    <a:lnTo>
                      <a:pt x="238" y="91"/>
                    </a:lnTo>
                    <a:lnTo>
                      <a:pt x="255" y="84"/>
                    </a:lnTo>
                    <a:lnTo>
                      <a:pt x="262" y="78"/>
                    </a:lnTo>
                    <a:lnTo>
                      <a:pt x="253" y="71"/>
                    </a:lnTo>
                    <a:lnTo>
                      <a:pt x="264" y="63"/>
                    </a:lnTo>
                    <a:lnTo>
                      <a:pt x="313" y="35"/>
                    </a:lnTo>
                    <a:lnTo>
                      <a:pt x="309" y="8"/>
                    </a:lnTo>
                    <a:lnTo>
                      <a:pt x="266" y="8"/>
                    </a:lnTo>
                    <a:lnTo>
                      <a:pt x="240" y="10"/>
                    </a:lnTo>
                    <a:lnTo>
                      <a:pt x="236" y="0"/>
                    </a:lnTo>
                    <a:lnTo>
                      <a:pt x="224" y="10"/>
                    </a:lnTo>
                    <a:lnTo>
                      <a:pt x="224" y="26"/>
                    </a:lnTo>
                    <a:lnTo>
                      <a:pt x="202" y="22"/>
                    </a:lnTo>
                    <a:lnTo>
                      <a:pt x="197" y="42"/>
                    </a:lnTo>
                    <a:lnTo>
                      <a:pt x="197" y="53"/>
                    </a:lnTo>
                    <a:lnTo>
                      <a:pt x="183" y="48"/>
                    </a:lnTo>
                    <a:lnTo>
                      <a:pt x="170" y="59"/>
                    </a:lnTo>
                    <a:lnTo>
                      <a:pt x="174" y="84"/>
                    </a:lnTo>
                    <a:lnTo>
                      <a:pt x="165" y="98"/>
                    </a:lnTo>
                    <a:lnTo>
                      <a:pt x="170" y="101"/>
                    </a:lnTo>
                    <a:lnTo>
                      <a:pt x="175" y="113"/>
                    </a:lnTo>
                    <a:lnTo>
                      <a:pt x="175" y="123"/>
                    </a:lnTo>
                    <a:lnTo>
                      <a:pt x="156" y="125"/>
                    </a:lnTo>
                    <a:lnTo>
                      <a:pt x="148" y="134"/>
                    </a:lnTo>
                    <a:lnTo>
                      <a:pt x="150" y="148"/>
                    </a:lnTo>
                    <a:lnTo>
                      <a:pt x="126" y="148"/>
                    </a:lnTo>
                    <a:lnTo>
                      <a:pt x="152" y="157"/>
                    </a:lnTo>
                    <a:lnTo>
                      <a:pt x="137" y="159"/>
                    </a:lnTo>
                    <a:lnTo>
                      <a:pt x="153" y="173"/>
                    </a:lnTo>
                    <a:lnTo>
                      <a:pt x="174" y="147"/>
                    </a:lnTo>
                    <a:lnTo>
                      <a:pt x="179" y="164"/>
                    </a:lnTo>
                    <a:lnTo>
                      <a:pt x="170" y="167"/>
                    </a:lnTo>
                    <a:lnTo>
                      <a:pt x="165" y="182"/>
                    </a:lnTo>
                    <a:lnTo>
                      <a:pt x="179" y="178"/>
                    </a:lnTo>
                    <a:lnTo>
                      <a:pt x="148" y="191"/>
                    </a:lnTo>
                    <a:lnTo>
                      <a:pt x="147" y="206"/>
                    </a:lnTo>
                    <a:lnTo>
                      <a:pt x="135" y="222"/>
                    </a:lnTo>
                    <a:lnTo>
                      <a:pt x="134" y="234"/>
                    </a:lnTo>
                    <a:lnTo>
                      <a:pt x="129" y="248"/>
                    </a:lnTo>
                    <a:lnTo>
                      <a:pt x="123" y="282"/>
                    </a:lnTo>
                    <a:lnTo>
                      <a:pt x="130" y="269"/>
                    </a:lnTo>
                    <a:lnTo>
                      <a:pt x="147" y="226"/>
                    </a:lnTo>
                    <a:lnTo>
                      <a:pt x="174" y="206"/>
                    </a:lnTo>
                    <a:lnTo>
                      <a:pt x="165" y="214"/>
                    </a:lnTo>
                    <a:lnTo>
                      <a:pt x="156" y="237"/>
                    </a:lnTo>
                    <a:lnTo>
                      <a:pt x="166" y="239"/>
                    </a:lnTo>
                    <a:lnTo>
                      <a:pt x="177" y="225"/>
                    </a:lnTo>
                    <a:lnTo>
                      <a:pt x="179" y="232"/>
                    </a:lnTo>
                    <a:lnTo>
                      <a:pt x="188" y="239"/>
                    </a:lnTo>
                    <a:lnTo>
                      <a:pt x="170" y="259"/>
                    </a:lnTo>
                    <a:lnTo>
                      <a:pt x="163" y="292"/>
                    </a:lnTo>
                    <a:lnTo>
                      <a:pt x="144" y="319"/>
                    </a:lnTo>
                    <a:lnTo>
                      <a:pt x="143" y="335"/>
                    </a:lnTo>
                    <a:lnTo>
                      <a:pt x="147" y="335"/>
                    </a:lnTo>
                    <a:lnTo>
                      <a:pt x="165" y="347"/>
                    </a:lnTo>
                    <a:lnTo>
                      <a:pt x="175" y="341"/>
                    </a:lnTo>
                    <a:lnTo>
                      <a:pt x="188" y="348"/>
                    </a:lnTo>
                    <a:lnTo>
                      <a:pt x="204" y="347"/>
                    </a:lnTo>
                    <a:lnTo>
                      <a:pt x="222" y="337"/>
                    </a:lnTo>
                    <a:lnTo>
                      <a:pt x="242" y="344"/>
                    </a:lnTo>
                    <a:lnTo>
                      <a:pt x="218" y="363"/>
                    </a:lnTo>
                    <a:lnTo>
                      <a:pt x="217" y="404"/>
                    </a:lnTo>
                    <a:lnTo>
                      <a:pt x="227" y="421"/>
                    </a:lnTo>
                    <a:lnTo>
                      <a:pt x="245" y="419"/>
                    </a:lnTo>
                    <a:lnTo>
                      <a:pt x="230" y="437"/>
                    </a:lnTo>
                    <a:lnTo>
                      <a:pt x="235" y="456"/>
                    </a:lnTo>
                    <a:lnTo>
                      <a:pt x="220" y="473"/>
                    </a:lnTo>
                    <a:lnTo>
                      <a:pt x="230" y="497"/>
                    </a:lnTo>
                    <a:lnTo>
                      <a:pt x="213" y="494"/>
                    </a:lnTo>
                    <a:lnTo>
                      <a:pt x="193" y="485"/>
                    </a:lnTo>
                    <a:lnTo>
                      <a:pt x="161" y="487"/>
                    </a:lnTo>
                    <a:lnTo>
                      <a:pt x="116" y="514"/>
                    </a:lnTo>
                    <a:lnTo>
                      <a:pt x="132" y="514"/>
                    </a:lnTo>
                    <a:lnTo>
                      <a:pt x="148" y="516"/>
                    </a:lnTo>
                    <a:lnTo>
                      <a:pt x="147" y="538"/>
                    </a:lnTo>
                    <a:lnTo>
                      <a:pt x="139" y="564"/>
                    </a:lnTo>
                    <a:lnTo>
                      <a:pt x="99" y="578"/>
                    </a:lnTo>
                    <a:lnTo>
                      <a:pt x="65" y="589"/>
                    </a:lnTo>
                    <a:lnTo>
                      <a:pt x="67" y="607"/>
                    </a:lnTo>
                    <a:lnTo>
                      <a:pt x="70" y="612"/>
                    </a:lnTo>
                    <a:lnTo>
                      <a:pt x="91" y="619"/>
                    </a:lnTo>
                    <a:lnTo>
                      <a:pt x="110" y="616"/>
                    </a:lnTo>
                    <a:lnTo>
                      <a:pt x="119" y="623"/>
                    </a:lnTo>
                    <a:lnTo>
                      <a:pt x="114" y="629"/>
                    </a:lnTo>
                    <a:lnTo>
                      <a:pt x="132" y="634"/>
                    </a:lnTo>
                    <a:lnTo>
                      <a:pt x="134" y="634"/>
                    </a:lnTo>
                    <a:lnTo>
                      <a:pt x="168" y="662"/>
                    </a:lnTo>
                    <a:lnTo>
                      <a:pt x="181" y="653"/>
                    </a:lnTo>
                    <a:lnTo>
                      <a:pt x="215" y="642"/>
                    </a:lnTo>
                    <a:lnTo>
                      <a:pt x="213" y="644"/>
                    </a:lnTo>
                    <a:lnTo>
                      <a:pt x="179" y="679"/>
                    </a:lnTo>
                    <a:lnTo>
                      <a:pt x="150" y="673"/>
                    </a:lnTo>
                    <a:lnTo>
                      <a:pt x="105" y="672"/>
                    </a:lnTo>
                    <a:lnTo>
                      <a:pt x="91" y="679"/>
                    </a:lnTo>
                    <a:lnTo>
                      <a:pt x="74" y="705"/>
                    </a:lnTo>
                    <a:lnTo>
                      <a:pt x="43" y="723"/>
                    </a:lnTo>
                    <a:lnTo>
                      <a:pt x="0" y="746"/>
                    </a:lnTo>
                    <a:lnTo>
                      <a:pt x="18" y="748"/>
                    </a:lnTo>
                    <a:lnTo>
                      <a:pt x="36" y="755"/>
                    </a:lnTo>
                    <a:lnTo>
                      <a:pt x="42" y="744"/>
                    </a:lnTo>
                    <a:lnTo>
                      <a:pt x="60" y="739"/>
                    </a:lnTo>
                    <a:lnTo>
                      <a:pt x="74" y="739"/>
                    </a:lnTo>
                    <a:lnTo>
                      <a:pt x="91" y="739"/>
                    </a:lnTo>
                    <a:lnTo>
                      <a:pt x="99" y="747"/>
                    </a:lnTo>
                    <a:lnTo>
                      <a:pt x="117" y="755"/>
                    </a:lnTo>
                    <a:lnTo>
                      <a:pt x="134" y="741"/>
                    </a:lnTo>
                    <a:lnTo>
                      <a:pt x="146" y="730"/>
                    </a:lnTo>
                    <a:lnTo>
                      <a:pt x="165" y="725"/>
                    </a:lnTo>
                    <a:lnTo>
                      <a:pt x="186" y="730"/>
                    </a:lnTo>
                    <a:lnTo>
                      <a:pt x="204" y="739"/>
                    </a:lnTo>
                    <a:lnTo>
                      <a:pt x="227" y="742"/>
                    </a:lnTo>
                    <a:lnTo>
                      <a:pt x="239" y="739"/>
                    </a:lnTo>
                    <a:lnTo>
                      <a:pt x="266" y="737"/>
                    </a:lnTo>
                    <a:lnTo>
                      <a:pt x="267" y="730"/>
                    </a:lnTo>
                    <a:lnTo>
                      <a:pt x="282" y="738"/>
                    </a:lnTo>
                    <a:lnTo>
                      <a:pt x="297" y="748"/>
                    </a:lnTo>
                    <a:lnTo>
                      <a:pt x="314" y="746"/>
                    </a:lnTo>
                    <a:lnTo>
                      <a:pt x="350" y="755"/>
                    </a:lnTo>
                    <a:lnTo>
                      <a:pt x="371" y="751"/>
                    </a:lnTo>
                    <a:lnTo>
                      <a:pt x="401" y="748"/>
                    </a:lnTo>
                    <a:lnTo>
                      <a:pt x="429" y="719"/>
                    </a:lnTo>
                    <a:lnTo>
                      <a:pt x="402" y="710"/>
                    </a:lnTo>
                    <a:lnTo>
                      <a:pt x="389" y="700"/>
                    </a:lnTo>
                    <a:lnTo>
                      <a:pt x="377" y="697"/>
                    </a:lnTo>
                    <a:lnTo>
                      <a:pt x="397" y="692"/>
                    </a:lnTo>
                    <a:lnTo>
                      <a:pt x="402" y="685"/>
                    </a:lnTo>
                    <a:lnTo>
                      <a:pt x="401" y="673"/>
                    </a:lnTo>
                    <a:lnTo>
                      <a:pt x="413" y="667"/>
                    </a:lnTo>
                    <a:lnTo>
                      <a:pt x="430" y="667"/>
                    </a:lnTo>
                    <a:lnTo>
                      <a:pt x="430" y="657"/>
                    </a:lnTo>
                    <a:lnTo>
                      <a:pt x="442" y="654"/>
                    </a:lnTo>
                    <a:lnTo>
                      <a:pt x="466" y="609"/>
                    </a:lnTo>
                    <a:lnTo>
                      <a:pt x="439" y="567"/>
                    </a:lnTo>
                    <a:lnTo>
                      <a:pt x="395" y="573"/>
                    </a:lnTo>
                    <a:lnTo>
                      <a:pt x="386" y="553"/>
                    </a:lnTo>
                    <a:lnTo>
                      <a:pt x="395" y="513"/>
                    </a:lnTo>
                    <a:lnTo>
                      <a:pt x="358" y="485"/>
                    </a:lnTo>
                    <a:lnTo>
                      <a:pt x="371" y="482"/>
                    </a:lnTo>
                    <a:lnTo>
                      <a:pt x="383" y="494"/>
                    </a:lnTo>
                    <a:lnTo>
                      <a:pt x="392" y="488"/>
                    </a:lnTo>
                    <a:lnTo>
                      <a:pt x="383" y="446"/>
                    </a:lnTo>
                    <a:lnTo>
                      <a:pt x="358" y="403"/>
                    </a:lnTo>
                    <a:lnTo>
                      <a:pt x="337" y="378"/>
                    </a:lnTo>
                    <a:lnTo>
                      <a:pt x="332" y="326"/>
                    </a:lnTo>
                    <a:lnTo>
                      <a:pt x="318" y="278"/>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20" name="Freeform 307"/>
              <p:cNvSpPr>
                <a:spLocks/>
              </p:cNvSpPr>
              <p:nvPr/>
            </p:nvSpPr>
            <p:spPr bwMode="auto">
              <a:xfrm>
                <a:off x="1586" y="1700"/>
                <a:ext cx="469" cy="755"/>
              </a:xfrm>
              <a:custGeom>
                <a:avLst/>
                <a:gdLst>
                  <a:gd name="T0" fmla="*/ 236 w 466"/>
                  <a:gd name="T1" fmla="*/ 237 h 755"/>
                  <a:gd name="T2" fmla="*/ 298 w 466"/>
                  <a:gd name="T3" fmla="*/ 231 h 755"/>
                  <a:gd name="T4" fmla="*/ 306 w 466"/>
                  <a:gd name="T5" fmla="*/ 204 h 755"/>
                  <a:gd name="T6" fmla="*/ 343 w 466"/>
                  <a:gd name="T7" fmla="*/ 107 h 755"/>
                  <a:gd name="T8" fmla="*/ 244 w 466"/>
                  <a:gd name="T9" fmla="*/ 98 h 755"/>
                  <a:gd name="T10" fmla="*/ 262 w 466"/>
                  <a:gd name="T11" fmla="*/ 78 h 755"/>
                  <a:gd name="T12" fmla="*/ 313 w 466"/>
                  <a:gd name="T13" fmla="*/ 35 h 755"/>
                  <a:gd name="T14" fmla="*/ 240 w 466"/>
                  <a:gd name="T15" fmla="*/ 10 h 755"/>
                  <a:gd name="T16" fmla="*/ 224 w 466"/>
                  <a:gd name="T17" fmla="*/ 26 h 755"/>
                  <a:gd name="T18" fmla="*/ 197 w 466"/>
                  <a:gd name="T19" fmla="*/ 53 h 755"/>
                  <a:gd name="T20" fmla="*/ 174 w 466"/>
                  <a:gd name="T21" fmla="*/ 84 h 755"/>
                  <a:gd name="T22" fmla="*/ 175 w 466"/>
                  <a:gd name="T23" fmla="*/ 113 h 755"/>
                  <a:gd name="T24" fmla="*/ 148 w 466"/>
                  <a:gd name="T25" fmla="*/ 134 h 755"/>
                  <a:gd name="T26" fmla="*/ 152 w 466"/>
                  <a:gd name="T27" fmla="*/ 157 h 755"/>
                  <a:gd name="T28" fmla="*/ 174 w 466"/>
                  <a:gd name="T29" fmla="*/ 147 h 755"/>
                  <a:gd name="T30" fmla="*/ 165 w 466"/>
                  <a:gd name="T31" fmla="*/ 182 h 755"/>
                  <a:gd name="T32" fmla="*/ 147 w 466"/>
                  <a:gd name="T33" fmla="*/ 206 h 755"/>
                  <a:gd name="T34" fmla="*/ 129 w 466"/>
                  <a:gd name="T35" fmla="*/ 248 h 755"/>
                  <a:gd name="T36" fmla="*/ 147 w 466"/>
                  <a:gd name="T37" fmla="*/ 226 h 755"/>
                  <a:gd name="T38" fmla="*/ 156 w 466"/>
                  <a:gd name="T39" fmla="*/ 237 h 755"/>
                  <a:gd name="T40" fmla="*/ 179 w 466"/>
                  <a:gd name="T41" fmla="*/ 232 h 755"/>
                  <a:gd name="T42" fmla="*/ 163 w 466"/>
                  <a:gd name="T43" fmla="*/ 292 h 755"/>
                  <a:gd name="T44" fmla="*/ 147 w 466"/>
                  <a:gd name="T45" fmla="*/ 335 h 755"/>
                  <a:gd name="T46" fmla="*/ 188 w 466"/>
                  <a:gd name="T47" fmla="*/ 348 h 755"/>
                  <a:gd name="T48" fmla="*/ 242 w 466"/>
                  <a:gd name="T49" fmla="*/ 344 h 755"/>
                  <a:gd name="T50" fmla="*/ 227 w 466"/>
                  <a:gd name="T51" fmla="*/ 421 h 755"/>
                  <a:gd name="T52" fmla="*/ 235 w 466"/>
                  <a:gd name="T53" fmla="*/ 456 h 755"/>
                  <a:gd name="T54" fmla="*/ 213 w 466"/>
                  <a:gd name="T55" fmla="*/ 494 h 755"/>
                  <a:gd name="T56" fmla="*/ 116 w 466"/>
                  <a:gd name="T57" fmla="*/ 514 h 755"/>
                  <a:gd name="T58" fmla="*/ 147 w 466"/>
                  <a:gd name="T59" fmla="*/ 538 h 755"/>
                  <a:gd name="T60" fmla="*/ 65 w 466"/>
                  <a:gd name="T61" fmla="*/ 589 h 755"/>
                  <a:gd name="T62" fmla="*/ 91 w 466"/>
                  <a:gd name="T63" fmla="*/ 619 h 755"/>
                  <a:gd name="T64" fmla="*/ 114 w 466"/>
                  <a:gd name="T65" fmla="*/ 629 h 755"/>
                  <a:gd name="T66" fmla="*/ 168 w 466"/>
                  <a:gd name="T67" fmla="*/ 662 h 755"/>
                  <a:gd name="T68" fmla="*/ 213 w 466"/>
                  <a:gd name="T69" fmla="*/ 644 h 755"/>
                  <a:gd name="T70" fmla="*/ 105 w 466"/>
                  <a:gd name="T71" fmla="*/ 672 h 755"/>
                  <a:gd name="T72" fmla="*/ 43 w 466"/>
                  <a:gd name="T73" fmla="*/ 723 h 755"/>
                  <a:gd name="T74" fmla="*/ 36 w 466"/>
                  <a:gd name="T75" fmla="*/ 755 h 755"/>
                  <a:gd name="T76" fmla="*/ 74 w 466"/>
                  <a:gd name="T77" fmla="*/ 739 h 755"/>
                  <a:gd name="T78" fmla="*/ 117 w 466"/>
                  <a:gd name="T79" fmla="*/ 755 h 755"/>
                  <a:gd name="T80" fmla="*/ 165 w 466"/>
                  <a:gd name="T81" fmla="*/ 725 h 755"/>
                  <a:gd name="T82" fmla="*/ 227 w 466"/>
                  <a:gd name="T83" fmla="*/ 742 h 755"/>
                  <a:gd name="T84" fmla="*/ 267 w 466"/>
                  <a:gd name="T85" fmla="*/ 730 h 755"/>
                  <a:gd name="T86" fmla="*/ 314 w 466"/>
                  <a:gd name="T87" fmla="*/ 746 h 755"/>
                  <a:gd name="T88" fmla="*/ 401 w 466"/>
                  <a:gd name="T89" fmla="*/ 748 h 755"/>
                  <a:gd name="T90" fmla="*/ 389 w 466"/>
                  <a:gd name="T91" fmla="*/ 700 h 755"/>
                  <a:gd name="T92" fmla="*/ 402 w 466"/>
                  <a:gd name="T93" fmla="*/ 685 h 755"/>
                  <a:gd name="T94" fmla="*/ 430 w 466"/>
                  <a:gd name="T95" fmla="*/ 667 h 755"/>
                  <a:gd name="T96" fmla="*/ 466 w 466"/>
                  <a:gd name="T97" fmla="*/ 609 h 755"/>
                  <a:gd name="T98" fmla="*/ 386 w 466"/>
                  <a:gd name="T99" fmla="*/ 553 h 755"/>
                  <a:gd name="T100" fmla="*/ 371 w 466"/>
                  <a:gd name="T101" fmla="*/ 482 h 755"/>
                  <a:gd name="T102" fmla="*/ 383 w 466"/>
                  <a:gd name="T103" fmla="*/ 446 h 755"/>
                  <a:gd name="T104" fmla="*/ 332 w 466"/>
                  <a:gd name="T105" fmla="*/ 326 h 7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6"/>
                  <a:gd name="T160" fmla="*/ 0 h 755"/>
                  <a:gd name="T161" fmla="*/ 466 w 466"/>
                  <a:gd name="T162" fmla="*/ 755 h 7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6" h="755">
                    <a:moveTo>
                      <a:pt x="318" y="278"/>
                    </a:moveTo>
                    <a:lnTo>
                      <a:pt x="282" y="248"/>
                    </a:lnTo>
                    <a:lnTo>
                      <a:pt x="236" y="237"/>
                    </a:lnTo>
                    <a:lnTo>
                      <a:pt x="249" y="238"/>
                    </a:lnTo>
                    <a:lnTo>
                      <a:pt x="267" y="239"/>
                    </a:lnTo>
                    <a:lnTo>
                      <a:pt x="298" y="231"/>
                    </a:lnTo>
                    <a:lnTo>
                      <a:pt x="280" y="213"/>
                    </a:lnTo>
                    <a:lnTo>
                      <a:pt x="279" y="210"/>
                    </a:lnTo>
                    <a:lnTo>
                      <a:pt x="306" y="204"/>
                    </a:lnTo>
                    <a:lnTo>
                      <a:pt x="329" y="176"/>
                    </a:lnTo>
                    <a:lnTo>
                      <a:pt x="356" y="135"/>
                    </a:lnTo>
                    <a:lnTo>
                      <a:pt x="343" y="107"/>
                    </a:lnTo>
                    <a:lnTo>
                      <a:pt x="289" y="92"/>
                    </a:lnTo>
                    <a:lnTo>
                      <a:pt x="253" y="96"/>
                    </a:lnTo>
                    <a:lnTo>
                      <a:pt x="244" y="98"/>
                    </a:lnTo>
                    <a:lnTo>
                      <a:pt x="238" y="91"/>
                    </a:lnTo>
                    <a:lnTo>
                      <a:pt x="255" y="84"/>
                    </a:lnTo>
                    <a:lnTo>
                      <a:pt x="262" y="78"/>
                    </a:lnTo>
                    <a:lnTo>
                      <a:pt x="253" y="71"/>
                    </a:lnTo>
                    <a:lnTo>
                      <a:pt x="264" y="63"/>
                    </a:lnTo>
                    <a:lnTo>
                      <a:pt x="313" y="35"/>
                    </a:lnTo>
                    <a:lnTo>
                      <a:pt x="309" y="8"/>
                    </a:lnTo>
                    <a:lnTo>
                      <a:pt x="266" y="8"/>
                    </a:lnTo>
                    <a:lnTo>
                      <a:pt x="240" y="10"/>
                    </a:lnTo>
                    <a:lnTo>
                      <a:pt x="236" y="0"/>
                    </a:lnTo>
                    <a:lnTo>
                      <a:pt x="224" y="10"/>
                    </a:lnTo>
                    <a:lnTo>
                      <a:pt x="224" y="26"/>
                    </a:lnTo>
                    <a:lnTo>
                      <a:pt x="202" y="22"/>
                    </a:lnTo>
                    <a:lnTo>
                      <a:pt x="197" y="42"/>
                    </a:lnTo>
                    <a:lnTo>
                      <a:pt x="197" y="53"/>
                    </a:lnTo>
                    <a:lnTo>
                      <a:pt x="183" y="48"/>
                    </a:lnTo>
                    <a:lnTo>
                      <a:pt x="170" y="59"/>
                    </a:lnTo>
                    <a:lnTo>
                      <a:pt x="174" y="84"/>
                    </a:lnTo>
                    <a:lnTo>
                      <a:pt x="165" y="98"/>
                    </a:lnTo>
                    <a:lnTo>
                      <a:pt x="170" y="101"/>
                    </a:lnTo>
                    <a:lnTo>
                      <a:pt x="175" y="113"/>
                    </a:lnTo>
                    <a:lnTo>
                      <a:pt x="175" y="123"/>
                    </a:lnTo>
                    <a:lnTo>
                      <a:pt x="156" y="125"/>
                    </a:lnTo>
                    <a:lnTo>
                      <a:pt x="148" y="134"/>
                    </a:lnTo>
                    <a:lnTo>
                      <a:pt x="150" y="148"/>
                    </a:lnTo>
                    <a:lnTo>
                      <a:pt x="126" y="148"/>
                    </a:lnTo>
                    <a:lnTo>
                      <a:pt x="152" y="157"/>
                    </a:lnTo>
                    <a:lnTo>
                      <a:pt x="137" y="159"/>
                    </a:lnTo>
                    <a:lnTo>
                      <a:pt x="153" y="173"/>
                    </a:lnTo>
                    <a:lnTo>
                      <a:pt x="174" y="147"/>
                    </a:lnTo>
                    <a:lnTo>
                      <a:pt x="179" y="164"/>
                    </a:lnTo>
                    <a:lnTo>
                      <a:pt x="170" y="167"/>
                    </a:lnTo>
                    <a:lnTo>
                      <a:pt x="165" y="182"/>
                    </a:lnTo>
                    <a:lnTo>
                      <a:pt x="179" y="178"/>
                    </a:lnTo>
                    <a:lnTo>
                      <a:pt x="148" y="191"/>
                    </a:lnTo>
                    <a:lnTo>
                      <a:pt x="147" y="206"/>
                    </a:lnTo>
                    <a:lnTo>
                      <a:pt x="135" y="222"/>
                    </a:lnTo>
                    <a:lnTo>
                      <a:pt x="134" y="234"/>
                    </a:lnTo>
                    <a:lnTo>
                      <a:pt x="129" y="248"/>
                    </a:lnTo>
                    <a:lnTo>
                      <a:pt x="123" y="282"/>
                    </a:lnTo>
                    <a:lnTo>
                      <a:pt x="130" y="269"/>
                    </a:lnTo>
                    <a:lnTo>
                      <a:pt x="147" y="226"/>
                    </a:lnTo>
                    <a:lnTo>
                      <a:pt x="174" y="206"/>
                    </a:lnTo>
                    <a:lnTo>
                      <a:pt x="165" y="214"/>
                    </a:lnTo>
                    <a:lnTo>
                      <a:pt x="156" y="237"/>
                    </a:lnTo>
                    <a:lnTo>
                      <a:pt x="166" y="239"/>
                    </a:lnTo>
                    <a:lnTo>
                      <a:pt x="177" y="225"/>
                    </a:lnTo>
                    <a:lnTo>
                      <a:pt x="179" y="232"/>
                    </a:lnTo>
                    <a:lnTo>
                      <a:pt x="188" y="239"/>
                    </a:lnTo>
                    <a:lnTo>
                      <a:pt x="170" y="259"/>
                    </a:lnTo>
                    <a:lnTo>
                      <a:pt x="163" y="292"/>
                    </a:lnTo>
                    <a:lnTo>
                      <a:pt x="144" y="319"/>
                    </a:lnTo>
                    <a:lnTo>
                      <a:pt x="143" y="335"/>
                    </a:lnTo>
                    <a:lnTo>
                      <a:pt x="147" y="335"/>
                    </a:lnTo>
                    <a:lnTo>
                      <a:pt x="165" y="347"/>
                    </a:lnTo>
                    <a:lnTo>
                      <a:pt x="175" y="341"/>
                    </a:lnTo>
                    <a:lnTo>
                      <a:pt x="188" y="348"/>
                    </a:lnTo>
                    <a:lnTo>
                      <a:pt x="204" y="347"/>
                    </a:lnTo>
                    <a:lnTo>
                      <a:pt x="222" y="337"/>
                    </a:lnTo>
                    <a:lnTo>
                      <a:pt x="242" y="344"/>
                    </a:lnTo>
                    <a:lnTo>
                      <a:pt x="218" y="363"/>
                    </a:lnTo>
                    <a:lnTo>
                      <a:pt x="217" y="404"/>
                    </a:lnTo>
                    <a:lnTo>
                      <a:pt x="227" y="421"/>
                    </a:lnTo>
                    <a:lnTo>
                      <a:pt x="245" y="419"/>
                    </a:lnTo>
                    <a:lnTo>
                      <a:pt x="230" y="437"/>
                    </a:lnTo>
                    <a:lnTo>
                      <a:pt x="235" y="456"/>
                    </a:lnTo>
                    <a:lnTo>
                      <a:pt x="220" y="473"/>
                    </a:lnTo>
                    <a:lnTo>
                      <a:pt x="230" y="497"/>
                    </a:lnTo>
                    <a:lnTo>
                      <a:pt x="213" y="494"/>
                    </a:lnTo>
                    <a:lnTo>
                      <a:pt x="193" y="485"/>
                    </a:lnTo>
                    <a:lnTo>
                      <a:pt x="161" y="487"/>
                    </a:lnTo>
                    <a:lnTo>
                      <a:pt x="116" y="514"/>
                    </a:lnTo>
                    <a:lnTo>
                      <a:pt x="132" y="514"/>
                    </a:lnTo>
                    <a:lnTo>
                      <a:pt x="148" y="516"/>
                    </a:lnTo>
                    <a:lnTo>
                      <a:pt x="147" y="538"/>
                    </a:lnTo>
                    <a:lnTo>
                      <a:pt x="139" y="564"/>
                    </a:lnTo>
                    <a:lnTo>
                      <a:pt x="99" y="578"/>
                    </a:lnTo>
                    <a:lnTo>
                      <a:pt x="65" y="589"/>
                    </a:lnTo>
                    <a:lnTo>
                      <a:pt x="67" y="607"/>
                    </a:lnTo>
                    <a:lnTo>
                      <a:pt x="70" y="612"/>
                    </a:lnTo>
                    <a:lnTo>
                      <a:pt x="91" y="619"/>
                    </a:lnTo>
                    <a:lnTo>
                      <a:pt x="110" y="616"/>
                    </a:lnTo>
                    <a:lnTo>
                      <a:pt x="119" y="623"/>
                    </a:lnTo>
                    <a:lnTo>
                      <a:pt x="114" y="629"/>
                    </a:lnTo>
                    <a:lnTo>
                      <a:pt x="132" y="634"/>
                    </a:lnTo>
                    <a:lnTo>
                      <a:pt x="134" y="634"/>
                    </a:lnTo>
                    <a:lnTo>
                      <a:pt x="168" y="662"/>
                    </a:lnTo>
                    <a:lnTo>
                      <a:pt x="181" y="653"/>
                    </a:lnTo>
                    <a:lnTo>
                      <a:pt x="215" y="642"/>
                    </a:lnTo>
                    <a:lnTo>
                      <a:pt x="213" y="644"/>
                    </a:lnTo>
                    <a:lnTo>
                      <a:pt x="179" y="679"/>
                    </a:lnTo>
                    <a:lnTo>
                      <a:pt x="150" y="673"/>
                    </a:lnTo>
                    <a:lnTo>
                      <a:pt x="105" y="672"/>
                    </a:lnTo>
                    <a:lnTo>
                      <a:pt x="91" y="679"/>
                    </a:lnTo>
                    <a:lnTo>
                      <a:pt x="74" y="705"/>
                    </a:lnTo>
                    <a:lnTo>
                      <a:pt x="43" y="723"/>
                    </a:lnTo>
                    <a:lnTo>
                      <a:pt x="0" y="746"/>
                    </a:lnTo>
                    <a:lnTo>
                      <a:pt x="18" y="748"/>
                    </a:lnTo>
                    <a:lnTo>
                      <a:pt x="36" y="755"/>
                    </a:lnTo>
                    <a:lnTo>
                      <a:pt x="42" y="744"/>
                    </a:lnTo>
                    <a:lnTo>
                      <a:pt x="60" y="739"/>
                    </a:lnTo>
                    <a:lnTo>
                      <a:pt x="74" y="739"/>
                    </a:lnTo>
                    <a:lnTo>
                      <a:pt x="91" y="739"/>
                    </a:lnTo>
                    <a:lnTo>
                      <a:pt x="99" y="747"/>
                    </a:lnTo>
                    <a:lnTo>
                      <a:pt x="117" y="755"/>
                    </a:lnTo>
                    <a:lnTo>
                      <a:pt x="134" y="741"/>
                    </a:lnTo>
                    <a:lnTo>
                      <a:pt x="146" y="730"/>
                    </a:lnTo>
                    <a:lnTo>
                      <a:pt x="165" y="725"/>
                    </a:lnTo>
                    <a:lnTo>
                      <a:pt x="186" y="730"/>
                    </a:lnTo>
                    <a:lnTo>
                      <a:pt x="204" y="739"/>
                    </a:lnTo>
                    <a:lnTo>
                      <a:pt x="227" y="742"/>
                    </a:lnTo>
                    <a:lnTo>
                      <a:pt x="239" y="739"/>
                    </a:lnTo>
                    <a:lnTo>
                      <a:pt x="266" y="737"/>
                    </a:lnTo>
                    <a:lnTo>
                      <a:pt x="267" y="730"/>
                    </a:lnTo>
                    <a:lnTo>
                      <a:pt x="282" y="738"/>
                    </a:lnTo>
                    <a:lnTo>
                      <a:pt x="297" y="748"/>
                    </a:lnTo>
                    <a:lnTo>
                      <a:pt x="314" y="746"/>
                    </a:lnTo>
                    <a:lnTo>
                      <a:pt x="350" y="755"/>
                    </a:lnTo>
                    <a:lnTo>
                      <a:pt x="371" y="751"/>
                    </a:lnTo>
                    <a:lnTo>
                      <a:pt x="401" y="748"/>
                    </a:lnTo>
                    <a:lnTo>
                      <a:pt x="429" y="719"/>
                    </a:lnTo>
                    <a:lnTo>
                      <a:pt x="402" y="710"/>
                    </a:lnTo>
                    <a:lnTo>
                      <a:pt x="389" y="700"/>
                    </a:lnTo>
                    <a:lnTo>
                      <a:pt x="377" y="697"/>
                    </a:lnTo>
                    <a:lnTo>
                      <a:pt x="397" y="692"/>
                    </a:lnTo>
                    <a:lnTo>
                      <a:pt x="402" y="685"/>
                    </a:lnTo>
                    <a:lnTo>
                      <a:pt x="401" y="673"/>
                    </a:lnTo>
                    <a:lnTo>
                      <a:pt x="413" y="667"/>
                    </a:lnTo>
                    <a:lnTo>
                      <a:pt x="430" y="667"/>
                    </a:lnTo>
                    <a:lnTo>
                      <a:pt x="430" y="657"/>
                    </a:lnTo>
                    <a:lnTo>
                      <a:pt x="442" y="654"/>
                    </a:lnTo>
                    <a:lnTo>
                      <a:pt x="466" y="609"/>
                    </a:lnTo>
                    <a:lnTo>
                      <a:pt x="439" y="567"/>
                    </a:lnTo>
                    <a:lnTo>
                      <a:pt x="395" y="573"/>
                    </a:lnTo>
                    <a:lnTo>
                      <a:pt x="386" y="553"/>
                    </a:lnTo>
                    <a:lnTo>
                      <a:pt x="395" y="513"/>
                    </a:lnTo>
                    <a:lnTo>
                      <a:pt x="358" y="485"/>
                    </a:lnTo>
                    <a:lnTo>
                      <a:pt x="371" y="482"/>
                    </a:lnTo>
                    <a:lnTo>
                      <a:pt x="383" y="494"/>
                    </a:lnTo>
                    <a:lnTo>
                      <a:pt x="392" y="488"/>
                    </a:lnTo>
                    <a:lnTo>
                      <a:pt x="383" y="446"/>
                    </a:lnTo>
                    <a:lnTo>
                      <a:pt x="358" y="403"/>
                    </a:lnTo>
                    <a:lnTo>
                      <a:pt x="337" y="378"/>
                    </a:lnTo>
                    <a:lnTo>
                      <a:pt x="332" y="326"/>
                    </a:lnTo>
                    <a:lnTo>
                      <a:pt x="318" y="278"/>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44" name="Group 308"/>
            <p:cNvGrpSpPr>
              <a:grpSpLocks/>
            </p:cNvGrpSpPr>
            <p:nvPr/>
          </p:nvGrpSpPr>
          <p:grpSpPr bwMode="auto">
            <a:xfrm>
              <a:off x="3206834" y="3082887"/>
              <a:ext cx="20301" cy="26565"/>
              <a:chOff x="1664" y="1782"/>
              <a:chExt cx="13" cy="18"/>
            </a:xfrm>
          </p:grpSpPr>
          <p:sp>
            <p:nvSpPr>
              <p:cNvPr id="317" name="Freeform 309"/>
              <p:cNvSpPr>
                <a:spLocks/>
              </p:cNvSpPr>
              <p:nvPr/>
            </p:nvSpPr>
            <p:spPr bwMode="auto">
              <a:xfrm>
                <a:off x="1664" y="1779"/>
                <a:ext cx="13" cy="18"/>
              </a:xfrm>
              <a:custGeom>
                <a:avLst/>
                <a:gdLst>
                  <a:gd name="T0" fmla="*/ 13 w 13"/>
                  <a:gd name="T1" fmla="*/ 0 h 18"/>
                  <a:gd name="T2" fmla="*/ 0 w 13"/>
                  <a:gd name="T3" fmla="*/ 16 h 18"/>
                  <a:gd name="T4" fmla="*/ 4 w 13"/>
                  <a:gd name="T5" fmla="*/ 18 h 18"/>
                  <a:gd name="T6" fmla="*/ 13 w 13"/>
                  <a:gd name="T7" fmla="*/ 0 h 18"/>
                  <a:gd name="T8" fmla="*/ 0 60000 65536"/>
                  <a:gd name="T9" fmla="*/ 0 60000 65536"/>
                  <a:gd name="T10" fmla="*/ 0 60000 65536"/>
                  <a:gd name="T11" fmla="*/ 0 60000 65536"/>
                  <a:gd name="T12" fmla="*/ 0 w 13"/>
                  <a:gd name="T13" fmla="*/ 0 h 18"/>
                  <a:gd name="T14" fmla="*/ 13 w 13"/>
                  <a:gd name="T15" fmla="*/ 18 h 18"/>
                </a:gdLst>
                <a:ahLst/>
                <a:cxnLst>
                  <a:cxn ang="T8">
                    <a:pos x="T0" y="T1"/>
                  </a:cxn>
                  <a:cxn ang="T9">
                    <a:pos x="T2" y="T3"/>
                  </a:cxn>
                  <a:cxn ang="T10">
                    <a:pos x="T4" y="T5"/>
                  </a:cxn>
                  <a:cxn ang="T11">
                    <a:pos x="T6" y="T7"/>
                  </a:cxn>
                </a:cxnLst>
                <a:rect l="T12" t="T13" r="T14" b="T15"/>
                <a:pathLst>
                  <a:path w="13" h="18">
                    <a:moveTo>
                      <a:pt x="13" y="0"/>
                    </a:moveTo>
                    <a:lnTo>
                      <a:pt x="0" y="16"/>
                    </a:lnTo>
                    <a:lnTo>
                      <a:pt x="4" y="18"/>
                    </a:lnTo>
                    <a:lnTo>
                      <a:pt x="13"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18" name="Freeform 310"/>
              <p:cNvSpPr>
                <a:spLocks/>
              </p:cNvSpPr>
              <p:nvPr/>
            </p:nvSpPr>
            <p:spPr bwMode="auto">
              <a:xfrm>
                <a:off x="1664" y="1779"/>
                <a:ext cx="13" cy="18"/>
              </a:xfrm>
              <a:custGeom>
                <a:avLst/>
                <a:gdLst>
                  <a:gd name="T0" fmla="*/ 13 w 13"/>
                  <a:gd name="T1" fmla="*/ 0 h 18"/>
                  <a:gd name="T2" fmla="*/ 0 w 13"/>
                  <a:gd name="T3" fmla="*/ 16 h 18"/>
                  <a:gd name="T4" fmla="*/ 4 w 13"/>
                  <a:gd name="T5" fmla="*/ 18 h 18"/>
                  <a:gd name="T6" fmla="*/ 13 w 13"/>
                  <a:gd name="T7" fmla="*/ 0 h 18"/>
                  <a:gd name="T8" fmla="*/ 0 60000 65536"/>
                  <a:gd name="T9" fmla="*/ 0 60000 65536"/>
                  <a:gd name="T10" fmla="*/ 0 60000 65536"/>
                  <a:gd name="T11" fmla="*/ 0 60000 65536"/>
                  <a:gd name="T12" fmla="*/ 0 w 13"/>
                  <a:gd name="T13" fmla="*/ 0 h 18"/>
                  <a:gd name="T14" fmla="*/ 13 w 13"/>
                  <a:gd name="T15" fmla="*/ 18 h 18"/>
                </a:gdLst>
                <a:ahLst/>
                <a:cxnLst>
                  <a:cxn ang="T8">
                    <a:pos x="T0" y="T1"/>
                  </a:cxn>
                  <a:cxn ang="T9">
                    <a:pos x="T2" y="T3"/>
                  </a:cxn>
                  <a:cxn ang="T10">
                    <a:pos x="T4" y="T5"/>
                  </a:cxn>
                  <a:cxn ang="T11">
                    <a:pos x="T6" y="T7"/>
                  </a:cxn>
                </a:cxnLst>
                <a:rect l="T12" t="T13" r="T14" b="T15"/>
                <a:pathLst>
                  <a:path w="13" h="18">
                    <a:moveTo>
                      <a:pt x="13" y="0"/>
                    </a:moveTo>
                    <a:lnTo>
                      <a:pt x="0" y="16"/>
                    </a:lnTo>
                    <a:lnTo>
                      <a:pt x="4" y="18"/>
                    </a:lnTo>
                    <a:lnTo>
                      <a:pt x="13"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45" name="Group 311"/>
            <p:cNvGrpSpPr>
              <a:grpSpLocks/>
            </p:cNvGrpSpPr>
            <p:nvPr/>
          </p:nvGrpSpPr>
          <p:grpSpPr bwMode="auto">
            <a:xfrm>
              <a:off x="3266177" y="3271795"/>
              <a:ext cx="32794" cy="16234"/>
              <a:chOff x="1702" y="1910"/>
              <a:chExt cx="21" cy="11"/>
            </a:xfrm>
          </p:grpSpPr>
          <p:sp>
            <p:nvSpPr>
              <p:cNvPr id="315" name="Freeform 312"/>
              <p:cNvSpPr>
                <a:spLocks/>
              </p:cNvSpPr>
              <p:nvPr/>
            </p:nvSpPr>
            <p:spPr bwMode="auto">
              <a:xfrm>
                <a:off x="1702" y="1907"/>
                <a:ext cx="21" cy="14"/>
              </a:xfrm>
              <a:custGeom>
                <a:avLst/>
                <a:gdLst>
                  <a:gd name="T0" fmla="*/ 21 w 21"/>
                  <a:gd name="T1" fmla="*/ 0 h 11"/>
                  <a:gd name="T2" fmla="*/ 0 w 21"/>
                  <a:gd name="T3" fmla="*/ 11 h 11"/>
                  <a:gd name="T4" fmla="*/ 13 w 21"/>
                  <a:gd name="T5" fmla="*/ 8 h 11"/>
                  <a:gd name="T6" fmla="*/ 21 w 21"/>
                  <a:gd name="T7" fmla="*/ 0 h 11"/>
                  <a:gd name="T8" fmla="*/ 0 60000 65536"/>
                  <a:gd name="T9" fmla="*/ 0 60000 65536"/>
                  <a:gd name="T10" fmla="*/ 0 60000 65536"/>
                  <a:gd name="T11" fmla="*/ 0 60000 65536"/>
                  <a:gd name="T12" fmla="*/ 0 w 21"/>
                  <a:gd name="T13" fmla="*/ 0 h 11"/>
                  <a:gd name="T14" fmla="*/ 21 w 21"/>
                  <a:gd name="T15" fmla="*/ 11 h 11"/>
                </a:gdLst>
                <a:ahLst/>
                <a:cxnLst>
                  <a:cxn ang="T8">
                    <a:pos x="T0" y="T1"/>
                  </a:cxn>
                  <a:cxn ang="T9">
                    <a:pos x="T2" y="T3"/>
                  </a:cxn>
                  <a:cxn ang="T10">
                    <a:pos x="T4" y="T5"/>
                  </a:cxn>
                  <a:cxn ang="T11">
                    <a:pos x="T6" y="T7"/>
                  </a:cxn>
                </a:cxnLst>
                <a:rect l="T12" t="T13" r="T14" b="T15"/>
                <a:pathLst>
                  <a:path w="21" h="11">
                    <a:moveTo>
                      <a:pt x="21" y="0"/>
                    </a:moveTo>
                    <a:lnTo>
                      <a:pt x="0" y="11"/>
                    </a:lnTo>
                    <a:lnTo>
                      <a:pt x="13" y="8"/>
                    </a:lnTo>
                    <a:lnTo>
                      <a:pt x="21"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316" name="Freeform 313"/>
              <p:cNvSpPr>
                <a:spLocks/>
              </p:cNvSpPr>
              <p:nvPr/>
            </p:nvSpPr>
            <p:spPr bwMode="auto">
              <a:xfrm>
                <a:off x="1702" y="1907"/>
                <a:ext cx="21" cy="14"/>
              </a:xfrm>
              <a:custGeom>
                <a:avLst/>
                <a:gdLst>
                  <a:gd name="T0" fmla="*/ 21 w 21"/>
                  <a:gd name="T1" fmla="*/ 0 h 11"/>
                  <a:gd name="T2" fmla="*/ 0 w 21"/>
                  <a:gd name="T3" fmla="*/ 11 h 11"/>
                  <a:gd name="T4" fmla="*/ 13 w 21"/>
                  <a:gd name="T5" fmla="*/ 8 h 11"/>
                  <a:gd name="T6" fmla="*/ 21 w 21"/>
                  <a:gd name="T7" fmla="*/ 0 h 11"/>
                  <a:gd name="T8" fmla="*/ 0 60000 65536"/>
                  <a:gd name="T9" fmla="*/ 0 60000 65536"/>
                  <a:gd name="T10" fmla="*/ 0 60000 65536"/>
                  <a:gd name="T11" fmla="*/ 0 60000 65536"/>
                  <a:gd name="T12" fmla="*/ 0 w 21"/>
                  <a:gd name="T13" fmla="*/ 0 h 11"/>
                  <a:gd name="T14" fmla="*/ 21 w 21"/>
                  <a:gd name="T15" fmla="*/ 11 h 11"/>
                </a:gdLst>
                <a:ahLst/>
                <a:cxnLst>
                  <a:cxn ang="T8">
                    <a:pos x="T0" y="T1"/>
                  </a:cxn>
                  <a:cxn ang="T9">
                    <a:pos x="T2" y="T3"/>
                  </a:cxn>
                  <a:cxn ang="T10">
                    <a:pos x="T4" y="T5"/>
                  </a:cxn>
                  <a:cxn ang="T11">
                    <a:pos x="T6" y="T7"/>
                  </a:cxn>
                </a:cxnLst>
                <a:rect l="T12" t="T13" r="T14" b="T15"/>
                <a:pathLst>
                  <a:path w="21" h="11">
                    <a:moveTo>
                      <a:pt x="21" y="0"/>
                    </a:moveTo>
                    <a:lnTo>
                      <a:pt x="0" y="11"/>
                    </a:lnTo>
                    <a:lnTo>
                      <a:pt x="13" y="8"/>
                    </a:lnTo>
                    <a:lnTo>
                      <a:pt x="21"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46" name="Group 314"/>
            <p:cNvGrpSpPr>
              <a:grpSpLocks/>
            </p:cNvGrpSpPr>
            <p:nvPr/>
          </p:nvGrpSpPr>
          <p:grpSpPr bwMode="auto">
            <a:xfrm>
              <a:off x="2530644" y="1537676"/>
              <a:ext cx="627780" cy="494409"/>
              <a:chOff x="1231" y="735"/>
              <a:chExt cx="402" cy="335"/>
            </a:xfrm>
          </p:grpSpPr>
          <p:sp>
            <p:nvSpPr>
              <p:cNvPr id="313" name="Freeform 315" descr="Wide downward diagonal"/>
              <p:cNvSpPr>
                <a:spLocks/>
              </p:cNvSpPr>
              <p:nvPr/>
            </p:nvSpPr>
            <p:spPr bwMode="auto">
              <a:xfrm>
                <a:off x="1231" y="735"/>
                <a:ext cx="405" cy="338"/>
              </a:xfrm>
              <a:custGeom>
                <a:avLst/>
                <a:gdLst>
                  <a:gd name="T0" fmla="*/ 385 w 402"/>
                  <a:gd name="T1" fmla="*/ 164 h 335"/>
                  <a:gd name="T2" fmla="*/ 395 w 402"/>
                  <a:gd name="T3" fmla="*/ 135 h 335"/>
                  <a:gd name="T4" fmla="*/ 357 w 402"/>
                  <a:gd name="T5" fmla="*/ 137 h 335"/>
                  <a:gd name="T6" fmla="*/ 334 w 402"/>
                  <a:gd name="T7" fmla="*/ 101 h 335"/>
                  <a:gd name="T8" fmla="*/ 309 w 402"/>
                  <a:gd name="T9" fmla="*/ 121 h 335"/>
                  <a:gd name="T10" fmla="*/ 270 w 402"/>
                  <a:gd name="T11" fmla="*/ 107 h 335"/>
                  <a:gd name="T12" fmla="*/ 250 w 402"/>
                  <a:gd name="T13" fmla="*/ 148 h 335"/>
                  <a:gd name="T14" fmla="*/ 244 w 402"/>
                  <a:gd name="T15" fmla="*/ 91 h 335"/>
                  <a:gd name="T16" fmla="*/ 209 w 402"/>
                  <a:gd name="T17" fmla="*/ 109 h 335"/>
                  <a:gd name="T18" fmla="*/ 195 w 402"/>
                  <a:gd name="T19" fmla="*/ 76 h 335"/>
                  <a:gd name="T20" fmla="*/ 161 w 402"/>
                  <a:gd name="T21" fmla="*/ 121 h 335"/>
                  <a:gd name="T22" fmla="*/ 140 w 402"/>
                  <a:gd name="T23" fmla="*/ 112 h 335"/>
                  <a:gd name="T24" fmla="*/ 121 w 402"/>
                  <a:gd name="T25" fmla="*/ 139 h 335"/>
                  <a:gd name="T26" fmla="*/ 121 w 402"/>
                  <a:gd name="T27" fmla="*/ 89 h 335"/>
                  <a:gd name="T28" fmla="*/ 143 w 402"/>
                  <a:gd name="T29" fmla="*/ 64 h 335"/>
                  <a:gd name="T30" fmla="*/ 125 w 402"/>
                  <a:gd name="T31" fmla="*/ 10 h 335"/>
                  <a:gd name="T32" fmla="*/ 97 w 402"/>
                  <a:gd name="T33" fmla="*/ 5 h 335"/>
                  <a:gd name="T34" fmla="*/ 113 w 402"/>
                  <a:gd name="T35" fmla="*/ 26 h 335"/>
                  <a:gd name="T36" fmla="*/ 101 w 402"/>
                  <a:gd name="T37" fmla="*/ 55 h 335"/>
                  <a:gd name="T38" fmla="*/ 99 w 402"/>
                  <a:gd name="T39" fmla="*/ 41 h 335"/>
                  <a:gd name="T40" fmla="*/ 90 w 402"/>
                  <a:gd name="T41" fmla="*/ 34 h 335"/>
                  <a:gd name="T42" fmla="*/ 81 w 402"/>
                  <a:gd name="T43" fmla="*/ 12 h 335"/>
                  <a:gd name="T44" fmla="*/ 73 w 402"/>
                  <a:gd name="T45" fmla="*/ 28 h 335"/>
                  <a:gd name="T46" fmla="*/ 65 w 402"/>
                  <a:gd name="T47" fmla="*/ 39 h 335"/>
                  <a:gd name="T48" fmla="*/ 58 w 402"/>
                  <a:gd name="T49" fmla="*/ 57 h 335"/>
                  <a:gd name="T50" fmla="*/ 36 w 402"/>
                  <a:gd name="T51" fmla="*/ 39 h 335"/>
                  <a:gd name="T52" fmla="*/ 32 w 402"/>
                  <a:gd name="T53" fmla="*/ 55 h 335"/>
                  <a:gd name="T54" fmla="*/ 34 w 402"/>
                  <a:gd name="T55" fmla="*/ 72 h 335"/>
                  <a:gd name="T56" fmla="*/ 81 w 402"/>
                  <a:gd name="T57" fmla="*/ 75 h 335"/>
                  <a:gd name="T58" fmla="*/ 99 w 402"/>
                  <a:gd name="T59" fmla="*/ 89 h 335"/>
                  <a:gd name="T60" fmla="*/ 101 w 402"/>
                  <a:gd name="T61" fmla="*/ 105 h 335"/>
                  <a:gd name="T62" fmla="*/ 76 w 402"/>
                  <a:gd name="T63" fmla="*/ 126 h 335"/>
                  <a:gd name="T64" fmla="*/ 65 w 402"/>
                  <a:gd name="T65" fmla="*/ 128 h 335"/>
                  <a:gd name="T66" fmla="*/ 39 w 402"/>
                  <a:gd name="T67" fmla="*/ 126 h 335"/>
                  <a:gd name="T68" fmla="*/ 18 w 402"/>
                  <a:gd name="T69" fmla="*/ 118 h 335"/>
                  <a:gd name="T70" fmla="*/ 20 w 402"/>
                  <a:gd name="T71" fmla="*/ 130 h 335"/>
                  <a:gd name="T72" fmla="*/ 52 w 402"/>
                  <a:gd name="T73" fmla="*/ 159 h 335"/>
                  <a:gd name="T74" fmla="*/ 58 w 402"/>
                  <a:gd name="T75" fmla="*/ 178 h 335"/>
                  <a:gd name="T76" fmla="*/ 77 w 402"/>
                  <a:gd name="T77" fmla="*/ 185 h 335"/>
                  <a:gd name="T78" fmla="*/ 58 w 402"/>
                  <a:gd name="T79" fmla="*/ 198 h 335"/>
                  <a:gd name="T80" fmla="*/ 54 w 402"/>
                  <a:gd name="T81" fmla="*/ 214 h 335"/>
                  <a:gd name="T82" fmla="*/ 16 w 402"/>
                  <a:gd name="T83" fmla="*/ 218 h 335"/>
                  <a:gd name="T84" fmla="*/ 45 w 402"/>
                  <a:gd name="T85" fmla="*/ 247 h 335"/>
                  <a:gd name="T86" fmla="*/ 79 w 402"/>
                  <a:gd name="T87" fmla="*/ 264 h 335"/>
                  <a:gd name="T88" fmla="*/ 135 w 402"/>
                  <a:gd name="T89" fmla="*/ 335 h 335"/>
                  <a:gd name="T90" fmla="*/ 161 w 402"/>
                  <a:gd name="T91" fmla="*/ 330 h 335"/>
                  <a:gd name="T92" fmla="*/ 187 w 402"/>
                  <a:gd name="T93" fmla="*/ 323 h 335"/>
                  <a:gd name="T94" fmla="*/ 223 w 402"/>
                  <a:gd name="T95" fmla="*/ 323 h 335"/>
                  <a:gd name="T96" fmla="*/ 292 w 402"/>
                  <a:gd name="T97" fmla="*/ 314 h 335"/>
                  <a:gd name="T98" fmla="*/ 318 w 402"/>
                  <a:gd name="T99" fmla="*/ 316 h 335"/>
                  <a:gd name="T100" fmla="*/ 343 w 402"/>
                  <a:gd name="T101" fmla="*/ 304 h 335"/>
                  <a:gd name="T102" fmla="*/ 376 w 402"/>
                  <a:gd name="T103" fmla="*/ 285 h 335"/>
                  <a:gd name="T104" fmla="*/ 384 w 402"/>
                  <a:gd name="T105" fmla="*/ 267 h 335"/>
                  <a:gd name="T106" fmla="*/ 401 w 402"/>
                  <a:gd name="T107" fmla="*/ 253 h 335"/>
                  <a:gd name="T108" fmla="*/ 402 w 402"/>
                  <a:gd name="T109" fmla="*/ 216 h 335"/>
                  <a:gd name="T110" fmla="*/ 389 w 402"/>
                  <a:gd name="T111" fmla="*/ 205 h 335"/>
                  <a:gd name="T112" fmla="*/ 384 w 402"/>
                  <a:gd name="T113" fmla="*/ 180 h 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335"/>
                  <a:gd name="T173" fmla="*/ 402 w 402"/>
                  <a:gd name="T174" fmla="*/ 335 h 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335">
                    <a:moveTo>
                      <a:pt x="384" y="180"/>
                    </a:moveTo>
                    <a:lnTo>
                      <a:pt x="385" y="164"/>
                    </a:lnTo>
                    <a:lnTo>
                      <a:pt x="385" y="144"/>
                    </a:lnTo>
                    <a:lnTo>
                      <a:pt x="395" y="135"/>
                    </a:lnTo>
                    <a:lnTo>
                      <a:pt x="377" y="139"/>
                    </a:lnTo>
                    <a:lnTo>
                      <a:pt x="357" y="137"/>
                    </a:lnTo>
                    <a:lnTo>
                      <a:pt x="355" y="105"/>
                    </a:lnTo>
                    <a:lnTo>
                      <a:pt x="334" y="101"/>
                    </a:lnTo>
                    <a:lnTo>
                      <a:pt x="323" y="128"/>
                    </a:lnTo>
                    <a:lnTo>
                      <a:pt x="309" y="121"/>
                    </a:lnTo>
                    <a:lnTo>
                      <a:pt x="283" y="130"/>
                    </a:lnTo>
                    <a:lnTo>
                      <a:pt x="270" y="107"/>
                    </a:lnTo>
                    <a:lnTo>
                      <a:pt x="257" y="130"/>
                    </a:lnTo>
                    <a:lnTo>
                      <a:pt x="250" y="148"/>
                    </a:lnTo>
                    <a:lnTo>
                      <a:pt x="248" y="105"/>
                    </a:lnTo>
                    <a:lnTo>
                      <a:pt x="244" y="91"/>
                    </a:lnTo>
                    <a:lnTo>
                      <a:pt x="229" y="98"/>
                    </a:lnTo>
                    <a:lnTo>
                      <a:pt x="209" y="109"/>
                    </a:lnTo>
                    <a:lnTo>
                      <a:pt x="196" y="114"/>
                    </a:lnTo>
                    <a:lnTo>
                      <a:pt x="195" y="76"/>
                    </a:lnTo>
                    <a:lnTo>
                      <a:pt x="174" y="101"/>
                    </a:lnTo>
                    <a:lnTo>
                      <a:pt x="161" y="121"/>
                    </a:lnTo>
                    <a:lnTo>
                      <a:pt x="155" y="116"/>
                    </a:lnTo>
                    <a:lnTo>
                      <a:pt x="140" y="112"/>
                    </a:lnTo>
                    <a:lnTo>
                      <a:pt x="128" y="122"/>
                    </a:lnTo>
                    <a:lnTo>
                      <a:pt x="121" y="139"/>
                    </a:lnTo>
                    <a:lnTo>
                      <a:pt x="121" y="110"/>
                    </a:lnTo>
                    <a:lnTo>
                      <a:pt x="121" y="89"/>
                    </a:lnTo>
                    <a:lnTo>
                      <a:pt x="137" y="84"/>
                    </a:lnTo>
                    <a:lnTo>
                      <a:pt x="143" y="64"/>
                    </a:lnTo>
                    <a:lnTo>
                      <a:pt x="134" y="37"/>
                    </a:lnTo>
                    <a:lnTo>
                      <a:pt x="125" y="10"/>
                    </a:lnTo>
                    <a:lnTo>
                      <a:pt x="110" y="0"/>
                    </a:lnTo>
                    <a:lnTo>
                      <a:pt x="97" y="5"/>
                    </a:lnTo>
                    <a:lnTo>
                      <a:pt x="116" y="19"/>
                    </a:lnTo>
                    <a:lnTo>
                      <a:pt x="113" y="26"/>
                    </a:lnTo>
                    <a:lnTo>
                      <a:pt x="101" y="31"/>
                    </a:lnTo>
                    <a:lnTo>
                      <a:pt x="101" y="55"/>
                    </a:lnTo>
                    <a:lnTo>
                      <a:pt x="99" y="48"/>
                    </a:lnTo>
                    <a:lnTo>
                      <a:pt x="99" y="41"/>
                    </a:lnTo>
                    <a:lnTo>
                      <a:pt x="90" y="43"/>
                    </a:lnTo>
                    <a:lnTo>
                      <a:pt x="90" y="34"/>
                    </a:lnTo>
                    <a:lnTo>
                      <a:pt x="88" y="28"/>
                    </a:lnTo>
                    <a:lnTo>
                      <a:pt x="81" y="12"/>
                    </a:lnTo>
                    <a:lnTo>
                      <a:pt x="72" y="16"/>
                    </a:lnTo>
                    <a:lnTo>
                      <a:pt x="73" y="28"/>
                    </a:lnTo>
                    <a:lnTo>
                      <a:pt x="61" y="31"/>
                    </a:lnTo>
                    <a:lnTo>
                      <a:pt x="65" y="39"/>
                    </a:lnTo>
                    <a:lnTo>
                      <a:pt x="58" y="48"/>
                    </a:lnTo>
                    <a:lnTo>
                      <a:pt x="58" y="57"/>
                    </a:lnTo>
                    <a:lnTo>
                      <a:pt x="49" y="48"/>
                    </a:lnTo>
                    <a:lnTo>
                      <a:pt x="36" y="39"/>
                    </a:lnTo>
                    <a:lnTo>
                      <a:pt x="38" y="50"/>
                    </a:lnTo>
                    <a:lnTo>
                      <a:pt x="32" y="55"/>
                    </a:lnTo>
                    <a:lnTo>
                      <a:pt x="16" y="50"/>
                    </a:lnTo>
                    <a:lnTo>
                      <a:pt x="34" y="72"/>
                    </a:lnTo>
                    <a:lnTo>
                      <a:pt x="72" y="73"/>
                    </a:lnTo>
                    <a:lnTo>
                      <a:pt x="81" y="75"/>
                    </a:lnTo>
                    <a:lnTo>
                      <a:pt x="86" y="82"/>
                    </a:lnTo>
                    <a:lnTo>
                      <a:pt x="99" y="89"/>
                    </a:lnTo>
                    <a:lnTo>
                      <a:pt x="99" y="98"/>
                    </a:lnTo>
                    <a:lnTo>
                      <a:pt x="101" y="105"/>
                    </a:lnTo>
                    <a:lnTo>
                      <a:pt x="85" y="109"/>
                    </a:lnTo>
                    <a:lnTo>
                      <a:pt x="76" y="126"/>
                    </a:lnTo>
                    <a:lnTo>
                      <a:pt x="92" y="134"/>
                    </a:lnTo>
                    <a:lnTo>
                      <a:pt x="65" y="128"/>
                    </a:lnTo>
                    <a:lnTo>
                      <a:pt x="54" y="121"/>
                    </a:lnTo>
                    <a:lnTo>
                      <a:pt x="39" y="126"/>
                    </a:lnTo>
                    <a:lnTo>
                      <a:pt x="33" y="121"/>
                    </a:lnTo>
                    <a:lnTo>
                      <a:pt x="18" y="118"/>
                    </a:lnTo>
                    <a:lnTo>
                      <a:pt x="0" y="112"/>
                    </a:lnTo>
                    <a:lnTo>
                      <a:pt x="20" y="130"/>
                    </a:lnTo>
                    <a:lnTo>
                      <a:pt x="43" y="146"/>
                    </a:lnTo>
                    <a:lnTo>
                      <a:pt x="52" y="159"/>
                    </a:lnTo>
                    <a:lnTo>
                      <a:pt x="51" y="164"/>
                    </a:lnTo>
                    <a:lnTo>
                      <a:pt x="58" y="178"/>
                    </a:lnTo>
                    <a:lnTo>
                      <a:pt x="79" y="173"/>
                    </a:lnTo>
                    <a:lnTo>
                      <a:pt x="77" y="185"/>
                    </a:lnTo>
                    <a:lnTo>
                      <a:pt x="54" y="187"/>
                    </a:lnTo>
                    <a:lnTo>
                      <a:pt x="58" y="198"/>
                    </a:lnTo>
                    <a:lnTo>
                      <a:pt x="69" y="201"/>
                    </a:lnTo>
                    <a:lnTo>
                      <a:pt x="54" y="214"/>
                    </a:lnTo>
                    <a:lnTo>
                      <a:pt x="39" y="214"/>
                    </a:lnTo>
                    <a:lnTo>
                      <a:pt x="16" y="218"/>
                    </a:lnTo>
                    <a:lnTo>
                      <a:pt x="3" y="222"/>
                    </a:lnTo>
                    <a:lnTo>
                      <a:pt x="45" y="247"/>
                    </a:lnTo>
                    <a:lnTo>
                      <a:pt x="67" y="259"/>
                    </a:lnTo>
                    <a:lnTo>
                      <a:pt x="79" y="264"/>
                    </a:lnTo>
                    <a:lnTo>
                      <a:pt x="94" y="301"/>
                    </a:lnTo>
                    <a:lnTo>
                      <a:pt x="135" y="335"/>
                    </a:lnTo>
                    <a:lnTo>
                      <a:pt x="158" y="333"/>
                    </a:lnTo>
                    <a:lnTo>
                      <a:pt x="161" y="330"/>
                    </a:lnTo>
                    <a:lnTo>
                      <a:pt x="184" y="328"/>
                    </a:lnTo>
                    <a:lnTo>
                      <a:pt x="187" y="323"/>
                    </a:lnTo>
                    <a:lnTo>
                      <a:pt x="211" y="325"/>
                    </a:lnTo>
                    <a:lnTo>
                      <a:pt x="223" y="323"/>
                    </a:lnTo>
                    <a:lnTo>
                      <a:pt x="254" y="323"/>
                    </a:lnTo>
                    <a:lnTo>
                      <a:pt x="292" y="314"/>
                    </a:lnTo>
                    <a:lnTo>
                      <a:pt x="303" y="313"/>
                    </a:lnTo>
                    <a:lnTo>
                      <a:pt x="318" y="316"/>
                    </a:lnTo>
                    <a:lnTo>
                      <a:pt x="337" y="313"/>
                    </a:lnTo>
                    <a:lnTo>
                      <a:pt x="343" y="304"/>
                    </a:lnTo>
                    <a:lnTo>
                      <a:pt x="354" y="287"/>
                    </a:lnTo>
                    <a:lnTo>
                      <a:pt x="376" y="285"/>
                    </a:lnTo>
                    <a:lnTo>
                      <a:pt x="382" y="273"/>
                    </a:lnTo>
                    <a:lnTo>
                      <a:pt x="384" y="267"/>
                    </a:lnTo>
                    <a:lnTo>
                      <a:pt x="392" y="262"/>
                    </a:lnTo>
                    <a:lnTo>
                      <a:pt x="401" y="253"/>
                    </a:lnTo>
                    <a:lnTo>
                      <a:pt x="397" y="239"/>
                    </a:lnTo>
                    <a:lnTo>
                      <a:pt x="402" y="216"/>
                    </a:lnTo>
                    <a:lnTo>
                      <a:pt x="382" y="210"/>
                    </a:lnTo>
                    <a:lnTo>
                      <a:pt x="389" y="205"/>
                    </a:lnTo>
                    <a:lnTo>
                      <a:pt x="386" y="193"/>
                    </a:lnTo>
                    <a:lnTo>
                      <a:pt x="384" y="180"/>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314" name="Freeform 316" descr="Wide downward diagonal"/>
              <p:cNvSpPr>
                <a:spLocks/>
              </p:cNvSpPr>
              <p:nvPr/>
            </p:nvSpPr>
            <p:spPr bwMode="auto">
              <a:xfrm>
                <a:off x="1231" y="735"/>
                <a:ext cx="405" cy="338"/>
              </a:xfrm>
              <a:custGeom>
                <a:avLst/>
                <a:gdLst>
                  <a:gd name="T0" fmla="*/ 385 w 402"/>
                  <a:gd name="T1" fmla="*/ 164 h 335"/>
                  <a:gd name="T2" fmla="*/ 395 w 402"/>
                  <a:gd name="T3" fmla="*/ 135 h 335"/>
                  <a:gd name="T4" fmla="*/ 357 w 402"/>
                  <a:gd name="T5" fmla="*/ 137 h 335"/>
                  <a:gd name="T6" fmla="*/ 334 w 402"/>
                  <a:gd name="T7" fmla="*/ 101 h 335"/>
                  <a:gd name="T8" fmla="*/ 309 w 402"/>
                  <a:gd name="T9" fmla="*/ 121 h 335"/>
                  <a:gd name="T10" fmla="*/ 270 w 402"/>
                  <a:gd name="T11" fmla="*/ 107 h 335"/>
                  <a:gd name="T12" fmla="*/ 250 w 402"/>
                  <a:gd name="T13" fmla="*/ 148 h 335"/>
                  <a:gd name="T14" fmla="*/ 244 w 402"/>
                  <a:gd name="T15" fmla="*/ 91 h 335"/>
                  <a:gd name="T16" fmla="*/ 209 w 402"/>
                  <a:gd name="T17" fmla="*/ 109 h 335"/>
                  <a:gd name="T18" fmla="*/ 195 w 402"/>
                  <a:gd name="T19" fmla="*/ 76 h 335"/>
                  <a:gd name="T20" fmla="*/ 161 w 402"/>
                  <a:gd name="T21" fmla="*/ 121 h 335"/>
                  <a:gd name="T22" fmla="*/ 140 w 402"/>
                  <a:gd name="T23" fmla="*/ 112 h 335"/>
                  <a:gd name="T24" fmla="*/ 121 w 402"/>
                  <a:gd name="T25" fmla="*/ 139 h 335"/>
                  <a:gd name="T26" fmla="*/ 121 w 402"/>
                  <a:gd name="T27" fmla="*/ 89 h 335"/>
                  <a:gd name="T28" fmla="*/ 143 w 402"/>
                  <a:gd name="T29" fmla="*/ 64 h 335"/>
                  <a:gd name="T30" fmla="*/ 125 w 402"/>
                  <a:gd name="T31" fmla="*/ 10 h 335"/>
                  <a:gd name="T32" fmla="*/ 97 w 402"/>
                  <a:gd name="T33" fmla="*/ 5 h 335"/>
                  <a:gd name="T34" fmla="*/ 113 w 402"/>
                  <a:gd name="T35" fmla="*/ 26 h 335"/>
                  <a:gd name="T36" fmla="*/ 101 w 402"/>
                  <a:gd name="T37" fmla="*/ 55 h 335"/>
                  <a:gd name="T38" fmla="*/ 99 w 402"/>
                  <a:gd name="T39" fmla="*/ 41 h 335"/>
                  <a:gd name="T40" fmla="*/ 90 w 402"/>
                  <a:gd name="T41" fmla="*/ 34 h 335"/>
                  <a:gd name="T42" fmla="*/ 81 w 402"/>
                  <a:gd name="T43" fmla="*/ 12 h 335"/>
                  <a:gd name="T44" fmla="*/ 73 w 402"/>
                  <a:gd name="T45" fmla="*/ 28 h 335"/>
                  <a:gd name="T46" fmla="*/ 65 w 402"/>
                  <a:gd name="T47" fmla="*/ 39 h 335"/>
                  <a:gd name="T48" fmla="*/ 58 w 402"/>
                  <a:gd name="T49" fmla="*/ 57 h 335"/>
                  <a:gd name="T50" fmla="*/ 36 w 402"/>
                  <a:gd name="T51" fmla="*/ 39 h 335"/>
                  <a:gd name="T52" fmla="*/ 32 w 402"/>
                  <a:gd name="T53" fmla="*/ 55 h 335"/>
                  <a:gd name="T54" fmla="*/ 34 w 402"/>
                  <a:gd name="T55" fmla="*/ 72 h 335"/>
                  <a:gd name="T56" fmla="*/ 81 w 402"/>
                  <a:gd name="T57" fmla="*/ 75 h 335"/>
                  <a:gd name="T58" fmla="*/ 99 w 402"/>
                  <a:gd name="T59" fmla="*/ 89 h 335"/>
                  <a:gd name="T60" fmla="*/ 101 w 402"/>
                  <a:gd name="T61" fmla="*/ 105 h 335"/>
                  <a:gd name="T62" fmla="*/ 76 w 402"/>
                  <a:gd name="T63" fmla="*/ 126 h 335"/>
                  <a:gd name="T64" fmla="*/ 65 w 402"/>
                  <a:gd name="T65" fmla="*/ 128 h 335"/>
                  <a:gd name="T66" fmla="*/ 39 w 402"/>
                  <a:gd name="T67" fmla="*/ 126 h 335"/>
                  <a:gd name="T68" fmla="*/ 18 w 402"/>
                  <a:gd name="T69" fmla="*/ 118 h 335"/>
                  <a:gd name="T70" fmla="*/ 20 w 402"/>
                  <a:gd name="T71" fmla="*/ 130 h 335"/>
                  <a:gd name="T72" fmla="*/ 52 w 402"/>
                  <a:gd name="T73" fmla="*/ 159 h 335"/>
                  <a:gd name="T74" fmla="*/ 58 w 402"/>
                  <a:gd name="T75" fmla="*/ 178 h 335"/>
                  <a:gd name="T76" fmla="*/ 77 w 402"/>
                  <a:gd name="T77" fmla="*/ 185 h 335"/>
                  <a:gd name="T78" fmla="*/ 58 w 402"/>
                  <a:gd name="T79" fmla="*/ 198 h 335"/>
                  <a:gd name="T80" fmla="*/ 54 w 402"/>
                  <a:gd name="T81" fmla="*/ 214 h 335"/>
                  <a:gd name="T82" fmla="*/ 16 w 402"/>
                  <a:gd name="T83" fmla="*/ 218 h 335"/>
                  <a:gd name="T84" fmla="*/ 45 w 402"/>
                  <a:gd name="T85" fmla="*/ 247 h 335"/>
                  <a:gd name="T86" fmla="*/ 79 w 402"/>
                  <a:gd name="T87" fmla="*/ 264 h 335"/>
                  <a:gd name="T88" fmla="*/ 135 w 402"/>
                  <a:gd name="T89" fmla="*/ 335 h 335"/>
                  <a:gd name="T90" fmla="*/ 161 w 402"/>
                  <a:gd name="T91" fmla="*/ 330 h 335"/>
                  <a:gd name="T92" fmla="*/ 187 w 402"/>
                  <a:gd name="T93" fmla="*/ 323 h 335"/>
                  <a:gd name="T94" fmla="*/ 223 w 402"/>
                  <a:gd name="T95" fmla="*/ 323 h 335"/>
                  <a:gd name="T96" fmla="*/ 292 w 402"/>
                  <a:gd name="T97" fmla="*/ 314 h 335"/>
                  <a:gd name="T98" fmla="*/ 318 w 402"/>
                  <a:gd name="T99" fmla="*/ 316 h 335"/>
                  <a:gd name="T100" fmla="*/ 343 w 402"/>
                  <a:gd name="T101" fmla="*/ 304 h 335"/>
                  <a:gd name="T102" fmla="*/ 376 w 402"/>
                  <a:gd name="T103" fmla="*/ 285 h 335"/>
                  <a:gd name="T104" fmla="*/ 384 w 402"/>
                  <a:gd name="T105" fmla="*/ 267 h 335"/>
                  <a:gd name="T106" fmla="*/ 401 w 402"/>
                  <a:gd name="T107" fmla="*/ 253 h 335"/>
                  <a:gd name="T108" fmla="*/ 402 w 402"/>
                  <a:gd name="T109" fmla="*/ 216 h 335"/>
                  <a:gd name="T110" fmla="*/ 389 w 402"/>
                  <a:gd name="T111" fmla="*/ 205 h 335"/>
                  <a:gd name="T112" fmla="*/ 384 w 402"/>
                  <a:gd name="T113" fmla="*/ 180 h 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335"/>
                  <a:gd name="T173" fmla="*/ 402 w 402"/>
                  <a:gd name="T174" fmla="*/ 335 h 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335">
                    <a:moveTo>
                      <a:pt x="384" y="180"/>
                    </a:moveTo>
                    <a:lnTo>
                      <a:pt x="385" y="164"/>
                    </a:lnTo>
                    <a:lnTo>
                      <a:pt x="385" y="144"/>
                    </a:lnTo>
                    <a:lnTo>
                      <a:pt x="395" y="135"/>
                    </a:lnTo>
                    <a:lnTo>
                      <a:pt x="377" y="139"/>
                    </a:lnTo>
                    <a:lnTo>
                      <a:pt x="357" y="137"/>
                    </a:lnTo>
                    <a:lnTo>
                      <a:pt x="355" y="105"/>
                    </a:lnTo>
                    <a:lnTo>
                      <a:pt x="334" y="101"/>
                    </a:lnTo>
                    <a:lnTo>
                      <a:pt x="323" y="128"/>
                    </a:lnTo>
                    <a:lnTo>
                      <a:pt x="309" y="121"/>
                    </a:lnTo>
                    <a:lnTo>
                      <a:pt x="283" y="130"/>
                    </a:lnTo>
                    <a:lnTo>
                      <a:pt x="270" y="107"/>
                    </a:lnTo>
                    <a:lnTo>
                      <a:pt x="257" y="130"/>
                    </a:lnTo>
                    <a:lnTo>
                      <a:pt x="250" y="148"/>
                    </a:lnTo>
                    <a:lnTo>
                      <a:pt x="248" y="105"/>
                    </a:lnTo>
                    <a:lnTo>
                      <a:pt x="244" y="91"/>
                    </a:lnTo>
                    <a:lnTo>
                      <a:pt x="229" y="98"/>
                    </a:lnTo>
                    <a:lnTo>
                      <a:pt x="209" y="109"/>
                    </a:lnTo>
                    <a:lnTo>
                      <a:pt x="196" y="114"/>
                    </a:lnTo>
                    <a:lnTo>
                      <a:pt x="195" y="76"/>
                    </a:lnTo>
                    <a:lnTo>
                      <a:pt x="174" y="101"/>
                    </a:lnTo>
                    <a:lnTo>
                      <a:pt x="161" y="121"/>
                    </a:lnTo>
                    <a:lnTo>
                      <a:pt x="155" y="116"/>
                    </a:lnTo>
                    <a:lnTo>
                      <a:pt x="140" y="112"/>
                    </a:lnTo>
                    <a:lnTo>
                      <a:pt x="128" y="122"/>
                    </a:lnTo>
                    <a:lnTo>
                      <a:pt x="121" y="139"/>
                    </a:lnTo>
                    <a:lnTo>
                      <a:pt x="121" y="110"/>
                    </a:lnTo>
                    <a:lnTo>
                      <a:pt x="121" y="89"/>
                    </a:lnTo>
                    <a:lnTo>
                      <a:pt x="137" y="84"/>
                    </a:lnTo>
                    <a:lnTo>
                      <a:pt x="143" y="64"/>
                    </a:lnTo>
                    <a:lnTo>
                      <a:pt x="134" y="37"/>
                    </a:lnTo>
                    <a:lnTo>
                      <a:pt x="125" y="10"/>
                    </a:lnTo>
                    <a:lnTo>
                      <a:pt x="110" y="0"/>
                    </a:lnTo>
                    <a:lnTo>
                      <a:pt x="97" y="5"/>
                    </a:lnTo>
                    <a:lnTo>
                      <a:pt x="116" y="19"/>
                    </a:lnTo>
                    <a:lnTo>
                      <a:pt x="113" y="26"/>
                    </a:lnTo>
                    <a:lnTo>
                      <a:pt x="101" y="31"/>
                    </a:lnTo>
                    <a:lnTo>
                      <a:pt x="101" y="55"/>
                    </a:lnTo>
                    <a:lnTo>
                      <a:pt x="99" y="48"/>
                    </a:lnTo>
                    <a:lnTo>
                      <a:pt x="99" y="41"/>
                    </a:lnTo>
                    <a:lnTo>
                      <a:pt x="90" y="43"/>
                    </a:lnTo>
                    <a:lnTo>
                      <a:pt x="90" y="34"/>
                    </a:lnTo>
                    <a:lnTo>
                      <a:pt x="88" y="28"/>
                    </a:lnTo>
                    <a:lnTo>
                      <a:pt x="81" y="12"/>
                    </a:lnTo>
                    <a:lnTo>
                      <a:pt x="72" y="16"/>
                    </a:lnTo>
                    <a:lnTo>
                      <a:pt x="73" y="28"/>
                    </a:lnTo>
                    <a:lnTo>
                      <a:pt x="61" y="31"/>
                    </a:lnTo>
                    <a:lnTo>
                      <a:pt x="65" y="39"/>
                    </a:lnTo>
                    <a:lnTo>
                      <a:pt x="58" y="48"/>
                    </a:lnTo>
                    <a:lnTo>
                      <a:pt x="58" y="57"/>
                    </a:lnTo>
                    <a:lnTo>
                      <a:pt x="49" y="48"/>
                    </a:lnTo>
                    <a:lnTo>
                      <a:pt x="36" y="39"/>
                    </a:lnTo>
                    <a:lnTo>
                      <a:pt x="38" y="50"/>
                    </a:lnTo>
                    <a:lnTo>
                      <a:pt x="32" y="55"/>
                    </a:lnTo>
                    <a:lnTo>
                      <a:pt x="16" y="50"/>
                    </a:lnTo>
                    <a:lnTo>
                      <a:pt x="34" y="72"/>
                    </a:lnTo>
                    <a:lnTo>
                      <a:pt x="72" y="73"/>
                    </a:lnTo>
                    <a:lnTo>
                      <a:pt x="81" y="75"/>
                    </a:lnTo>
                    <a:lnTo>
                      <a:pt x="86" y="82"/>
                    </a:lnTo>
                    <a:lnTo>
                      <a:pt x="99" y="89"/>
                    </a:lnTo>
                    <a:lnTo>
                      <a:pt x="99" y="98"/>
                    </a:lnTo>
                    <a:lnTo>
                      <a:pt x="101" y="105"/>
                    </a:lnTo>
                    <a:lnTo>
                      <a:pt x="85" y="109"/>
                    </a:lnTo>
                    <a:lnTo>
                      <a:pt x="76" y="126"/>
                    </a:lnTo>
                    <a:lnTo>
                      <a:pt x="92" y="134"/>
                    </a:lnTo>
                    <a:lnTo>
                      <a:pt x="65" y="128"/>
                    </a:lnTo>
                    <a:lnTo>
                      <a:pt x="54" y="121"/>
                    </a:lnTo>
                    <a:lnTo>
                      <a:pt x="39" y="126"/>
                    </a:lnTo>
                    <a:lnTo>
                      <a:pt x="33" y="121"/>
                    </a:lnTo>
                    <a:lnTo>
                      <a:pt x="18" y="118"/>
                    </a:lnTo>
                    <a:lnTo>
                      <a:pt x="0" y="112"/>
                    </a:lnTo>
                    <a:lnTo>
                      <a:pt x="20" y="130"/>
                    </a:lnTo>
                    <a:lnTo>
                      <a:pt x="43" y="146"/>
                    </a:lnTo>
                    <a:lnTo>
                      <a:pt x="52" y="159"/>
                    </a:lnTo>
                    <a:lnTo>
                      <a:pt x="51" y="164"/>
                    </a:lnTo>
                    <a:lnTo>
                      <a:pt x="58" y="178"/>
                    </a:lnTo>
                    <a:lnTo>
                      <a:pt x="79" y="173"/>
                    </a:lnTo>
                    <a:lnTo>
                      <a:pt x="77" y="185"/>
                    </a:lnTo>
                    <a:lnTo>
                      <a:pt x="54" y="187"/>
                    </a:lnTo>
                    <a:lnTo>
                      <a:pt x="58" y="198"/>
                    </a:lnTo>
                    <a:lnTo>
                      <a:pt x="69" y="201"/>
                    </a:lnTo>
                    <a:lnTo>
                      <a:pt x="54" y="214"/>
                    </a:lnTo>
                    <a:lnTo>
                      <a:pt x="39" y="214"/>
                    </a:lnTo>
                    <a:lnTo>
                      <a:pt x="16" y="218"/>
                    </a:lnTo>
                    <a:lnTo>
                      <a:pt x="3" y="222"/>
                    </a:lnTo>
                    <a:lnTo>
                      <a:pt x="45" y="247"/>
                    </a:lnTo>
                    <a:lnTo>
                      <a:pt x="67" y="259"/>
                    </a:lnTo>
                    <a:lnTo>
                      <a:pt x="79" y="264"/>
                    </a:lnTo>
                    <a:lnTo>
                      <a:pt x="94" y="301"/>
                    </a:lnTo>
                    <a:lnTo>
                      <a:pt x="135" y="335"/>
                    </a:lnTo>
                    <a:lnTo>
                      <a:pt x="158" y="333"/>
                    </a:lnTo>
                    <a:lnTo>
                      <a:pt x="161" y="330"/>
                    </a:lnTo>
                    <a:lnTo>
                      <a:pt x="184" y="328"/>
                    </a:lnTo>
                    <a:lnTo>
                      <a:pt x="187" y="323"/>
                    </a:lnTo>
                    <a:lnTo>
                      <a:pt x="211" y="325"/>
                    </a:lnTo>
                    <a:lnTo>
                      <a:pt x="223" y="323"/>
                    </a:lnTo>
                    <a:lnTo>
                      <a:pt x="254" y="323"/>
                    </a:lnTo>
                    <a:lnTo>
                      <a:pt x="292" y="314"/>
                    </a:lnTo>
                    <a:lnTo>
                      <a:pt x="303" y="313"/>
                    </a:lnTo>
                    <a:lnTo>
                      <a:pt x="318" y="316"/>
                    </a:lnTo>
                    <a:lnTo>
                      <a:pt x="337" y="313"/>
                    </a:lnTo>
                    <a:lnTo>
                      <a:pt x="343" y="304"/>
                    </a:lnTo>
                    <a:lnTo>
                      <a:pt x="354" y="287"/>
                    </a:lnTo>
                    <a:lnTo>
                      <a:pt x="376" y="285"/>
                    </a:lnTo>
                    <a:lnTo>
                      <a:pt x="382" y="273"/>
                    </a:lnTo>
                    <a:lnTo>
                      <a:pt x="384" y="267"/>
                    </a:lnTo>
                    <a:lnTo>
                      <a:pt x="392" y="262"/>
                    </a:lnTo>
                    <a:lnTo>
                      <a:pt x="401" y="253"/>
                    </a:lnTo>
                    <a:lnTo>
                      <a:pt x="397" y="239"/>
                    </a:lnTo>
                    <a:lnTo>
                      <a:pt x="402" y="216"/>
                    </a:lnTo>
                    <a:lnTo>
                      <a:pt x="382" y="210"/>
                    </a:lnTo>
                    <a:lnTo>
                      <a:pt x="389" y="205"/>
                    </a:lnTo>
                    <a:lnTo>
                      <a:pt x="386" y="193"/>
                    </a:lnTo>
                    <a:lnTo>
                      <a:pt x="384" y="180"/>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nvGrpSpPr>
            <p:cNvPr id="47" name="Group 317"/>
            <p:cNvGrpSpPr>
              <a:grpSpLocks/>
            </p:cNvGrpSpPr>
            <p:nvPr/>
          </p:nvGrpSpPr>
          <p:grpSpPr bwMode="auto">
            <a:xfrm>
              <a:off x="4226586" y="1270547"/>
              <a:ext cx="1535093" cy="1903842"/>
              <a:chOff x="2317" y="554"/>
              <a:chExt cx="983" cy="1290"/>
            </a:xfrm>
          </p:grpSpPr>
          <p:sp>
            <p:nvSpPr>
              <p:cNvPr id="311" name="Freeform 318" descr="Wide downward diagonal"/>
              <p:cNvSpPr>
                <a:spLocks/>
              </p:cNvSpPr>
              <p:nvPr/>
            </p:nvSpPr>
            <p:spPr bwMode="auto">
              <a:xfrm>
                <a:off x="2317" y="554"/>
                <a:ext cx="983" cy="1290"/>
              </a:xfrm>
              <a:custGeom>
                <a:avLst/>
                <a:gdLst>
                  <a:gd name="T0" fmla="*/ 326 w 983"/>
                  <a:gd name="T1" fmla="*/ 868 h 1290"/>
                  <a:gd name="T2" fmla="*/ 409 w 983"/>
                  <a:gd name="T3" fmla="*/ 652 h 1290"/>
                  <a:gd name="T4" fmla="*/ 498 w 983"/>
                  <a:gd name="T5" fmla="*/ 387 h 1290"/>
                  <a:gd name="T6" fmla="*/ 628 w 983"/>
                  <a:gd name="T7" fmla="*/ 262 h 1290"/>
                  <a:gd name="T8" fmla="*/ 790 w 983"/>
                  <a:gd name="T9" fmla="*/ 263 h 1290"/>
                  <a:gd name="T10" fmla="*/ 929 w 983"/>
                  <a:gd name="T11" fmla="*/ 156 h 1290"/>
                  <a:gd name="T12" fmla="*/ 974 w 983"/>
                  <a:gd name="T13" fmla="*/ 108 h 1290"/>
                  <a:gd name="T14" fmla="*/ 897 w 983"/>
                  <a:gd name="T15" fmla="*/ 86 h 1290"/>
                  <a:gd name="T16" fmla="*/ 907 w 983"/>
                  <a:gd name="T17" fmla="*/ 31 h 1290"/>
                  <a:gd name="T18" fmla="*/ 861 w 983"/>
                  <a:gd name="T19" fmla="*/ 33 h 1290"/>
                  <a:gd name="T20" fmla="*/ 845 w 983"/>
                  <a:gd name="T21" fmla="*/ 31 h 1290"/>
                  <a:gd name="T22" fmla="*/ 786 w 983"/>
                  <a:gd name="T23" fmla="*/ 95 h 1290"/>
                  <a:gd name="T24" fmla="*/ 761 w 983"/>
                  <a:gd name="T25" fmla="*/ 36 h 1290"/>
                  <a:gd name="T26" fmla="*/ 718 w 983"/>
                  <a:gd name="T27" fmla="*/ 124 h 1290"/>
                  <a:gd name="T28" fmla="*/ 652 w 983"/>
                  <a:gd name="T29" fmla="*/ 121 h 1290"/>
                  <a:gd name="T30" fmla="*/ 637 w 983"/>
                  <a:gd name="T31" fmla="*/ 154 h 1290"/>
                  <a:gd name="T32" fmla="*/ 608 w 983"/>
                  <a:gd name="T33" fmla="*/ 163 h 1290"/>
                  <a:gd name="T34" fmla="*/ 587 w 983"/>
                  <a:gd name="T35" fmla="*/ 213 h 1290"/>
                  <a:gd name="T36" fmla="*/ 526 w 983"/>
                  <a:gd name="T37" fmla="*/ 270 h 1290"/>
                  <a:gd name="T38" fmla="*/ 520 w 983"/>
                  <a:gd name="T39" fmla="*/ 318 h 1290"/>
                  <a:gd name="T40" fmla="*/ 487 w 983"/>
                  <a:gd name="T41" fmla="*/ 354 h 1290"/>
                  <a:gd name="T42" fmla="*/ 456 w 983"/>
                  <a:gd name="T43" fmla="*/ 361 h 1290"/>
                  <a:gd name="T44" fmla="*/ 449 w 983"/>
                  <a:gd name="T45" fmla="*/ 393 h 1290"/>
                  <a:gd name="T46" fmla="*/ 429 w 983"/>
                  <a:gd name="T47" fmla="*/ 408 h 1290"/>
                  <a:gd name="T48" fmla="*/ 410 w 983"/>
                  <a:gd name="T49" fmla="*/ 452 h 1290"/>
                  <a:gd name="T50" fmla="*/ 376 w 983"/>
                  <a:gd name="T51" fmla="*/ 506 h 1290"/>
                  <a:gd name="T52" fmla="*/ 370 w 983"/>
                  <a:gd name="T53" fmla="*/ 534 h 1290"/>
                  <a:gd name="T54" fmla="*/ 355 w 983"/>
                  <a:gd name="T55" fmla="*/ 600 h 1290"/>
                  <a:gd name="T56" fmla="*/ 352 w 983"/>
                  <a:gd name="T57" fmla="*/ 628 h 1290"/>
                  <a:gd name="T58" fmla="*/ 326 w 983"/>
                  <a:gd name="T59" fmla="*/ 650 h 1290"/>
                  <a:gd name="T60" fmla="*/ 283 w 983"/>
                  <a:gd name="T61" fmla="*/ 687 h 1290"/>
                  <a:gd name="T62" fmla="*/ 225 w 983"/>
                  <a:gd name="T63" fmla="*/ 759 h 1290"/>
                  <a:gd name="T64" fmla="*/ 299 w 983"/>
                  <a:gd name="T65" fmla="*/ 736 h 1290"/>
                  <a:gd name="T66" fmla="*/ 237 w 983"/>
                  <a:gd name="T67" fmla="*/ 797 h 1290"/>
                  <a:gd name="T68" fmla="*/ 184 w 983"/>
                  <a:gd name="T69" fmla="*/ 809 h 1290"/>
                  <a:gd name="T70" fmla="*/ 144 w 983"/>
                  <a:gd name="T71" fmla="*/ 825 h 1290"/>
                  <a:gd name="T72" fmla="*/ 122 w 983"/>
                  <a:gd name="T73" fmla="*/ 847 h 1290"/>
                  <a:gd name="T74" fmla="*/ 87 w 983"/>
                  <a:gd name="T75" fmla="*/ 856 h 1290"/>
                  <a:gd name="T76" fmla="*/ 78 w 983"/>
                  <a:gd name="T77" fmla="*/ 877 h 1290"/>
                  <a:gd name="T78" fmla="*/ 27 w 983"/>
                  <a:gd name="T79" fmla="*/ 900 h 1290"/>
                  <a:gd name="T80" fmla="*/ 39 w 983"/>
                  <a:gd name="T81" fmla="*/ 922 h 1290"/>
                  <a:gd name="T82" fmla="*/ 9 w 983"/>
                  <a:gd name="T83" fmla="*/ 965 h 1290"/>
                  <a:gd name="T84" fmla="*/ 74 w 983"/>
                  <a:gd name="T85" fmla="*/ 984 h 1290"/>
                  <a:gd name="T86" fmla="*/ 96 w 983"/>
                  <a:gd name="T87" fmla="*/ 1011 h 1290"/>
                  <a:gd name="T88" fmla="*/ 2 w 983"/>
                  <a:gd name="T89" fmla="*/ 1015 h 1290"/>
                  <a:gd name="T90" fmla="*/ 32 w 983"/>
                  <a:gd name="T91" fmla="*/ 1032 h 1290"/>
                  <a:gd name="T92" fmla="*/ 33 w 983"/>
                  <a:gd name="T93" fmla="*/ 1093 h 1290"/>
                  <a:gd name="T94" fmla="*/ 57 w 983"/>
                  <a:gd name="T95" fmla="*/ 1069 h 1290"/>
                  <a:gd name="T96" fmla="*/ 13 w 983"/>
                  <a:gd name="T97" fmla="*/ 1125 h 1290"/>
                  <a:gd name="T98" fmla="*/ 29 w 983"/>
                  <a:gd name="T99" fmla="*/ 1147 h 1290"/>
                  <a:gd name="T100" fmla="*/ 35 w 983"/>
                  <a:gd name="T101" fmla="*/ 1174 h 1290"/>
                  <a:gd name="T102" fmla="*/ 18 w 983"/>
                  <a:gd name="T103" fmla="*/ 1238 h 1290"/>
                  <a:gd name="T104" fmla="*/ 74 w 983"/>
                  <a:gd name="T105" fmla="*/ 1290 h 1290"/>
                  <a:gd name="T106" fmla="*/ 184 w 983"/>
                  <a:gd name="T107" fmla="*/ 1227 h 1290"/>
                  <a:gd name="T108" fmla="*/ 238 w 983"/>
                  <a:gd name="T109" fmla="*/ 1186 h 1290"/>
                  <a:gd name="T110" fmla="*/ 260 w 983"/>
                  <a:gd name="T111" fmla="*/ 1128 h 1290"/>
                  <a:gd name="T112" fmla="*/ 303 w 983"/>
                  <a:gd name="T113" fmla="*/ 1204 h 12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3"/>
                  <a:gd name="T172" fmla="*/ 0 h 1290"/>
                  <a:gd name="T173" fmla="*/ 983 w 983"/>
                  <a:gd name="T174" fmla="*/ 1290 h 12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3" h="1290">
                    <a:moveTo>
                      <a:pt x="342" y="1088"/>
                    </a:moveTo>
                    <a:lnTo>
                      <a:pt x="336" y="1036"/>
                    </a:lnTo>
                    <a:lnTo>
                      <a:pt x="352" y="1011"/>
                    </a:lnTo>
                    <a:lnTo>
                      <a:pt x="346" y="968"/>
                    </a:lnTo>
                    <a:lnTo>
                      <a:pt x="332" y="927"/>
                    </a:lnTo>
                    <a:lnTo>
                      <a:pt x="326" y="868"/>
                    </a:lnTo>
                    <a:lnTo>
                      <a:pt x="324" y="813"/>
                    </a:lnTo>
                    <a:lnTo>
                      <a:pt x="336" y="768"/>
                    </a:lnTo>
                    <a:lnTo>
                      <a:pt x="381" y="731"/>
                    </a:lnTo>
                    <a:lnTo>
                      <a:pt x="410" y="727"/>
                    </a:lnTo>
                    <a:lnTo>
                      <a:pt x="400" y="688"/>
                    </a:lnTo>
                    <a:lnTo>
                      <a:pt x="409" y="652"/>
                    </a:lnTo>
                    <a:lnTo>
                      <a:pt x="426" y="595"/>
                    </a:lnTo>
                    <a:lnTo>
                      <a:pt x="425" y="534"/>
                    </a:lnTo>
                    <a:lnTo>
                      <a:pt x="460" y="522"/>
                    </a:lnTo>
                    <a:lnTo>
                      <a:pt x="473" y="479"/>
                    </a:lnTo>
                    <a:lnTo>
                      <a:pt x="492" y="425"/>
                    </a:lnTo>
                    <a:lnTo>
                      <a:pt x="498" y="387"/>
                    </a:lnTo>
                    <a:lnTo>
                      <a:pt x="530" y="341"/>
                    </a:lnTo>
                    <a:lnTo>
                      <a:pt x="550" y="340"/>
                    </a:lnTo>
                    <a:lnTo>
                      <a:pt x="561" y="291"/>
                    </a:lnTo>
                    <a:lnTo>
                      <a:pt x="585" y="297"/>
                    </a:lnTo>
                    <a:lnTo>
                      <a:pt x="624" y="300"/>
                    </a:lnTo>
                    <a:lnTo>
                      <a:pt x="628" y="262"/>
                    </a:lnTo>
                    <a:lnTo>
                      <a:pt x="633" y="238"/>
                    </a:lnTo>
                    <a:lnTo>
                      <a:pt x="649" y="216"/>
                    </a:lnTo>
                    <a:lnTo>
                      <a:pt x="688" y="238"/>
                    </a:lnTo>
                    <a:lnTo>
                      <a:pt x="719" y="265"/>
                    </a:lnTo>
                    <a:lnTo>
                      <a:pt x="749" y="253"/>
                    </a:lnTo>
                    <a:lnTo>
                      <a:pt x="790" y="263"/>
                    </a:lnTo>
                    <a:lnTo>
                      <a:pt x="811" y="231"/>
                    </a:lnTo>
                    <a:lnTo>
                      <a:pt x="812" y="181"/>
                    </a:lnTo>
                    <a:lnTo>
                      <a:pt x="824" y="129"/>
                    </a:lnTo>
                    <a:lnTo>
                      <a:pt x="864" y="104"/>
                    </a:lnTo>
                    <a:lnTo>
                      <a:pt x="906" y="127"/>
                    </a:lnTo>
                    <a:lnTo>
                      <a:pt x="929" y="156"/>
                    </a:lnTo>
                    <a:lnTo>
                      <a:pt x="925" y="193"/>
                    </a:lnTo>
                    <a:lnTo>
                      <a:pt x="936" y="179"/>
                    </a:lnTo>
                    <a:lnTo>
                      <a:pt x="958" y="143"/>
                    </a:lnTo>
                    <a:lnTo>
                      <a:pt x="967" y="131"/>
                    </a:lnTo>
                    <a:lnTo>
                      <a:pt x="983" y="127"/>
                    </a:lnTo>
                    <a:lnTo>
                      <a:pt x="974" y="108"/>
                    </a:lnTo>
                    <a:lnTo>
                      <a:pt x="964" y="120"/>
                    </a:lnTo>
                    <a:lnTo>
                      <a:pt x="952" y="111"/>
                    </a:lnTo>
                    <a:lnTo>
                      <a:pt x="942" y="120"/>
                    </a:lnTo>
                    <a:lnTo>
                      <a:pt x="937" y="109"/>
                    </a:lnTo>
                    <a:lnTo>
                      <a:pt x="922" y="97"/>
                    </a:lnTo>
                    <a:lnTo>
                      <a:pt x="897" y="86"/>
                    </a:lnTo>
                    <a:lnTo>
                      <a:pt x="922" y="88"/>
                    </a:lnTo>
                    <a:lnTo>
                      <a:pt x="946" y="86"/>
                    </a:lnTo>
                    <a:lnTo>
                      <a:pt x="968" y="50"/>
                    </a:lnTo>
                    <a:lnTo>
                      <a:pt x="937" y="41"/>
                    </a:lnTo>
                    <a:lnTo>
                      <a:pt x="927" y="25"/>
                    </a:lnTo>
                    <a:lnTo>
                      <a:pt x="907" y="31"/>
                    </a:lnTo>
                    <a:lnTo>
                      <a:pt x="889" y="16"/>
                    </a:lnTo>
                    <a:lnTo>
                      <a:pt x="879" y="43"/>
                    </a:lnTo>
                    <a:lnTo>
                      <a:pt x="872" y="61"/>
                    </a:lnTo>
                    <a:lnTo>
                      <a:pt x="861" y="61"/>
                    </a:lnTo>
                    <a:lnTo>
                      <a:pt x="857" y="47"/>
                    </a:lnTo>
                    <a:lnTo>
                      <a:pt x="861" y="33"/>
                    </a:lnTo>
                    <a:lnTo>
                      <a:pt x="869" y="27"/>
                    </a:lnTo>
                    <a:lnTo>
                      <a:pt x="868" y="8"/>
                    </a:lnTo>
                    <a:lnTo>
                      <a:pt x="845" y="0"/>
                    </a:lnTo>
                    <a:lnTo>
                      <a:pt x="835" y="12"/>
                    </a:lnTo>
                    <a:lnTo>
                      <a:pt x="837" y="22"/>
                    </a:lnTo>
                    <a:lnTo>
                      <a:pt x="845" y="31"/>
                    </a:lnTo>
                    <a:lnTo>
                      <a:pt x="837" y="54"/>
                    </a:lnTo>
                    <a:lnTo>
                      <a:pt x="830" y="68"/>
                    </a:lnTo>
                    <a:lnTo>
                      <a:pt x="819" y="71"/>
                    </a:lnTo>
                    <a:lnTo>
                      <a:pt x="817" y="34"/>
                    </a:lnTo>
                    <a:lnTo>
                      <a:pt x="801" y="43"/>
                    </a:lnTo>
                    <a:lnTo>
                      <a:pt x="786" y="95"/>
                    </a:lnTo>
                    <a:lnTo>
                      <a:pt x="775" y="113"/>
                    </a:lnTo>
                    <a:lnTo>
                      <a:pt x="771" y="100"/>
                    </a:lnTo>
                    <a:lnTo>
                      <a:pt x="772" y="70"/>
                    </a:lnTo>
                    <a:lnTo>
                      <a:pt x="784" y="34"/>
                    </a:lnTo>
                    <a:lnTo>
                      <a:pt x="772" y="37"/>
                    </a:lnTo>
                    <a:lnTo>
                      <a:pt x="761" y="36"/>
                    </a:lnTo>
                    <a:lnTo>
                      <a:pt x="745" y="34"/>
                    </a:lnTo>
                    <a:lnTo>
                      <a:pt x="738" y="45"/>
                    </a:lnTo>
                    <a:lnTo>
                      <a:pt x="753" y="63"/>
                    </a:lnTo>
                    <a:lnTo>
                      <a:pt x="736" y="77"/>
                    </a:lnTo>
                    <a:lnTo>
                      <a:pt x="719" y="97"/>
                    </a:lnTo>
                    <a:lnTo>
                      <a:pt x="718" y="124"/>
                    </a:lnTo>
                    <a:lnTo>
                      <a:pt x="716" y="136"/>
                    </a:lnTo>
                    <a:lnTo>
                      <a:pt x="697" y="129"/>
                    </a:lnTo>
                    <a:lnTo>
                      <a:pt x="694" y="117"/>
                    </a:lnTo>
                    <a:lnTo>
                      <a:pt x="679" y="112"/>
                    </a:lnTo>
                    <a:lnTo>
                      <a:pt x="662" y="118"/>
                    </a:lnTo>
                    <a:lnTo>
                      <a:pt x="652" y="121"/>
                    </a:lnTo>
                    <a:lnTo>
                      <a:pt x="652" y="129"/>
                    </a:lnTo>
                    <a:lnTo>
                      <a:pt x="675" y="137"/>
                    </a:lnTo>
                    <a:lnTo>
                      <a:pt x="670" y="149"/>
                    </a:lnTo>
                    <a:lnTo>
                      <a:pt x="670" y="158"/>
                    </a:lnTo>
                    <a:lnTo>
                      <a:pt x="649" y="150"/>
                    </a:lnTo>
                    <a:lnTo>
                      <a:pt x="637" y="154"/>
                    </a:lnTo>
                    <a:lnTo>
                      <a:pt x="628" y="166"/>
                    </a:lnTo>
                    <a:lnTo>
                      <a:pt x="630" y="191"/>
                    </a:lnTo>
                    <a:lnTo>
                      <a:pt x="612" y="215"/>
                    </a:lnTo>
                    <a:lnTo>
                      <a:pt x="618" y="200"/>
                    </a:lnTo>
                    <a:lnTo>
                      <a:pt x="619" y="162"/>
                    </a:lnTo>
                    <a:lnTo>
                      <a:pt x="608" y="163"/>
                    </a:lnTo>
                    <a:lnTo>
                      <a:pt x="599" y="204"/>
                    </a:lnTo>
                    <a:lnTo>
                      <a:pt x="599" y="186"/>
                    </a:lnTo>
                    <a:lnTo>
                      <a:pt x="577" y="175"/>
                    </a:lnTo>
                    <a:lnTo>
                      <a:pt x="585" y="211"/>
                    </a:lnTo>
                    <a:lnTo>
                      <a:pt x="588" y="213"/>
                    </a:lnTo>
                    <a:lnTo>
                      <a:pt x="587" y="213"/>
                    </a:lnTo>
                    <a:lnTo>
                      <a:pt x="557" y="204"/>
                    </a:lnTo>
                    <a:lnTo>
                      <a:pt x="561" y="218"/>
                    </a:lnTo>
                    <a:lnTo>
                      <a:pt x="548" y="204"/>
                    </a:lnTo>
                    <a:lnTo>
                      <a:pt x="543" y="233"/>
                    </a:lnTo>
                    <a:lnTo>
                      <a:pt x="525" y="261"/>
                    </a:lnTo>
                    <a:lnTo>
                      <a:pt x="526" y="270"/>
                    </a:lnTo>
                    <a:lnTo>
                      <a:pt x="508" y="281"/>
                    </a:lnTo>
                    <a:lnTo>
                      <a:pt x="493" y="303"/>
                    </a:lnTo>
                    <a:lnTo>
                      <a:pt x="510" y="300"/>
                    </a:lnTo>
                    <a:lnTo>
                      <a:pt x="530" y="299"/>
                    </a:lnTo>
                    <a:lnTo>
                      <a:pt x="520" y="312"/>
                    </a:lnTo>
                    <a:lnTo>
                      <a:pt x="520" y="318"/>
                    </a:lnTo>
                    <a:lnTo>
                      <a:pt x="489" y="315"/>
                    </a:lnTo>
                    <a:lnTo>
                      <a:pt x="498" y="331"/>
                    </a:lnTo>
                    <a:lnTo>
                      <a:pt x="483" y="329"/>
                    </a:lnTo>
                    <a:lnTo>
                      <a:pt x="486" y="340"/>
                    </a:lnTo>
                    <a:lnTo>
                      <a:pt x="489" y="349"/>
                    </a:lnTo>
                    <a:lnTo>
                      <a:pt x="487" y="354"/>
                    </a:lnTo>
                    <a:lnTo>
                      <a:pt x="486" y="358"/>
                    </a:lnTo>
                    <a:lnTo>
                      <a:pt x="473" y="333"/>
                    </a:lnTo>
                    <a:lnTo>
                      <a:pt x="462" y="334"/>
                    </a:lnTo>
                    <a:lnTo>
                      <a:pt x="456" y="349"/>
                    </a:lnTo>
                    <a:lnTo>
                      <a:pt x="476" y="352"/>
                    </a:lnTo>
                    <a:lnTo>
                      <a:pt x="456" y="361"/>
                    </a:lnTo>
                    <a:lnTo>
                      <a:pt x="438" y="374"/>
                    </a:lnTo>
                    <a:lnTo>
                      <a:pt x="435" y="383"/>
                    </a:lnTo>
                    <a:lnTo>
                      <a:pt x="447" y="381"/>
                    </a:lnTo>
                    <a:lnTo>
                      <a:pt x="460" y="374"/>
                    </a:lnTo>
                    <a:lnTo>
                      <a:pt x="460" y="379"/>
                    </a:lnTo>
                    <a:lnTo>
                      <a:pt x="449" y="393"/>
                    </a:lnTo>
                    <a:lnTo>
                      <a:pt x="471" y="395"/>
                    </a:lnTo>
                    <a:lnTo>
                      <a:pt x="465" y="411"/>
                    </a:lnTo>
                    <a:lnTo>
                      <a:pt x="462" y="412"/>
                    </a:lnTo>
                    <a:lnTo>
                      <a:pt x="442" y="403"/>
                    </a:lnTo>
                    <a:lnTo>
                      <a:pt x="435" y="406"/>
                    </a:lnTo>
                    <a:lnTo>
                      <a:pt x="429" y="408"/>
                    </a:lnTo>
                    <a:lnTo>
                      <a:pt x="431" y="422"/>
                    </a:lnTo>
                    <a:lnTo>
                      <a:pt x="447" y="420"/>
                    </a:lnTo>
                    <a:lnTo>
                      <a:pt x="456" y="427"/>
                    </a:lnTo>
                    <a:lnTo>
                      <a:pt x="458" y="437"/>
                    </a:lnTo>
                    <a:lnTo>
                      <a:pt x="431" y="429"/>
                    </a:lnTo>
                    <a:lnTo>
                      <a:pt x="410" y="452"/>
                    </a:lnTo>
                    <a:lnTo>
                      <a:pt x="397" y="454"/>
                    </a:lnTo>
                    <a:lnTo>
                      <a:pt x="390" y="470"/>
                    </a:lnTo>
                    <a:lnTo>
                      <a:pt x="375" y="478"/>
                    </a:lnTo>
                    <a:lnTo>
                      <a:pt x="379" y="487"/>
                    </a:lnTo>
                    <a:lnTo>
                      <a:pt x="385" y="495"/>
                    </a:lnTo>
                    <a:lnTo>
                      <a:pt x="376" y="506"/>
                    </a:lnTo>
                    <a:lnTo>
                      <a:pt x="368" y="512"/>
                    </a:lnTo>
                    <a:lnTo>
                      <a:pt x="386" y="518"/>
                    </a:lnTo>
                    <a:lnTo>
                      <a:pt x="373" y="528"/>
                    </a:lnTo>
                    <a:lnTo>
                      <a:pt x="410" y="518"/>
                    </a:lnTo>
                    <a:lnTo>
                      <a:pt x="391" y="533"/>
                    </a:lnTo>
                    <a:lnTo>
                      <a:pt x="370" y="534"/>
                    </a:lnTo>
                    <a:lnTo>
                      <a:pt x="368" y="541"/>
                    </a:lnTo>
                    <a:lnTo>
                      <a:pt x="372" y="561"/>
                    </a:lnTo>
                    <a:lnTo>
                      <a:pt x="355" y="566"/>
                    </a:lnTo>
                    <a:lnTo>
                      <a:pt x="350" y="575"/>
                    </a:lnTo>
                    <a:lnTo>
                      <a:pt x="346" y="591"/>
                    </a:lnTo>
                    <a:lnTo>
                      <a:pt x="355" y="600"/>
                    </a:lnTo>
                    <a:lnTo>
                      <a:pt x="343" y="599"/>
                    </a:lnTo>
                    <a:lnTo>
                      <a:pt x="333" y="604"/>
                    </a:lnTo>
                    <a:lnTo>
                      <a:pt x="336" y="618"/>
                    </a:lnTo>
                    <a:lnTo>
                      <a:pt x="337" y="620"/>
                    </a:lnTo>
                    <a:lnTo>
                      <a:pt x="350" y="625"/>
                    </a:lnTo>
                    <a:lnTo>
                      <a:pt x="352" y="628"/>
                    </a:lnTo>
                    <a:lnTo>
                      <a:pt x="333" y="624"/>
                    </a:lnTo>
                    <a:lnTo>
                      <a:pt x="315" y="643"/>
                    </a:lnTo>
                    <a:lnTo>
                      <a:pt x="301" y="652"/>
                    </a:lnTo>
                    <a:lnTo>
                      <a:pt x="302" y="656"/>
                    </a:lnTo>
                    <a:lnTo>
                      <a:pt x="302" y="663"/>
                    </a:lnTo>
                    <a:lnTo>
                      <a:pt x="326" y="650"/>
                    </a:lnTo>
                    <a:lnTo>
                      <a:pt x="302" y="670"/>
                    </a:lnTo>
                    <a:lnTo>
                      <a:pt x="285" y="681"/>
                    </a:lnTo>
                    <a:lnTo>
                      <a:pt x="303" y="684"/>
                    </a:lnTo>
                    <a:lnTo>
                      <a:pt x="302" y="695"/>
                    </a:lnTo>
                    <a:lnTo>
                      <a:pt x="296" y="700"/>
                    </a:lnTo>
                    <a:lnTo>
                      <a:pt x="283" y="687"/>
                    </a:lnTo>
                    <a:lnTo>
                      <a:pt x="274" y="702"/>
                    </a:lnTo>
                    <a:lnTo>
                      <a:pt x="265" y="703"/>
                    </a:lnTo>
                    <a:lnTo>
                      <a:pt x="249" y="722"/>
                    </a:lnTo>
                    <a:lnTo>
                      <a:pt x="244" y="740"/>
                    </a:lnTo>
                    <a:lnTo>
                      <a:pt x="235" y="745"/>
                    </a:lnTo>
                    <a:lnTo>
                      <a:pt x="225" y="759"/>
                    </a:lnTo>
                    <a:lnTo>
                      <a:pt x="237" y="759"/>
                    </a:lnTo>
                    <a:lnTo>
                      <a:pt x="232" y="769"/>
                    </a:lnTo>
                    <a:lnTo>
                      <a:pt x="253" y="778"/>
                    </a:lnTo>
                    <a:lnTo>
                      <a:pt x="281" y="745"/>
                    </a:lnTo>
                    <a:lnTo>
                      <a:pt x="292" y="734"/>
                    </a:lnTo>
                    <a:lnTo>
                      <a:pt x="299" y="736"/>
                    </a:lnTo>
                    <a:lnTo>
                      <a:pt x="292" y="750"/>
                    </a:lnTo>
                    <a:lnTo>
                      <a:pt x="294" y="761"/>
                    </a:lnTo>
                    <a:lnTo>
                      <a:pt x="276" y="775"/>
                    </a:lnTo>
                    <a:lnTo>
                      <a:pt x="276" y="787"/>
                    </a:lnTo>
                    <a:lnTo>
                      <a:pt x="251" y="788"/>
                    </a:lnTo>
                    <a:lnTo>
                      <a:pt x="237" y="797"/>
                    </a:lnTo>
                    <a:lnTo>
                      <a:pt x="228" y="768"/>
                    </a:lnTo>
                    <a:lnTo>
                      <a:pt x="207" y="781"/>
                    </a:lnTo>
                    <a:lnTo>
                      <a:pt x="206" y="791"/>
                    </a:lnTo>
                    <a:lnTo>
                      <a:pt x="201" y="795"/>
                    </a:lnTo>
                    <a:lnTo>
                      <a:pt x="182" y="790"/>
                    </a:lnTo>
                    <a:lnTo>
                      <a:pt x="184" y="809"/>
                    </a:lnTo>
                    <a:lnTo>
                      <a:pt x="177" y="815"/>
                    </a:lnTo>
                    <a:lnTo>
                      <a:pt x="158" y="816"/>
                    </a:lnTo>
                    <a:lnTo>
                      <a:pt x="173" y="827"/>
                    </a:lnTo>
                    <a:lnTo>
                      <a:pt x="168" y="832"/>
                    </a:lnTo>
                    <a:lnTo>
                      <a:pt x="164" y="838"/>
                    </a:lnTo>
                    <a:lnTo>
                      <a:pt x="144" y="825"/>
                    </a:lnTo>
                    <a:lnTo>
                      <a:pt x="164" y="845"/>
                    </a:lnTo>
                    <a:lnTo>
                      <a:pt x="159" y="847"/>
                    </a:lnTo>
                    <a:lnTo>
                      <a:pt x="137" y="827"/>
                    </a:lnTo>
                    <a:lnTo>
                      <a:pt x="103" y="831"/>
                    </a:lnTo>
                    <a:lnTo>
                      <a:pt x="108" y="849"/>
                    </a:lnTo>
                    <a:lnTo>
                      <a:pt x="122" y="847"/>
                    </a:lnTo>
                    <a:lnTo>
                      <a:pt x="131" y="852"/>
                    </a:lnTo>
                    <a:lnTo>
                      <a:pt x="155" y="853"/>
                    </a:lnTo>
                    <a:lnTo>
                      <a:pt x="127" y="854"/>
                    </a:lnTo>
                    <a:lnTo>
                      <a:pt x="128" y="869"/>
                    </a:lnTo>
                    <a:lnTo>
                      <a:pt x="108" y="859"/>
                    </a:lnTo>
                    <a:lnTo>
                      <a:pt x="87" y="856"/>
                    </a:lnTo>
                    <a:lnTo>
                      <a:pt x="83" y="863"/>
                    </a:lnTo>
                    <a:lnTo>
                      <a:pt x="97" y="872"/>
                    </a:lnTo>
                    <a:lnTo>
                      <a:pt x="115" y="891"/>
                    </a:lnTo>
                    <a:lnTo>
                      <a:pt x="105" y="906"/>
                    </a:lnTo>
                    <a:lnTo>
                      <a:pt x="99" y="886"/>
                    </a:lnTo>
                    <a:lnTo>
                      <a:pt x="78" y="877"/>
                    </a:lnTo>
                    <a:lnTo>
                      <a:pt x="54" y="893"/>
                    </a:lnTo>
                    <a:lnTo>
                      <a:pt x="81" y="904"/>
                    </a:lnTo>
                    <a:lnTo>
                      <a:pt x="58" y="902"/>
                    </a:lnTo>
                    <a:lnTo>
                      <a:pt x="48" y="894"/>
                    </a:lnTo>
                    <a:lnTo>
                      <a:pt x="36" y="902"/>
                    </a:lnTo>
                    <a:lnTo>
                      <a:pt x="27" y="900"/>
                    </a:lnTo>
                    <a:lnTo>
                      <a:pt x="26" y="903"/>
                    </a:lnTo>
                    <a:lnTo>
                      <a:pt x="20" y="918"/>
                    </a:lnTo>
                    <a:lnTo>
                      <a:pt x="38" y="919"/>
                    </a:lnTo>
                    <a:lnTo>
                      <a:pt x="81" y="927"/>
                    </a:lnTo>
                    <a:lnTo>
                      <a:pt x="51" y="936"/>
                    </a:lnTo>
                    <a:lnTo>
                      <a:pt x="39" y="922"/>
                    </a:lnTo>
                    <a:lnTo>
                      <a:pt x="14" y="931"/>
                    </a:lnTo>
                    <a:lnTo>
                      <a:pt x="7" y="943"/>
                    </a:lnTo>
                    <a:lnTo>
                      <a:pt x="17" y="945"/>
                    </a:lnTo>
                    <a:lnTo>
                      <a:pt x="25" y="957"/>
                    </a:lnTo>
                    <a:lnTo>
                      <a:pt x="36" y="961"/>
                    </a:lnTo>
                    <a:lnTo>
                      <a:pt x="9" y="965"/>
                    </a:lnTo>
                    <a:lnTo>
                      <a:pt x="14" y="970"/>
                    </a:lnTo>
                    <a:lnTo>
                      <a:pt x="16" y="984"/>
                    </a:lnTo>
                    <a:lnTo>
                      <a:pt x="18" y="994"/>
                    </a:lnTo>
                    <a:lnTo>
                      <a:pt x="36" y="990"/>
                    </a:lnTo>
                    <a:lnTo>
                      <a:pt x="60" y="994"/>
                    </a:lnTo>
                    <a:lnTo>
                      <a:pt x="74" y="984"/>
                    </a:lnTo>
                    <a:lnTo>
                      <a:pt x="78" y="984"/>
                    </a:lnTo>
                    <a:lnTo>
                      <a:pt x="99" y="991"/>
                    </a:lnTo>
                    <a:lnTo>
                      <a:pt x="109" y="975"/>
                    </a:lnTo>
                    <a:lnTo>
                      <a:pt x="110" y="981"/>
                    </a:lnTo>
                    <a:lnTo>
                      <a:pt x="122" y="993"/>
                    </a:lnTo>
                    <a:lnTo>
                      <a:pt x="96" y="1011"/>
                    </a:lnTo>
                    <a:lnTo>
                      <a:pt x="85" y="1016"/>
                    </a:lnTo>
                    <a:lnTo>
                      <a:pt x="87" y="1000"/>
                    </a:lnTo>
                    <a:lnTo>
                      <a:pt x="61" y="1002"/>
                    </a:lnTo>
                    <a:lnTo>
                      <a:pt x="35" y="995"/>
                    </a:lnTo>
                    <a:lnTo>
                      <a:pt x="4" y="997"/>
                    </a:lnTo>
                    <a:lnTo>
                      <a:pt x="2" y="1015"/>
                    </a:lnTo>
                    <a:lnTo>
                      <a:pt x="22" y="1013"/>
                    </a:lnTo>
                    <a:lnTo>
                      <a:pt x="11" y="1024"/>
                    </a:lnTo>
                    <a:lnTo>
                      <a:pt x="5" y="1024"/>
                    </a:lnTo>
                    <a:lnTo>
                      <a:pt x="7" y="1032"/>
                    </a:lnTo>
                    <a:lnTo>
                      <a:pt x="14" y="1041"/>
                    </a:lnTo>
                    <a:lnTo>
                      <a:pt x="32" y="1032"/>
                    </a:lnTo>
                    <a:lnTo>
                      <a:pt x="18" y="1056"/>
                    </a:lnTo>
                    <a:lnTo>
                      <a:pt x="4" y="1061"/>
                    </a:lnTo>
                    <a:lnTo>
                      <a:pt x="17" y="1079"/>
                    </a:lnTo>
                    <a:lnTo>
                      <a:pt x="25" y="1075"/>
                    </a:lnTo>
                    <a:lnTo>
                      <a:pt x="27" y="1090"/>
                    </a:lnTo>
                    <a:lnTo>
                      <a:pt x="33" y="1093"/>
                    </a:lnTo>
                    <a:lnTo>
                      <a:pt x="52" y="1065"/>
                    </a:lnTo>
                    <a:lnTo>
                      <a:pt x="69" y="1059"/>
                    </a:lnTo>
                    <a:lnTo>
                      <a:pt x="85" y="1050"/>
                    </a:lnTo>
                    <a:lnTo>
                      <a:pt x="92" y="1061"/>
                    </a:lnTo>
                    <a:lnTo>
                      <a:pt x="63" y="1086"/>
                    </a:lnTo>
                    <a:lnTo>
                      <a:pt x="57" y="1069"/>
                    </a:lnTo>
                    <a:lnTo>
                      <a:pt x="51" y="1088"/>
                    </a:lnTo>
                    <a:lnTo>
                      <a:pt x="23" y="1113"/>
                    </a:lnTo>
                    <a:lnTo>
                      <a:pt x="39" y="1119"/>
                    </a:lnTo>
                    <a:lnTo>
                      <a:pt x="36" y="1124"/>
                    </a:lnTo>
                    <a:lnTo>
                      <a:pt x="13" y="1131"/>
                    </a:lnTo>
                    <a:lnTo>
                      <a:pt x="13" y="1125"/>
                    </a:lnTo>
                    <a:lnTo>
                      <a:pt x="0" y="1132"/>
                    </a:lnTo>
                    <a:lnTo>
                      <a:pt x="2" y="1153"/>
                    </a:lnTo>
                    <a:lnTo>
                      <a:pt x="8" y="1163"/>
                    </a:lnTo>
                    <a:lnTo>
                      <a:pt x="16" y="1159"/>
                    </a:lnTo>
                    <a:lnTo>
                      <a:pt x="26" y="1157"/>
                    </a:lnTo>
                    <a:lnTo>
                      <a:pt x="29" y="1147"/>
                    </a:lnTo>
                    <a:lnTo>
                      <a:pt x="33" y="1154"/>
                    </a:lnTo>
                    <a:lnTo>
                      <a:pt x="47" y="1144"/>
                    </a:lnTo>
                    <a:lnTo>
                      <a:pt x="44" y="1152"/>
                    </a:lnTo>
                    <a:lnTo>
                      <a:pt x="42" y="1157"/>
                    </a:lnTo>
                    <a:lnTo>
                      <a:pt x="48" y="1165"/>
                    </a:lnTo>
                    <a:lnTo>
                      <a:pt x="35" y="1174"/>
                    </a:lnTo>
                    <a:lnTo>
                      <a:pt x="30" y="1191"/>
                    </a:lnTo>
                    <a:lnTo>
                      <a:pt x="48" y="1191"/>
                    </a:lnTo>
                    <a:lnTo>
                      <a:pt x="39" y="1194"/>
                    </a:lnTo>
                    <a:lnTo>
                      <a:pt x="25" y="1195"/>
                    </a:lnTo>
                    <a:lnTo>
                      <a:pt x="7" y="1195"/>
                    </a:lnTo>
                    <a:lnTo>
                      <a:pt x="18" y="1238"/>
                    </a:lnTo>
                    <a:lnTo>
                      <a:pt x="54" y="1263"/>
                    </a:lnTo>
                    <a:lnTo>
                      <a:pt x="58" y="1268"/>
                    </a:lnTo>
                    <a:lnTo>
                      <a:pt x="63" y="1277"/>
                    </a:lnTo>
                    <a:lnTo>
                      <a:pt x="72" y="1277"/>
                    </a:lnTo>
                    <a:lnTo>
                      <a:pt x="72" y="1278"/>
                    </a:lnTo>
                    <a:lnTo>
                      <a:pt x="74" y="1290"/>
                    </a:lnTo>
                    <a:lnTo>
                      <a:pt x="92" y="1288"/>
                    </a:lnTo>
                    <a:lnTo>
                      <a:pt x="113" y="1285"/>
                    </a:lnTo>
                    <a:lnTo>
                      <a:pt x="122" y="1273"/>
                    </a:lnTo>
                    <a:lnTo>
                      <a:pt x="131" y="1277"/>
                    </a:lnTo>
                    <a:lnTo>
                      <a:pt x="159" y="1252"/>
                    </a:lnTo>
                    <a:lnTo>
                      <a:pt x="184" y="1227"/>
                    </a:lnTo>
                    <a:lnTo>
                      <a:pt x="195" y="1215"/>
                    </a:lnTo>
                    <a:lnTo>
                      <a:pt x="209" y="1202"/>
                    </a:lnTo>
                    <a:lnTo>
                      <a:pt x="207" y="1195"/>
                    </a:lnTo>
                    <a:lnTo>
                      <a:pt x="219" y="1207"/>
                    </a:lnTo>
                    <a:lnTo>
                      <a:pt x="232" y="1202"/>
                    </a:lnTo>
                    <a:lnTo>
                      <a:pt x="238" y="1186"/>
                    </a:lnTo>
                    <a:lnTo>
                      <a:pt x="247" y="1177"/>
                    </a:lnTo>
                    <a:lnTo>
                      <a:pt x="241" y="1156"/>
                    </a:lnTo>
                    <a:lnTo>
                      <a:pt x="235" y="1136"/>
                    </a:lnTo>
                    <a:lnTo>
                      <a:pt x="244" y="1157"/>
                    </a:lnTo>
                    <a:lnTo>
                      <a:pt x="249" y="1141"/>
                    </a:lnTo>
                    <a:lnTo>
                      <a:pt x="260" y="1128"/>
                    </a:lnTo>
                    <a:lnTo>
                      <a:pt x="258" y="1136"/>
                    </a:lnTo>
                    <a:lnTo>
                      <a:pt x="254" y="1166"/>
                    </a:lnTo>
                    <a:lnTo>
                      <a:pt x="265" y="1190"/>
                    </a:lnTo>
                    <a:lnTo>
                      <a:pt x="280" y="1193"/>
                    </a:lnTo>
                    <a:lnTo>
                      <a:pt x="292" y="1209"/>
                    </a:lnTo>
                    <a:lnTo>
                      <a:pt x="303" y="1204"/>
                    </a:lnTo>
                    <a:lnTo>
                      <a:pt x="306" y="1147"/>
                    </a:lnTo>
                    <a:lnTo>
                      <a:pt x="327" y="1124"/>
                    </a:lnTo>
                    <a:lnTo>
                      <a:pt x="342" y="1088"/>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312" name="Freeform 319" descr="Wide downward diagonal"/>
              <p:cNvSpPr>
                <a:spLocks/>
              </p:cNvSpPr>
              <p:nvPr/>
            </p:nvSpPr>
            <p:spPr bwMode="auto">
              <a:xfrm>
                <a:off x="2317" y="554"/>
                <a:ext cx="983" cy="1290"/>
              </a:xfrm>
              <a:custGeom>
                <a:avLst/>
                <a:gdLst>
                  <a:gd name="T0" fmla="*/ 326 w 983"/>
                  <a:gd name="T1" fmla="*/ 868 h 1290"/>
                  <a:gd name="T2" fmla="*/ 409 w 983"/>
                  <a:gd name="T3" fmla="*/ 652 h 1290"/>
                  <a:gd name="T4" fmla="*/ 498 w 983"/>
                  <a:gd name="T5" fmla="*/ 387 h 1290"/>
                  <a:gd name="T6" fmla="*/ 628 w 983"/>
                  <a:gd name="T7" fmla="*/ 262 h 1290"/>
                  <a:gd name="T8" fmla="*/ 790 w 983"/>
                  <a:gd name="T9" fmla="*/ 263 h 1290"/>
                  <a:gd name="T10" fmla="*/ 929 w 983"/>
                  <a:gd name="T11" fmla="*/ 156 h 1290"/>
                  <a:gd name="T12" fmla="*/ 974 w 983"/>
                  <a:gd name="T13" fmla="*/ 108 h 1290"/>
                  <a:gd name="T14" fmla="*/ 897 w 983"/>
                  <a:gd name="T15" fmla="*/ 86 h 1290"/>
                  <a:gd name="T16" fmla="*/ 907 w 983"/>
                  <a:gd name="T17" fmla="*/ 31 h 1290"/>
                  <a:gd name="T18" fmla="*/ 861 w 983"/>
                  <a:gd name="T19" fmla="*/ 33 h 1290"/>
                  <a:gd name="T20" fmla="*/ 845 w 983"/>
                  <a:gd name="T21" fmla="*/ 31 h 1290"/>
                  <a:gd name="T22" fmla="*/ 786 w 983"/>
                  <a:gd name="T23" fmla="*/ 95 h 1290"/>
                  <a:gd name="T24" fmla="*/ 761 w 983"/>
                  <a:gd name="T25" fmla="*/ 36 h 1290"/>
                  <a:gd name="T26" fmla="*/ 718 w 983"/>
                  <a:gd name="T27" fmla="*/ 124 h 1290"/>
                  <a:gd name="T28" fmla="*/ 652 w 983"/>
                  <a:gd name="T29" fmla="*/ 121 h 1290"/>
                  <a:gd name="T30" fmla="*/ 637 w 983"/>
                  <a:gd name="T31" fmla="*/ 154 h 1290"/>
                  <a:gd name="T32" fmla="*/ 608 w 983"/>
                  <a:gd name="T33" fmla="*/ 163 h 1290"/>
                  <a:gd name="T34" fmla="*/ 587 w 983"/>
                  <a:gd name="T35" fmla="*/ 213 h 1290"/>
                  <a:gd name="T36" fmla="*/ 526 w 983"/>
                  <a:gd name="T37" fmla="*/ 270 h 1290"/>
                  <a:gd name="T38" fmla="*/ 520 w 983"/>
                  <a:gd name="T39" fmla="*/ 318 h 1290"/>
                  <a:gd name="T40" fmla="*/ 487 w 983"/>
                  <a:gd name="T41" fmla="*/ 354 h 1290"/>
                  <a:gd name="T42" fmla="*/ 456 w 983"/>
                  <a:gd name="T43" fmla="*/ 361 h 1290"/>
                  <a:gd name="T44" fmla="*/ 449 w 983"/>
                  <a:gd name="T45" fmla="*/ 393 h 1290"/>
                  <a:gd name="T46" fmla="*/ 429 w 983"/>
                  <a:gd name="T47" fmla="*/ 408 h 1290"/>
                  <a:gd name="T48" fmla="*/ 410 w 983"/>
                  <a:gd name="T49" fmla="*/ 452 h 1290"/>
                  <a:gd name="T50" fmla="*/ 376 w 983"/>
                  <a:gd name="T51" fmla="*/ 506 h 1290"/>
                  <a:gd name="T52" fmla="*/ 370 w 983"/>
                  <a:gd name="T53" fmla="*/ 534 h 1290"/>
                  <a:gd name="T54" fmla="*/ 355 w 983"/>
                  <a:gd name="T55" fmla="*/ 600 h 1290"/>
                  <a:gd name="T56" fmla="*/ 352 w 983"/>
                  <a:gd name="T57" fmla="*/ 628 h 1290"/>
                  <a:gd name="T58" fmla="*/ 326 w 983"/>
                  <a:gd name="T59" fmla="*/ 650 h 1290"/>
                  <a:gd name="T60" fmla="*/ 283 w 983"/>
                  <a:gd name="T61" fmla="*/ 687 h 1290"/>
                  <a:gd name="T62" fmla="*/ 225 w 983"/>
                  <a:gd name="T63" fmla="*/ 759 h 1290"/>
                  <a:gd name="T64" fmla="*/ 299 w 983"/>
                  <a:gd name="T65" fmla="*/ 736 h 1290"/>
                  <a:gd name="T66" fmla="*/ 237 w 983"/>
                  <a:gd name="T67" fmla="*/ 797 h 1290"/>
                  <a:gd name="T68" fmla="*/ 184 w 983"/>
                  <a:gd name="T69" fmla="*/ 809 h 1290"/>
                  <a:gd name="T70" fmla="*/ 144 w 983"/>
                  <a:gd name="T71" fmla="*/ 825 h 1290"/>
                  <a:gd name="T72" fmla="*/ 122 w 983"/>
                  <a:gd name="T73" fmla="*/ 847 h 1290"/>
                  <a:gd name="T74" fmla="*/ 87 w 983"/>
                  <a:gd name="T75" fmla="*/ 856 h 1290"/>
                  <a:gd name="T76" fmla="*/ 78 w 983"/>
                  <a:gd name="T77" fmla="*/ 877 h 1290"/>
                  <a:gd name="T78" fmla="*/ 27 w 983"/>
                  <a:gd name="T79" fmla="*/ 900 h 1290"/>
                  <a:gd name="T80" fmla="*/ 39 w 983"/>
                  <a:gd name="T81" fmla="*/ 922 h 1290"/>
                  <a:gd name="T82" fmla="*/ 9 w 983"/>
                  <a:gd name="T83" fmla="*/ 965 h 1290"/>
                  <a:gd name="T84" fmla="*/ 74 w 983"/>
                  <a:gd name="T85" fmla="*/ 984 h 1290"/>
                  <a:gd name="T86" fmla="*/ 96 w 983"/>
                  <a:gd name="T87" fmla="*/ 1011 h 1290"/>
                  <a:gd name="T88" fmla="*/ 2 w 983"/>
                  <a:gd name="T89" fmla="*/ 1015 h 1290"/>
                  <a:gd name="T90" fmla="*/ 32 w 983"/>
                  <a:gd name="T91" fmla="*/ 1032 h 1290"/>
                  <a:gd name="T92" fmla="*/ 33 w 983"/>
                  <a:gd name="T93" fmla="*/ 1093 h 1290"/>
                  <a:gd name="T94" fmla="*/ 57 w 983"/>
                  <a:gd name="T95" fmla="*/ 1069 h 1290"/>
                  <a:gd name="T96" fmla="*/ 13 w 983"/>
                  <a:gd name="T97" fmla="*/ 1125 h 1290"/>
                  <a:gd name="T98" fmla="*/ 29 w 983"/>
                  <a:gd name="T99" fmla="*/ 1147 h 1290"/>
                  <a:gd name="T100" fmla="*/ 35 w 983"/>
                  <a:gd name="T101" fmla="*/ 1174 h 1290"/>
                  <a:gd name="T102" fmla="*/ 18 w 983"/>
                  <a:gd name="T103" fmla="*/ 1238 h 1290"/>
                  <a:gd name="T104" fmla="*/ 74 w 983"/>
                  <a:gd name="T105" fmla="*/ 1290 h 1290"/>
                  <a:gd name="T106" fmla="*/ 184 w 983"/>
                  <a:gd name="T107" fmla="*/ 1227 h 1290"/>
                  <a:gd name="T108" fmla="*/ 238 w 983"/>
                  <a:gd name="T109" fmla="*/ 1186 h 1290"/>
                  <a:gd name="T110" fmla="*/ 260 w 983"/>
                  <a:gd name="T111" fmla="*/ 1128 h 1290"/>
                  <a:gd name="T112" fmla="*/ 303 w 983"/>
                  <a:gd name="T113" fmla="*/ 1204 h 12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3"/>
                  <a:gd name="T172" fmla="*/ 0 h 1290"/>
                  <a:gd name="T173" fmla="*/ 983 w 983"/>
                  <a:gd name="T174" fmla="*/ 1290 h 12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3" h="1290">
                    <a:moveTo>
                      <a:pt x="342" y="1088"/>
                    </a:moveTo>
                    <a:lnTo>
                      <a:pt x="336" y="1036"/>
                    </a:lnTo>
                    <a:lnTo>
                      <a:pt x="352" y="1011"/>
                    </a:lnTo>
                    <a:lnTo>
                      <a:pt x="346" y="968"/>
                    </a:lnTo>
                    <a:lnTo>
                      <a:pt x="332" y="927"/>
                    </a:lnTo>
                    <a:lnTo>
                      <a:pt x="326" y="868"/>
                    </a:lnTo>
                    <a:lnTo>
                      <a:pt x="324" y="813"/>
                    </a:lnTo>
                    <a:lnTo>
                      <a:pt x="336" y="768"/>
                    </a:lnTo>
                    <a:lnTo>
                      <a:pt x="381" y="731"/>
                    </a:lnTo>
                    <a:lnTo>
                      <a:pt x="410" y="727"/>
                    </a:lnTo>
                    <a:lnTo>
                      <a:pt x="400" y="688"/>
                    </a:lnTo>
                    <a:lnTo>
                      <a:pt x="409" y="652"/>
                    </a:lnTo>
                    <a:lnTo>
                      <a:pt x="426" y="595"/>
                    </a:lnTo>
                    <a:lnTo>
                      <a:pt x="425" y="534"/>
                    </a:lnTo>
                    <a:lnTo>
                      <a:pt x="460" y="522"/>
                    </a:lnTo>
                    <a:lnTo>
                      <a:pt x="473" y="479"/>
                    </a:lnTo>
                    <a:lnTo>
                      <a:pt x="492" y="425"/>
                    </a:lnTo>
                    <a:lnTo>
                      <a:pt x="498" y="387"/>
                    </a:lnTo>
                    <a:lnTo>
                      <a:pt x="530" y="341"/>
                    </a:lnTo>
                    <a:lnTo>
                      <a:pt x="550" y="340"/>
                    </a:lnTo>
                    <a:lnTo>
                      <a:pt x="561" y="291"/>
                    </a:lnTo>
                    <a:lnTo>
                      <a:pt x="585" y="297"/>
                    </a:lnTo>
                    <a:lnTo>
                      <a:pt x="624" y="300"/>
                    </a:lnTo>
                    <a:lnTo>
                      <a:pt x="628" y="262"/>
                    </a:lnTo>
                    <a:lnTo>
                      <a:pt x="633" y="238"/>
                    </a:lnTo>
                    <a:lnTo>
                      <a:pt x="649" y="216"/>
                    </a:lnTo>
                    <a:lnTo>
                      <a:pt x="688" y="238"/>
                    </a:lnTo>
                    <a:lnTo>
                      <a:pt x="719" y="265"/>
                    </a:lnTo>
                    <a:lnTo>
                      <a:pt x="749" y="253"/>
                    </a:lnTo>
                    <a:lnTo>
                      <a:pt x="790" y="263"/>
                    </a:lnTo>
                    <a:lnTo>
                      <a:pt x="811" y="231"/>
                    </a:lnTo>
                    <a:lnTo>
                      <a:pt x="812" y="181"/>
                    </a:lnTo>
                    <a:lnTo>
                      <a:pt x="824" y="129"/>
                    </a:lnTo>
                    <a:lnTo>
                      <a:pt x="864" y="104"/>
                    </a:lnTo>
                    <a:lnTo>
                      <a:pt x="906" y="127"/>
                    </a:lnTo>
                    <a:lnTo>
                      <a:pt x="929" y="156"/>
                    </a:lnTo>
                    <a:lnTo>
                      <a:pt x="925" y="193"/>
                    </a:lnTo>
                    <a:lnTo>
                      <a:pt x="936" y="179"/>
                    </a:lnTo>
                    <a:lnTo>
                      <a:pt x="958" y="143"/>
                    </a:lnTo>
                    <a:lnTo>
                      <a:pt x="967" y="131"/>
                    </a:lnTo>
                    <a:lnTo>
                      <a:pt x="983" y="127"/>
                    </a:lnTo>
                    <a:lnTo>
                      <a:pt x="974" y="108"/>
                    </a:lnTo>
                    <a:lnTo>
                      <a:pt x="964" y="120"/>
                    </a:lnTo>
                    <a:lnTo>
                      <a:pt x="952" y="111"/>
                    </a:lnTo>
                    <a:lnTo>
                      <a:pt x="942" y="120"/>
                    </a:lnTo>
                    <a:lnTo>
                      <a:pt x="937" y="109"/>
                    </a:lnTo>
                    <a:lnTo>
                      <a:pt x="922" y="97"/>
                    </a:lnTo>
                    <a:lnTo>
                      <a:pt x="897" y="86"/>
                    </a:lnTo>
                    <a:lnTo>
                      <a:pt x="922" y="88"/>
                    </a:lnTo>
                    <a:lnTo>
                      <a:pt x="946" y="86"/>
                    </a:lnTo>
                    <a:lnTo>
                      <a:pt x="968" y="50"/>
                    </a:lnTo>
                    <a:lnTo>
                      <a:pt x="937" y="41"/>
                    </a:lnTo>
                    <a:lnTo>
                      <a:pt x="927" y="25"/>
                    </a:lnTo>
                    <a:lnTo>
                      <a:pt x="907" y="31"/>
                    </a:lnTo>
                    <a:lnTo>
                      <a:pt x="889" y="16"/>
                    </a:lnTo>
                    <a:lnTo>
                      <a:pt x="879" y="43"/>
                    </a:lnTo>
                    <a:lnTo>
                      <a:pt x="872" y="61"/>
                    </a:lnTo>
                    <a:lnTo>
                      <a:pt x="861" y="61"/>
                    </a:lnTo>
                    <a:lnTo>
                      <a:pt x="857" y="47"/>
                    </a:lnTo>
                    <a:lnTo>
                      <a:pt x="861" y="33"/>
                    </a:lnTo>
                    <a:lnTo>
                      <a:pt x="869" y="27"/>
                    </a:lnTo>
                    <a:lnTo>
                      <a:pt x="868" y="8"/>
                    </a:lnTo>
                    <a:lnTo>
                      <a:pt x="845" y="0"/>
                    </a:lnTo>
                    <a:lnTo>
                      <a:pt x="835" y="12"/>
                    </a:lnTo>
                    <a:lnTo>
                      <a:pt x="837" y="22"/>
                    </a:lnTo>
                    <a:lnTo>
                      <a:pt x="845" y="31"/>
                    </a:lnTo>
                    <a:lnTo>
                      <a:pt x="837" y="54"/>
                    </a:lnTo>
                    <a:lnTo>
                      <a:pt x="830" y="68"/>
                    </a:lnTo>
                    <a:lnTo>
                      <a:pt x="819" y="71"/>
                    </a:lnTo>
                    <a:lnTo>
                      <a:pt x="817" y="34"/>
                    </a:lnTo>
                    <a:lnTo>
                      <a:pt x="801" y="43"/>
                    </a:lnTo>
                    <a:lnTo>
                      <a:pt x="786" y="95"/>
                    </a:lnTo>
                    <a:lnTo>
                      <a:pt x="775" y="113"/>
                    </a:lnTo>
                    <a:lnTo>
                      <a:pt x="771" y="100"/>
                    </a:lnTo>
                    <a:lnTo>
                      <a:pt x="772" y="70"/>
                    </a:lnTo>
                    <a:lnTo>
                      <a:pt x="784" y="34"/>
                    </a:lnTo>
                    <a:lnTo>
                      <a:pt x="772" y="37"/>
                    </a:lnTo>
                    <a:lnTo>
                      <a:pt x="761" y="36"/>
                    </a:lnTo>
                    <a:lnTo>
                      <a:pt x="745" y="34"/>
                    </a:lnTo>
                    <a:lnTo>
                      <a:pt x="738" y="45"/>
                    </a:lnTo>
                    <a:lnTo>
                      <a:pt x="753" y="63"/>
                    </a:lnTo>
                    <a:lnTo>
                      <a:pt x="736" y="77"/>
                    </a:lnTo>
                    <a:lnTo>
                      <a:pt x="719" y="97"/>
                    </a:lnTo>
                    <a:lnTo>
                      <a:pt x="718" y="124"/>
                    </a:lnTo>
                    <a:lnTo>
                      <a:pt x="716" y="136"/>
                    </a:lnTo>
                    <a:lnTo>
                      <a:pt x="697" y="129"/>
                    </a:lnTo>
                    <a:lnTo>
                      <a:pt x="694" y="117"/>
                    </a:lnTo>
                    <a:lnTo>
                      <a:pt x="679" y="112"/>
                    </a:lnTo>
                    <a:lnTo>
                      <a:pt x="662" y="118"/>
                    </a:lnTo>
                    <a:lnTo>
                      <a:pt x="652" y="121"/>
                    </a:lnTo>
                    <a:lnTo>
                      <a:pt x="652" y="129"/>
                    </a:lnTo>
                    <a:lnTo>
                      <a:pt x="675" y="137"/>
                    </a:lnTo>
                    <a:lnTo>
                      <a:pt x="670" y="149"/>
                    </a:lnTo>
                    <a:lnTo>
                      <a:pt x="670" y="158"/>
                    </a:lnTo>
                    <a:lnTo>
                      <a:pt x="649" y="150"/>
                    </a:lnTo>
                    <a:lnTo>
                      <a:pt x="637" y="154"/>
                    </a:lnTo>
                    <a:lnTo>
                      <a:pt x="628" y="166"/>
                    </a:lnTo>
                    <a:lnTo>
                      <a:pt x="630" y="191"/>
                    </a:lnTo>
                    <a:lnTo>
                      <a:pt x="612" y="215"/>
                    </a:lnTo>
                    <a:lnTo>
                      <a:pt x="618" y="200"/>
                    </a:lnTo>
                    <a:lnTo>
                      <a:pt x="619" y="162"/>
                    </a:lnTo>
                    <a:lnTo>
                      <a:pt x="608" y="163"/>
                    </a:lnTo>
                    <a:lnTo>
                      <a:pt x="599" y="204"/>
                    </a:lnTo>
                    <a:lnTo>
                      <a:pt x="599" y="186"/>
                    </a:lnTo>
                    <a:lnTo>
                      <a:pt x="577" y="175"/>
                    </a:lnTo>
                    <a:lnTo>
                      <a:pt x="585" y="211"/>
                    </a:lnTo>
                    <a:lnTo>
                      <a:pt x="588" y="213"/>
                    </a:lnTo>
                    <a:lnTo>
                      <a:pt x="587" y="213"/>
                    </a:lnTo>
                    <a:lnTo>
                      <a:pt x="557" y="204"/>
                    </a:lnTo>
                    <a:lnTo>
                      <a:pt x="561" y="218"/>
                    </a:lnTo>
                    <a:lnTo>
                      <a:pt x="548" y="204"/>
                    </a:lnTo>
                    <a:lnTo>
                      <a:pt x="543" y="233"/>
                    </a:lnTo>
                    <a:lnTo>
                      <a:pt x="525" y="261"/>
                    </a:lnTo>
                    <a:lnTo>
                      <a:pt x="526" y="270"/>
                    </a:lnTo>
                    <a:lnTo>
                      <a:pt x="508" y="281"/>
                    </a:lnTo>
                    <a:lnTo>
                      <a:pt x="493" y="303"/>
                    </a:lnTo>
                    <a:lnTo>
                      <a:pt x="510" y="300"/>
                    </a:lnTo>
                    <a:lnTo>
                      <a:pt x="530" y="299"/>
                    </a:lnTo>
                    <a:lnTo>
                      <a:pt x="520" y="312"/>
                    </a:lnTo>
                    <a:lnTo>
                      <a:pt x="520" y="318"/>
                    </a:lnTo>
                    <a:lnTo>
                      <a:pt x="489" y="315"/>
                    </a:lnTo>
                    <a:lnTo>
                      <a:pt x="498" y="331"/>
                    </a:lnTo>
                    <a:lnTo>
                      <a:pt x="483" y="329"/>
                    </a:lnTo>
                    <a:lnTo>
                      <a:pt x="486" y="340"/>
                    </a:lnTo>
                    <a:lnTo>
                      <a:pt x="489" y="349"/>
                    </a:lnTo>
                    <a:lnTo>
                      <a:pt x="487" y="354"/>
                    </a:lnTo>
                    <a:lnTo>
                      <a:pt x="486" y="358"/>
                    </a:lnTo>
                    <a:lnTo>
                      <a:pt x="473" y="333"/>
                    </a:lnTo>
                    <a:lnTo>
                      <a:pt x="462" y="334"/>
                    </a:lnTo>
                    <a:lnTo>
                      <a:pt x="456" y="349"/>
                    </a:lnTo>
                    <a:lnTo>
                      <a:pt x="476" y="352"/>
                    </a:lnTo>
                    <a:lnTo>
                      <a:pt x="456" y="361"/>
                    </a:lnTo>
                    <a:lnTo>
                      <a:pt x="438" y="374"/>
                    </a:lnTo>
                    <a:lnTo>
                      <a:pt x="435" y="383"/>
                    </a:lnTo>
                    <a:lnTo>
                      <a:pt x="447" y="381"/>
                    </a:lnTo>
                    <a:lnTo>
                      <a:pt x="460" y="374"/>
                    </a:lnTo>
                    <a:lnTo>
                      <a:pt x="460" y="379"/>
                    </a:lnTo>
                    <a:lnTo>
                      <a:pt x="449" y="393"/>
                    </a:lnTo>
                    <a:lnTo>
                      <a:pt x="471" y="395"/>
                    </a:lnTo>
                    <a:lnTo>
                      <a:pt x="465" y="411"/>
                    </a:lnTo>
                    <a:lnTo>
                      <a:pt x="462" y="412"/>
                    </a:lnTo>
                    <a:lnTo>
                      <a:pt x="442" y="403"/>
                    </a:lnTo>
                    <a:lnTo>
                      <a:pt x="435" y="406"/>
                    </a:lnTo>
                    <a:lnTo>
                      <a:pt x="429" y="408"/>
                    </a:lnTo>
                    <a:lnTo>
                      <a:pt x="431" y="422"/>
                    </a:lnTo>
                    <a:lnTo>
                      <a:pt x="447" y="420"/>
                    </a:lnTo>
                    <a:lnTo>
                      <a:pt x="456" y="427"/>
                    </a:lnTo>
                    <a:lnTo>
                      <a:pt x="458" y="437"/>
                    </a:lnTo>
                    <a:lnTo>
                      <a:pt x="431" y="429"/>
                    </a:lnTo>
                    <a:lnTo>
                      <a:pt x="410" y="452"/>
                    </a:lnTo>
                    <a:lnTo>
                      <a:pt x="397" y="454"/>
                    </a:lnTo>
                    <a:lnTo>
                      <a:pt x="390" y="470"/>
                    </a:lnTo>
                    <a:lnTo>
                      <a:pt x="375" y="478"/>
                    </a:lnTo>
                    <a:lnTo>
                      <a:pt x="379" y="487"/>
                    </a:lnTo>
                    <a:lnTo>
                      <a:pt x="385" y="495"/>
                    </a:lnTo>
                    <a:lnTo>
                      <a:pt x="376" y="506"/>
                    </a:lnTo>
                    <a:lnTo>
                      <a:pt x="368" y="512"/>
                    </a:lnTo>
                    <a:lnTo>
                      <a:pt x="386" y="518"/>
                    </a:lnTo>
                    <a:lnTo>
                      <a:pt x="373" y="528"/>
                    </a:lnTo>
                    <a:lnTo>
                      <a:pt x="410" y="518"/>
                    </a:lnTo>
                    <a:lnTo>
                      <a:pt x="391" y="533"/>
                    </a:lnTo>
                    <a:lnTo>
                      <a:pt x="370" y="534"/>
                    </a:lnTo>
                    <a:lnTo>
                      <a:pt x="368" y="541"/>
                    </a:lnTo>
                    <a:lnTo>
                      <a:pt x="372" y="561"/>
                    </a:lnTo>
                    <a:lnTo>
                      <a:pt x="355" y="566"/>
                    </a:lnTo>
                    <a:lnTo>
                      <a:pt x="350" y="575"/>
                    </a:lnTo>
                    <a:lnTo>
                      <a:pt x="346" y="591"/>
                    </a:lnTo>
                    <a:lnTo>
                      <a:pt x="355" y="600"/>
                    </a:lnTo>
                    <a:lnTo>
                      <a:pt x="343" y="599"/>
                    </a:lnTo>
                    <a:lnTo>
                      <a:pt x="333" y="604"/>
                    </a:lnTo>
                    <a:lnTo>
                      <a:pt x="336" y="618"/>
                    </a:lnTo>
                    <a:lnTo>
                      <a:pt x="337" y="620"/>
                    </a:lnTo>
                    <a:lnTo>
                      <a:pt x="350" y="625"/>
                    </a:lnTo>
                    <a:lnTo>
                      <a:pt x="352" y="628"/>
                    </a:lnTo>
                    <a:lnTo>
                      <a:pt x="333" y="624"/>
                    </a:lnTo>
                    <a:lnTo>
                      <a:pt x="315" y="643"/>
                    </a:lnTo>
                    <a:lnTo>
                      <a:pt x="301" y="652"/>
                    </a:lnTo>
                    <a:lnTo>
                      <a:pt x="302" y="656"/>
                    </a:lnTo>
                    <a:lnTo>
                      <a:pt x="302" y="663"/>
                    </a:lnTo>
                    <a:lnTo>
                      <a:pt x="326" y="650"/>
                    </a:lnTo>
                    <a:lnTo>
                      <a:pt x="302" y="670"/>
                    </a:lnTo>
                    <a:lnTo>
                      <a:pt x="285" y="681"/>
                    </a:lnTo>
                    <a:lnTo>
                      <a:pt x="303" y="684"/>
                    </a:lnTo>
                    <a:lnTo>
                      <a:pt x="302" y="695"/>
                    </a:lnTo>
                    <a:lnTo>
                      <a:pt x="296" y="700"/>
                    </a:lnTo>
                    <a:lnTo>
                      <a:pt x="283" y="687"/>
                    </a:lnTo>
                    <a:lnTo>
                      <a:pt x="274" y="702"/>
                    </a:lnTo>
                    <a:lnTo>
                      <a:pt x="265" y="703"/>
                    </a:lnTo>
                    <a:lnTo>
                      <a:pt x="249" y="722"/>
                    </a:lnTo>
                    <a:lnTo>
                      <a:pt x="244" y="740"/>
                    </a:lnTo>
                    <a:lnTo>
                      <a:pt x="235" y="745"/>
                    </a:lnTo>
                    <a:lnTo>
                      <a:pt x="225" y="759"/>
                    </a:lnTo>
                    <a:lnTo>
                      <a:pt x="237" y="759"/>
                    </a:lnTo>
                    <a:lnTo>
                      <a:pt x="232" y="769"/>
                    </a:lnTo>
                    <a:lnTo>
                      <a:pt x="253" y="778"/>
                    </a:lnTo>
                    <a:lnTo>
                      <a:pt x="281" y="745"/>
                    </a:lnTo>
                    <a:lnTo>
                      <a:pt x="292" y="734"/>
                    </a:lnTo>
                    <a:lnTo>
                      <a:pt x="299" y="736"/>
                    </a:lnTo>
                    <a:lnTo>
                      <a:pt x="292" y="750"/>
                    </a:lnTo>
                    <a:lnTo>
                      <a:pt x="294" y="761"/>
                    </a:lnTo>
                    <a:lnTo>
                      <a:pt x="276" y="775"/>
                    </a:lnTo>
                    <a:lnTo>
                      <a:pt x="276" y="787"/>
                    </a:lnTo>
                    <a:lnTo>
                      <a:pt x="251" y="788"/>
                    </a:lnTo>
                    <a:lnTo>
                      <a:pt x="237" y="797"/>
                    </a:lnTo>
                    <a:lnTo>
                      <a:pt x="228" y="768"/>
                    </a:lnTo>
                    <a:lnTo>
                      <a:pt x="207" y="781"/>
                    </a:lnTo>
                    <a:lnTo>
                      <a:pt x="206" y="791"/>
                    </a:lnTo>
                    <a:lnTo>
                      <a:pt x="201" y="795"/>
                    </a:lnTo>
                    <a:lnTo>
                      <a:pt x="182" y="790"/>
                    </a:lnTo>
                    <a:lnTo>
                      <a:pt x="184" y="809"/>
                    </a:lnTo>
                    <a:lnTo>
                      <a:pt x="177" y="815"/>
                    </a:lnTo>
                    <a:lnTo>
                      <a:pt x="158" y="816"/>
                    </a:lnTo>
                    <a:lnTo>
                      <a:pt x="173" y="827"/>
                    </a:lnTo>
                    <a:lnTo>
                      <a:pt x="168" y="832"/>
                    </a:lnTo>
                    <a:lnTo>
                      <a:pt x="164" y="838"/>
                    </a:lnTo>
                    <a:lnTo>
                      <a:pt x="144" y="825"/>
                    </a:lnTo>
                    <a:lnTo>
                      <a:pt x="164" y="845"/>
                    </a:lnTo>
                    <a:lnTo>
                      <a:pt x="159" y="847"/>
                    </a:lnTo>
                    <a:lnTo>
                      <a:pt x="137" y="827"/>
                    </a:lnTo>
                    <a:lnTo>
                      <a:pt x="103" y="831"/>
                    </a:lnTo>
                    <a:lnTo>
                      <a:pt x="108" y="849"/>
                    </a:lnTo>
                    <a:lnTo>
                      <a:pt x="122" y="847"/>
                    </a:lnTo>
                    <a:lnTo>
                      <a:pt x="131" y="852"/>
                    </a:lnTo>
                    <a:lnTo>
                      <a:pt x="155" y="853"/>
                    </a:lnTo>
                    <a:lnTo>
                      <a:pt x="127" y="854"/>
                    </a:lnTo>
                    <a:lnTo>
                      <a:pt x="128" y="869"/>
                    </a:lnTo>
                    <a:lnTo>
                      <a:pt x="108" y="859"/>
                    </a:lnTo>
                    <a:lnTo>
                      <a:pt x="87" y="856"/>
                    </a:lnTo>
                    <a:lnTo>
                      <a:pt x="83" y="863"/>
                    </a:lnTo>
                    <a:lnTo>
                      <a:pt x="97" y="872"/>
                    </a:lnTo>
                    <a:lnTo>
                      <a:pt x="115" y="891"/>
                    </a:lnTo>
                    <a:lnTo>
                      <a:pt x="105" y="906"/>
                    </a:lnTo>
                    <a:lnTo>
                      <a:pt x="99" y="886"/>
                    </a:lnTo>
                    <a:lnTo>
                      <a:pt x="78" y="877"/>
                    </a:lnTo>
                    <a:lnTo>
                      <a:pt x="54" y="893"/>
                    </a:lnTo>
                    <a:lnTo>
                      <a:pt x="81" y="904"/>
                    </a:lnTo>
                    <a:lnTo>
                      <a:pt x="58" y="902"/>
                    </a:lnTo>
                    <a:lnTo>
                      <a:pt x="48" y="894"/>
                    </a:lnTo>
                    <a:lnTo>
                      <a:pt x="36" y="902"/>
                    </a:lnTo>
                    <a:lnTo>
                      <a:pt x="27" y="900"/>
                    </a:lnTo>
                    <a:lnTo>
                      <a:pt x="26" y="903"/>
                    </a:lnTo>
                    <a:lnTo>
                      <a:pt x="20" y="918"/>
                    </a:lnTo>
                    <a:lnTo>
                      <a:pt x="38" y="919"/>
                    </a:lnTo>
                    <a:lnTo>
                      <a:pt x="81" y="927"/>
                    </a:lnTo>
                    <a:lnTo>
                      <a:pt x="51" y="936"/>
                    </a:lnTo>
                    <a:lnTo>
                      <a:pt x="39" y="922"/>
                    </a:lnTo>
                    <a:lnTo>
                      <a:pt x="14" y="931"/>
                    </a:lnTo>
                    <a:lnTo>
                      <a:pt x="7" y="943"/>
                    </a:lnTo>
                    <a:lnTo>
                      <a:pt x="17" y="945"/>
                    </a:lnTo>
                    <a:lnTo>
                      <a:pt x="25" y="957"/>
                    </a:lnTo>
                    <a:lnTo>
                      <a:pt x="36" y="961"/>
                    </a:lnTo>
                    <a:lnTo>
                      <a:pt x="9" y="965"/>
                    </a:lnTo>
                    <a:lnTo>
                      <a:pt x="14" y="970"/>
                    </a:lnTo>
                    <a:lnTo>
                      <a:pt x="16" y="984"/>
                    </a:lnTo>
                    <a:lnTo>
                      <a:pt x="18" y="994"/>
                    </a:lnTo>
                    <a:lnTo>
                      <a:pt x="36" y="990"/>
                    </a:lnTo>
                    <a:lnTo>
                      <a:pt x="60" y="994"/>
                    </a:lnTo>
                    <a:lnTo>
                      <a:pt x="74" y="984"/>
                    </a:lnTo>
                    <a:lnTo>
                      <a:pt x="78" y="984"/>
                    </a:lnTo>
                    <a:lnTo>
                      <a:pt x="99" y="991"/>
                    </a:lnTo>
                    <a:lnTo>
                      <a:pt x="109" y="975"/>
                    </a:lnTo>
                    <a:lnTo>
                      <a:pt x="110" y="981"/>
                    </a:lnTo>
                    <a:lnTo>
                      <a:pt x="122" y="993"/>
                    </a:lnTo>
                    <a:lnTo>
                      <a:pt x="96" y="1011"/>
                    </a:lnTo>
                    <a:lnTo>
                      <a:pt x="85" y="1016"/>
                    </a:lnTo>
                    <a:lnTo>
                      <a:pt x="87" y="1000"/>
                    </a:lnTo>
                    <a:lnTo>
                      <a:pt x="61" y="1002"/>
                    </a:lnTo>
                    <a:lnTo>
                      <a:pt x="35" y="995"/>
                    </a:lnTo>
                    <a:lnTo>
                      <a:pt x="4" y="997"/>
                    </a:lnTo>
                    <a:lnTo>
                      <a:pt x="2" y="1015"/>
                    </a:lnTo>
                    <a:lnTo>
                      <a:pt x="22" y="1013"/>
                    </a:lnTo>
                    <a:lnTo>
                      <a:pt x="11" y="1024"/>
                    </a:lnTo>
                    <a:lnTo>
                      <a:pt x="5" y="1024"/>
                    </a:lnTo>
                    <a:lnTo>
                      <a:pt x="7" y="1032"/>
                    </a:lnTo>
                    <a:lnTo>
                      <a:pt x="14" y="1041"/>
                    </a:lnTo>
                    <a:lnTo>
                      <a:pt x="32" y="1032"/>
                    </a:lnTo>
                    <a:lnTo>
                      <a:pt x="18" y="1056"/>
                    </a:lnTo>
                    <a:lnTo>
                      <a:pt x="4" y="1061"/>
                    </a:lnTo>
                    <a:lnTo>
                      <a:pt x="17" y="1079"/>
                    </a:lnTo>
                    <a:lnTo>
                      <a:pt x="25" y="1075"/>
                    </a:lnTo>
                    <a:lnTo>
                      <a:pt x="27" y="1090"/>
                    </a:lnTo>
                    <a:lnTo>
                      <a:pt x="33" y="1093"/>
                    </a:lnTo>
                    <a:lnTo>
                      <a:pt x="52" y="1065"/>
                    </a:lnTo>
                    <a:lnTo>
                      <a:pt x="69" y="1059"/>
                    </a:lnTo>
                    <a:lnTo>
                      <a:pt x="85" y="1050"/>
                    </a:lnTo>
                    <a:lnTo>
                      <a:pt x="92" y="1061"/>
                    </a:lnTo>
                    <a:lnTo>
                      <a:pt x="63" y="1086"/>
                    </a:lnTo>
                    <a:lnTo>
                      <a:pt x="57" y="1069"/>
                    </a:lnTo>
                    <a:lnTo>
                      <a:pt x="51" y="1088"/>
                    </a:lnTo>
                    <a:lnTo>
                      <a:pt x="23" y="1113"/>
                    </a:lnTo>
                    <a:lnTo>
                      <a:pt x="39" y="1119"/>
                    </a:lnTo>
                    <a:lnTo>
                      <a:pt x="36" y="1124"/>
                    </a:lnTo>
                    <a:lnTo>
                      <a:pt x="13" y="1131"/>
                    </a:lnTo>
                    <a:lnTo>
                      <a:pt x="13" y="1125"/>
                    </a:lnTo>
                    <a:lnTo>
                      <a:pt x="0" y="1132"/>
                    </a:lnTo>
                    <a:lnTo>
                      <a:pt x="2" y="1153"/>
                    </a:lnTo>
                    <a:lnTo>
                      <a:pt x="8" y="1163"/>
                    </a:lnTo>
                    <a:lnTo>
                      <a:pt x="16" y="1159"/>
                    </a:lnTo>
                    <a:lnTo>
                      <a:pt x="26" y="1157"/>
                    </a:lnTo>
                    <a:lnTo>
                      <a:pt x="29" y="1147"/>
                    </a:lnTo>
                    <a:lnTo>
                      <a:pt x="33" y="1154"/>
                    </a:lnTo>
                    <a:lnTo>
                      <a:pt x="47" y="1144"/>
                    </a:lnTo>
                    <a:lnTo>
                      <a:pt x="44" y="1152"/>
                    </a:lnTo>
                    <a:lnTo>
                      <a:pt x="42" y="1157"/>
                    </a:lnTo>
                    <a:lnTo>
                      <a:pt x="48" y="1165"/>
                    </a:lnTo>
                    <a:lnTo>
                      <a:pt x="35" y="1174"/>
                    </a:lnTo>
                    <a:lnTo>
                      <a:pt x="30" y="1191"/>
                    </a:lnTo>
                    <a:lnTo>
                      <a:pt x="48" y="1191"/>
                    </a:lnTo>
                    <a:lnTo>
                      <a:pt x="39" y="1194"/>
                    </a:lnTo>
                    <a:lnTo>
                      <a:pt x="25" y="1195"/>
                    </a:lnTo>
                    <a:lnTo>
                      <a:pt x="7" y="1195"/>
                    </a:lnTo>
                    <a:lnTo>
                      <a:pt x="18" y="1238"/>
                    </a:lnTo>
                    <a:lnTo>
                      <a:pt x="54" y="1263"/>
                    </a:lnTo>
                    <a:lnTo>
                      <a:pt x="58" y="1268"/>
                    </a:lnTo>
                    <a:lnTo>
                      <a:pt x="63" y="1277"/>
                    </a:lnTo>
                    <a:lnTo>
                      <a:pt x="72" y="1277"/>
                    </a:lnTo>
                    <a:lnTo>
                      <a:pt x="72" y="1278"/>
                    </a:lnTo>
                    <a:lnTo>
                      <a:pt x="74" y="1290"/>
                    </a:lnTo>
                    <a:lnTo>
                      <a:pt x="92" y="1288"/>
                    </a:lnTo>
                    <a:lnTo>
                      <a:pt x="113" y="1285"/>
                    </a:lnTo>
                    <a:lnTo>
                      <a:pt x="122" y="1273"/>
                    </a:lnTo>
                    <a:lnTo>
                      <a:pt x="131" y="1277"/>
                    </a:lnTo>
                    <a:lnTo>
                      <a:pt x="159" y="1252"/>
                    </a:lnTo>
                    <a:lnTo>
                      <a:pt x="184" y="1227"/>
                    </a:lnTo>
                    <a:lnTo>
                      <a:pt x="195" y="1215"/>
                    </a:lnTo>
                    <a:lnTo>
                      <a:pt x="209" y="1202"/>
                    </a:lnTo>
                    <a:lnTo>
                      <a:pt x="207" y="1195"/>
                    </a:lnTo>
                    <a:lnTo>
                      <a:pt x="219" y="1207"/>
                    </a:lnTo>
                    <a:lnTo>
                      <a:pt x="232" y="1202"/>
                    </a:lnTo>
                    <a:lnTo>
                      <a:pt x="238" y="1186"/>
                    </a:lnTo>
                    <a:lnTo>
                      <a:pt x="247" y="1177"/>
                    </a:lnTo>
                    <a:lnTo>
                      <a:pt x="241" y="1156"/>
                    </a:lnTo>
                    <a:lnTo>
                      <a:pt x="235" y="1136"/>
                    </a:lnTo>
                    <a:lnTo>
                      <a:pt x="244" y="1157"/>
                    </a:lnTo>
                    <a:lnTo>
                      <a:pt x="249" y="1141"/>
                    </a:lnTo>
                    <a:lnTo>
                      <a:pt x="260" y="1128"/>
                    </a:lnTo>
                    <a:lnTo>
                      <a:pt x="258" y="1136"/>
                    </a:lnTo>
                    <a:lnTo>
                      <a:pt x="254" y="1166"/>
                    </a:lnTo>
                    <a:lnTo>
                      <a:pt x="265" y="1190"/>
                    </a:lnTo>
                    <a:lnTo>
                      <a:pt x="280" y="1193"/>
                    </a:lnTo>
                    <a:lnTo>
                      <a:pt x="292" y="1209"/>
                    </a:lnTo>
                    <a:lnTo>
                      <a:pt x="303" y="1204"/>
                    </a:lnTo>
                    <a:lnTo>
                      <a:pt x="306" y="1147"/>
                    </a:lnTo>
                    <a:lnTo>
                      <a:pt x="327" y="1124"/>
                    </a:lnTo>
                    <a:lnTo>
                      <a:pt x="342" y="1088"/>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nvGrpSpPr>
            <p:cNvPr id="48" name="Group 320"/>
            <p:cNvGrpSpPr>
              <a:grpSpLocks/>
            </p:cNvGrpSpPr>
            <p:nvPr/>
          </p:nvGrpSpPr>
          <p:grpSpPr bwMode="auto">
            <a:xfrm>
              <a:off x="5435296" y="1282354"/>
              <a:ext cx="29671" cy="30993"/>
              <a:chOff x="3091" y="562"/>
              <a:chExt cx="19" cy="21"/>
            </a:xfrm>
          </p:grpSpPr>
          <p:sp>
            <p:nvSpPr>
              <p:cNvPr id="309" name="Freeform 321"/>
              <p:cNvSpPr>
                <a:spLocks/>
              </p:cNvSpPr>
              <p:nvPr/>
            </p:nvSpPr>
            <p:spPr bwMode="auto">
              <a:xfrm>
                <a:off x="3091" y="562"/>
                <a:ext cx="19" cy="24"/>
              </a:xfrm>
              <a:custGeom>
                <a:avLst/>
                <a:gdLst>
                  <a:gd name="T0" fmla="*/ 1 w 19"/>
                  <a:gd name="T1" fmla="*/ 0 h 21"/>
                  <a:gd name="T2" fmla="*/ 0 w 19"/>
                  <a:gd name="T3" fmla="*/ 12 h 21"/>
                  <a:gd name="T4" fmla="*/ 6 w 19"/>
                  <a:gd name="T5" fmla="*/ 21 h 21"/>
                  <a:gd name="T6" fmla="*/ 19 w 19"/>
                  <a:gd name="T7" fmla="*/ 9 h 21"/>
                  <a:gd name="T8" fmla="*/ 1 w 19"/>
                  <a:gd name="T9" fmla="*/ 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 y="0"/>
                    </a:moveTo>
                    <a:lnTo>
                      <a:pt x="0" y="12"/>
                    </a:lnTo>
                    <a:lnTo>
                      <a:pt x="6" y="21"/>
                    </a:lnTo>
                    <a:lnTo>
                      <a:pt x="19" y="9"/>
                    </a:lnTo>
                    <a:lnTo>
                      <a:pt x="1" y="0"/>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310" name="Freeform 322"/>
              <p:cNvSpPr>
                <a:spLocks/>
              </p:cNvSpPr>
              <p:nvPr/>
            </p:nvSpPr>
            <p:spPr bwMode="auto">
              <a:xfrm>
                <a:off x="3091" y="562"/>
                <a:ext cx="19" cy="24"/>
              </a:xfrm>
              <a:custGeom>
                <a:avLst/>
                <a:gdLst>
                  <a:gd name="T0" fmla="*/ 1 w 19"/>
                  <a:gd name="T1" fmla="*/ 0 h 21"/>
                  <a:gd name="T2" fmla="*/ 0 w 19"/>
                  <a:gd name="T3" fmla="*/ 12 h 21"/>
                  <a:gd name="T4" fmla="*/ 6 w 19"/>
                  <a:gd name="T5" fmla="*/ 21 h 21"/>
                  <a:gd name="T6" fmla="*/ 19 w 19"/>
                  <a:gd name="T7" fmla="*/ 9 h 21"/>
                  <a:gd name="T8" fmla="*/ 1 w 19"/>
                  <a:gd name="T9" fmla="*/ 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 y="0"/>
                    </a:moveTo>
                    <a:lnTo>
                      <a:pt x="0" y="12"/>
                    </a:lnTo>
                    <a:lnTo>
                      <a:pt x="6" y="21"/>
                    </a:lnTo>
                    <a:lnTo>
                      <a:pt x="19" y="9"/>
                    </a:lnTo>
                    <a:lnTo>
                      <a:pt x="1" y="0"/>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nvGrpSpPr>
            <p:cNvPr id="49" name="Group 323"/>
            <p:cNvGrpSpPr>
              <a:grpSpLocks/>
            </p:cNvGrpSpPr>
            <p:nvPr/>
          </p:nvGrpSpPr>
          <p:grpSpPr bwMode="auto">
            <a:xfrm>
              <a:off x="5319735" y="1387139"/>
              <a:ext cx="28110" cy="41324"/>
              <a:chOff x="3017" y="633"/>
              <a:chExt cx="18" cy="28"/>
            </a:xfrm>
          </p:grpSpPr>
          <p:sp>
            <p:nvSpPr>
              <p:cNvPr id="307" name="Freeform 324"/>
              <p:cNvSpPr>
                <a:spLocks/>
              </p:cNvSpPr>
              <p:nvPr/>
            </p:nvSpPr>
            <p:spPr bwMode="auto">
              <a:xfrm>
                <a:off x="3017" y="633"/>
                <a:ext cx="18" cy="28"/>
              </a:xfrm>
              <a:custGeom>
                <a:avLst/>
                <a:gdLst>
                  <a:gd name="T0" fmla="*/ 16 w 18"/>
                  <a:gd name="T1" fmla="*/ 0 h 28"/>
                  <a:gd name="T2" fmla="*/ 0 w 18"/>
                  <a:gd name="T3" fmla="*/ 9 h 28"/>
                  <a:gd name="T4" fmla="*/ 7 w 18"/>
                  <a:gd name="T5" fmla="*/ 28 h 28"/>
                  <a:gd name="T6" fmla="*/ 18 w 18"/>
                  <a:gd name="T7" fmla="*/ 15 h 28"/>
                  <a:gd name="T8" fmla="*/ 16 w 18"/>
                  <a:gd name="T9" fmla="*/ 0 h 28"/>
                  <a:gd name="T10" fmla="*/ 0 60000 65536"/>
                  <a:gd name="T11" fmla="*/ 0 60000 65536"/>
                  <a:gd name="T12" fmla="*/ 0 60000 65536"/>
                  <a:gd name="T13" fmla="*/ 0 60000 65536"/>
                  <a:gd name="T14" fmla="*/ 0 60000 65536"/>
                  <a:gd name="T15" fmla="*/ 0 w 18"/>
                  <a:gd name="T16" fmla="*/ 0 h 28"/>
                  <a:gd name="T17" fmla="*/ 18 w 18"/>
                  <a:gd name="T18" fmla="*/ 28 h 28"/>
                </a:gdLst>
                <a:ahLst/>
                <a:cxnLst>
                  <a:cxn ang="T10">
                    <a:pos x="T0" y="T1"/>
                  </a:cxn>
                  <a:cxn ang="T11">
                    <a:pos x="T2" y="T3"/>
                  </a:cxn>
                  <a:cxn ang="T12">
                    <a:pos x="T4" y="T5"/>
                  </a:cxn>
                  <a:cxn ang="T13">
                    <a:pos x="T6" y="T7"/>
                  </a:cxn>
                  <a:cxn ang="T14">
                    <a:pos x="T8" y="T9"/>
                  </a:cxn>
                </a:cxnLst>
                <a:rect l="T15" t="T16" r="T17" b="T18"/>
                <a:pathLst>
                  <a:path w="18" h="28">
                    <a:moveTo>
                      <a:pt x="16" y="0"/>
                    </a:moveTo>
                    <a:lnTo>
                      <a:pt x="0" y="9"/>
                    </a:lnTo>
                    <a:lnTo>
                      <a:pt x="7" y="28"/>
                    </a:lnTo>
                    <a:lnTo>
                      <a:pt x="18" y="15"/>
                    </a:lnTo>
                    <a:lnTo>
                      <a:pt x="16" y="0"/>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308" name="Freeform 325"/>
              <p:cNvSpPr>
                <a:spLocks/>
              </p:cNvSpPr>
              <p:nvPr/>
            </p:nvSpPr>
            <p:spPr bwMode="auto">
              <a:xfrm>
                <a:off x="3017" y="633"/>
                <a:ext cx="18" cy="28"/>
              </a:xfrm>
              <a:custGeom>
                <a:avLst/>
                <a:gdLst>
                  <a:gd name="T0" fmla="*/ 16 w 18"/>
                  <a:gd name="T1" fmla="*/ 0 h 28"/>
                  <a:gd name="T2" fmla="*/ 0 w 18"/>
                  <a:gd name="T3" fmla="*/ 9 h 28"/>
                  <a:gd name="T4" fmla="*/ 7 w 18"/>
                  <a:gd name="T5" fmla="*/ 28 h 28"/>
                  <a:gd name="T6" fmla="*/ 18 w 18"/>
                  <a:gd name="T7" fmla="*/ 15 h 28"/>
                  <a:gd name="T8" fmla="*/ 16 w 18"/>
                  <a:gd name="T9" fmla="*/ 0 h 28"/>
                  <a:gd name="T10" fmla="*/ 0 60000 65536"/>
                  <a:gd name="T11" fmla="*/ 0 60000 65536"/>
                  <a:gd name="T12" fmla="*/ 0 60000 65536"/>
                  <a:gd name="T13" fmla="*/ 0 60000 65536"/>
                  <a:gd name="T14" fmla="*/ 0 60000 65536"/>
                  <a:gd name="T15" fmla="*/ 0 w 18"/>
                  <a:gd name="T16" fmla="*/ 0 h 28"/>
                  <a:gd name="T17" fmla="*/ 18 w 18"/>
                  <a:gd name="T18" fmla="*/ 28 h 28"/>
                </a:gdLst>
                <a:ahLst/>
                <a:cxnLst>
                  <a:cxn ang="T10">
                    <a:pos x="T0" y="T1"/>
                  </a:cxn>
                  <a:cxn ang="T11">
                    <a:pos x="T2" y="T3"/>
                  </a:cxn>
                  <a:cxn ang="T12">
                    <a:pos x="T4" y="T5"/>
                  </a:cxn>
                  <a:cxn ang="T13">
                    <a:pos x="T6" y="T7"/>
                  </a:cxn>
                  <a:cxn ang="T14">
                    <a:pos x="T8" y="T9"/>
                  </a:cxn>
                </a:cxnLst>
                <a:rect l="T15" t="T16" r="T17" b="T18"/>
                <a:pathLst>
                  <a:path w="18" h="28">
                    <a:moveTo>
                      <a:pt x="16" y="0"/>
                    </a:moveTo>
                    <a:lnTo>
                      <a:pt x="0" y="9"/>
                    </a:lnTo>
                    <a:lnTo>
                      <a:pt x="7" y="28"/>
                    </a:lnTo>
                    <a:lnTo>
                      <a:pt x="18" y="15"/>
                    </a:lnTo>
                    <a:lnTo>
                      <a:pt x="16" y="0"/>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nvGrpSpPr>
            <p:cNvPr id="50" name="Group 326"/>
            <p:cNvGrpSpPr>
              <a:grpSpLocks/>
            </p:cNvGrpSpPr>
            <p:nvPr/>
          </p:nvGrpSpPr>
          <p:grpSpPr bwMode="auto">
            <a:xfrm>
              <a:off x="5268200" y="1350243"/>
              <a:ext cx="68712" cy="54606"/>
              <a:chOff x="2984" y="608"/>
              <a:chExt cx="44" cy="37"/>
            </a:xfrm>
          </p:grpSpPr>
          <p:sp>
            <p:nvSpPr>
              <p:cNvPr id="305" name="Freeform 327"/>
              <p:cNvSpPr>
                <a:spLocks/>
              </p:cNvSpPr>
              <p:nvPr/>
            </p:nvSpPr>
            <p:spPr bwMode="auto">
              <a:xfrm>
                <a:off x="2984" y="608"/>
                <a:ext cx="44" cy="40"/>
              </a:xfrm>
              <a:custGeom>
                <a:avLst/>
                <a:gdLst>
                  <a:gd name="T0" fmla="*/ 22 w 44"/>
                  <a:gd name="T1" fmla="*/ 23 h 37"/>
                  <a:gd name="T2" fmla="*/ 9 w 44"/>
                  <a:gd name="T3" fmla="*/ 15 h 37"/>
                  <a:gd name="T4" fmla="*/ 0 w 44"/>
                  <a:gd name="T5" fmla="*/ 25 h 37"/>
                  <a:gd name="T6" fmla="*/ 8 w 44"/>
                  <a:gd name="T7" fmla="*/ 37 h 37"/>
                  <a:gd name="T8" fmla="*/ 28 w 44"/>
                  <a:gd name="T9" fmla="*/ 27 h 37"/>
                  <a:gd name="T10" fmla="*/ 44 w 44"/>
                  <a:gd name="T11" fmla="*/ 0 h 37"/>
                  <a:gd name="T12" fmla="*/ 30 w 44"/>
                  <a:gd name="T13" fmla="*/ 3 h 37"/>
                  <a:gd name="T14" fmla="*/ 27 w 44"/>
                  <a:gd name="T15" fmla="*/ 14 h 37"/>
                  <a:gd name="T16" fmla="*/ 22 w 44"/>
                  <a:gd name="T17" fmla="*/ 23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22" y="23"/>
                    </a:moveTo>
                    <a:lnTo>
                      <a:pt x="9" y="15"/>
                    </a:lnTo>
                    <a:lnTo>
                      <a:pt x="0" y="25"/>
                    </a:lnTo>
                    <a:lnTo>
                      <a:pt x="8" y="37"/>
                    </a:lnTo>
                    <a:lnTo>
                      <a:pt x="28" y="27"/>
                    </a:lnTo>
                    <a:lnTo>
                      <a:pt x="44" y="0"/>
                    </a:lnTo>
                    <a:lnTo>
                      <a:pt x="30" y="3"/>
                    </a:lnTo>
                    <a:lnTo>
                      <a:pt x="27" y="14"/>
                    </a:lnTo>
                    <a:lnTo>
                      <a:pt x="22" y="23"/>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306" name="Freeform 328"/>
              <p:cNvSpPr>
                <a:spLocks/>
              </p:cNvSpPr>
              <p:nvPr/>
            </p:nvSpPr>
            <p:spPr bwMode="auto">
              <a:xfrm>
                <a:off x="2984" y="608"/>
                <a:ext cx="44" cy="40"/>
              </a:xfrm>
              <a:custGeom>
                <a:avLst/>
                <a:gdLst>
                  <a:gd name="T0" fmla="*/ 22 w 44"/>
                  <a:gd name="T1" fmla="*/ 23 h 37"/>
                  <a:gd name="T2" fmla="*/ 9 w 44"/>
                  <a:gd name="T3" fmla="*/ 15 h 37"/>
                  <a:gd name="T4" fmla="*/ 0 w 44"/>
                  <a:gd name="T5" fmla="*/ 25 h 37"/>
                  <a:gd name="T6" fmla="*/ 8 w 44"/>
                  <a:gd name="T7" fmla="*/ 37 h 37"/>
                  <a:gd name="T8" fmla="*/ 28 w 44"/>
                  <a:gd name="T9" fmla="*/ 27 h 37"/>
                  <a:gd name="T10" fmla="*/ 44 w 44"/>
                  <a:gd name="T11" fmla="*/ 0 h 37"/>
                  <a:gd name="T12" fmla="*/ 30 w 44"/>
                  <a:gd name="T13" fmla="*/ 3 h 37"/>
                  <a:gd name="T14" fmla="*/ 27 w 44"/>
                  <a:gd name="T15" fmla="*/ 14 h 37"/>
                  <a:gd name="T16" fmla="*/ 22 w 44"/>
                  <a:gd name="T17" fmla="*/ 23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22" y="23"/>
                    </a:moveTo>
                    <a:lnTo>
                      <a:pt x="9" y="15"/>
                    </a:lnTo>
                    <a:lnTo>
                      <a:pt x="0" y="25"/>
                    </a:lnTo>
                    <a:lnTo>
                      <a:pt x="8" y="37"/>
                    </a:lnTo>
                    <a:lnTo>
                      <a:pt x="28" y="27"/>
                    </a:lnTo>
                    <a:lnTo>
                      <a:pt x="44" y="0"/>
                    </a:lnTo>
                    <a:lnTo>
                      <a:pt x="30" y="3"/>
                    </a:lnTo>
                    <a:lnTo>
                      <a:pt x="27" y="14"/>
                    </a:lnTo>
                    <a:lnTo>
                      <a:pt x="22" y="23"/>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nvGrpSpPr>
            <p:cNvPr id="51" name="Group 329"/>
            <p:cNvGrpSpPr>
              <a:grpSpLocks/>
            </p:cNvGrpSpPr>
            <p:nvPr/>
          </p:nvGrpSpPr>
          <p:grpSpPr bwMode="auto">
            <a:xfrm>
              <a:off x="5082365" y="1515538"/>
              <a:ext cx="32794" cy="48703"/>
              <a:chOff x="2865" y="720"/>
              <a:chExt cx="21" cy="33"/>
            </a:xfrm>
          </p:grpSpPr>
          <p:sp>
            <p:nvSpPr>
              <p:cNvPr id="303" name="Freeform 330"/>
              <p:cNvSpPr>
                <a:spLocks/>
              </p:cNvSpPr>
              <p:nvPr/>
            </p:nvSpPr>
            <p:spPr bwMode="auto">
              <a:xfrm>
                <a:off x="2865" y="720"/>
                <a:ext cx="18" cy="33"/>
              </a:xfrm>
              <a:custGeom>
                <a:avLst/>
                <a:gdLst>
                  <a:gd name="T0" fmla="*/ 21 w 21"/>
                  <a:gd name="T1" fmla="*/ 0 h 33"/>
                  <a:gd name="T2" fmla="*/ 15 w 21"/>
                  <a:gd name="T3" fmla="*/ 8 h 33"/>
                  <a:gd name="T4" fmla="*/ 2 w 21"/>
                  <a:gd name="T5" fmla="*/ 8 h 33"/>
                  <a:gd name="T6" fmla="*/ 0 w 21"/>
                  <a:gd name="T7" fmla="*/ 22 h 33"/>
                  <a:gd name="T8" fmla="*/ 2 w 21"/>
                  <a:gd name="T9" fmla="*/ 33 h 33"/>
                  <a:gd name="T10" fmla="*/ 15 w 21"/>
                  <a:gd name="T11" fmla="*/ 29 h 33"/>
                  <a:gd name="T12" fmla="*/ 21 w 21"/>
                  <a:gd name="T13" fmla="*/ 0 h 33"/>
                  <a:gd name="T14" fmla="*/ 0 60000 65536"/>
                  <a:gd name="T15" fmla="*/ 0 60000 65536"/>
                  <a:gd name="T16" fmla="*/ 0 60000 65536"/>
                  <a:gd name="T17" fmla="*/ 0 60000 65536"/>
                  <a:gd name="T18" fmla="*/ 0 60000 65536"/>
                  <a:gd name="T19" fmla="*/ 0 60000 65536"/>
                  <a:gd name="T20" fmla="*/ 0 60000 65536"/>
                  <a:gd name="T21" fmla="*/ 0 w 21"/>
                  <a:gd name="T22" fmla="*/ 0 h 33"/>
                  <a:gd name="T23" fmla="*/ 21 w 21"/>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3">
                    <a:moveTo>
                      <a:pt x="21" y="0"/>
                    </a:moveTo>
                    <a:lnTo>
                      <a:pt x="15" y="8"/>
                    </a:lnTo>
                    <a:lnTo>
                      <a:pt x="2" y="8"/>
                    </a:lnTo>
                    <a:lnTo>
                      <a:pt x="0" y="22"/>
                    </a:lnTo>
                    <a:lnTo>
                      <a:pt x="2" y="33"/>
                    </a:lnTo>
                    <a:lnTo>
                      <a:pt x="15" y="29"/>
                    </a:lnTo>
                    <a:lnTo>
                      <a:pt x="21" y="0"/>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304" name="Freeform 331"/>
              <p:cNvSpPr>
                <a:spLocks/>
              </p:cNvSpPr>
              <p:nvPr/>
            </p:nvSpPr>
            <p:spPr bwMode="auto">
              <a:xfrm>
                <a:off x="2865" y="720"/>
                <a:ext cx="18" cy="33"/>
              </a:xfrm>
              <a:custGeom>
                <a:avLst/>
                <a:gdLst>
                  <a:gd name="T0" fmla="*/ 21 w 21"/>
                  <a:gd name="T1" fmla="*/ 0 h 33"/>
                  <a:gd name="T2" fmla="*/ 15 w 21"/>
                  <a:gd name="T3" fmla="*/ 8 h 33"/>
                  <a:gd name="T4" fmla="*/ 2 w 21"/>
                  <a:gd name="T5" fmla="*/ 8 h 33"/>
                  <a:gd name="T6" fmla="*/ 0 w 21"/>
                  <a:gd name="T7" fmla="*/ 22 h 33"/>
                  <a:gd name="T8" fmla="*/ 2 w 21"/>
                  <a:gd name="T9" fmla="*/ 33 h 33"/>
                  <a:gd name="T10" fmla="*/ 15 w 21"/>
                  <a:gd name="T11" fmla="*/ 29 h 33"/>
                  <a:gd name="T12" fmla="*/ 21 w 21"/>
                  <a:gd name="T13" fmla="*/ 0 h 33"/>
                  <a:gd name="T14" fmla="*/ 0 60000 65536"/>
                  <a:gd name="T15" fmla="*/ 0 60000 65536"/>
                  <a:gd name="T16" fmla="*/ 0 60000 65536"/>
                  <a:gd name="T17" fmla="*/ 0 60000 65536"/>
                  <a:gd name="T18" fmla="*/ 0 60000 65536"/>
                  <a:gd name="T19" fmla="*/ 0 60000 65536"/>
                  <a:gd name="T20" fmla="*/ 0 60000 65536"/>
                  <a:gd name="T21" fmla="*/ 0 w 21"/>
                  <a:gd name="T22" fmla="*/ 0 h 33"/>
                  <a:gd name="T23" fmla="*/ 21 w 21"/>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3">
                    <a:moveTo>
                      <a:pt x="21" y="0"/>
                    </a:moveTo>
                    <a:lnTo>
                      <a:pt x="15" y="8"/>
                    </a:lnTo>
                    <a:lnTo>
                      <a:pt x="2" y="8"/>
                    </a:lnTo>
                    <a:lnTo>
                      <a:pt x="0" y="22"/>
                    </a:lnTo>
                    <a:lnTo>
                      <a:pt x="2" y="33"/>
                    </a:lnTo>
                    <a:lnTo>
                      <a:pt x="15" y="29"/>
                    </a:lnTo>
                    <a:lnTo>
                      <a:pt x="21" y="0"/>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sp>
          <p:nvSpPr>
            <p:cNvPr id="52" name="Freeform 332"/>
            <p:cNvSpPr>
              <a:spLocks/>
            </p:cNvSpPr>
            <p:nvPr/>
          </p:nvSpPr>
          <p:spPr bwMode="auto">
            <a:xfrm>
              <a:off x="5005327" y="1561095"/>
              <a:ext cx="66671" cy="77798"/>
            </a:xfrm>
            <a:custGeom>
              <a:avLst/>
              <a:gdLst>
                <a:gd name="T0" fmla="*/ 42 w 42"/>
                <a:gd name="T1" fmla="*/ 5 h 53"/>
                <a:gd name="T2" fmla="*/ 28 w 42"/>
                <a:gd name="T3" fmla="*/ 0 h 53"/>
                <a:gd name="T4" fmla="*/ 28 w 42"/>
                <a:gd name="T5" fmla="*/ 9 h 53"/>
                <a:gd name="T6" fmla="*/ 21 w 42"/>
                <a:gd name="T7" fmla="*/ 12 h 53"/>
                <a:gd name="T8" fmla="*/ 8 w 42"/>
                <a:gd name="T9" fmla="*/ 16 h 53"/>
                <a:gd name="T10" fmla="*/ 8 w 42"/>
                <a:gd name="T11" fmla="*/ 28 h 53"/>
                <a:gd name="T12" fmla="*/ 9 w 42"/>
                <a:gd name="T13" fmla="*/ 37 h 53"/>
                <a:gd name="T14" fmla="*/ 0 w 42"/>
                <a:gd name="T15" fmla="*/ 46 h 53"/>
                <a:gd name="T16" fmla="*/ 17 w 42"/>
                <a:gd name="T17" fmla="*/ 53 h 53"/>
                <a:gd name="T18" fmla="*/ 30 w 42"/>
                <a:gd name="T19" fmla="*/ 39 h 53"/>
                <a:gd name="T20" fmla="*/ 39 w 42"/>
                <a:gd name="T21" fmla="*/ 32 h 53"/>
                <a:gd name="T22" fmla="*/ 42 w 42"/>
                <a:gd name="T23" fmla="*/ 5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53"/>
                <a:gd name="T38" fmla="*/ 42 w 42"/>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53">
                  <a:moveTo>
                    <a:pt x="42" y="5"/>
                  </a:moveTo>
                  <a:lnTo>
                    <a:pt x="28" y="0"/>
                  </a:lnTo>
                  <a:lnTo>
                    <a:pt x="28" y="9"/>
                  </a:lnTo>
                  <a:lnTo>
                    <a:pt x="21" y="12"/>
                  </a:lnTo>
                  <a:lnTo>
                    <a:pt x="8" y="16"/>
                  </a:lnTo>
                  <a:lnTo>
                    <a:pt x="8" y="28"/>
                  </a:lnTo>
                  <a:lnTo>
                    <a:pt x="9" y="37"/>
                  </a:lnTo>
                  <a:lnTo>
                    <a:pt x="0" y="46"/>
                  </a:lnTo>
                  <a:lnTo>
                    <a:pt x="17" y="53"/>
                  </a:lnTo>
                  <a:lnTo>
                    <a:pt x="30" y="39"/>
                  </a:lnTo>
                  <a:lnTo>
                    <a:pt x="39" y="32"/>
                  </a:lnTo>
                  <a:lnTo>
                    <a:pt x="42" y="5"/>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nvGrpSpPr>
            <p:cNvPr id="53" name="Group 333"/>
            <p:cNvGrpSpPr>
              <a:grpSpLocks/>
            </p:cNvGrpSpPr>
            <p:nvPr/>
          </p:nvGrpSpPr>
          <p:grpSpPr bwMode="auto">
            <a:xfrm>
              <a:off x="4941817" y="1617371"/>
              <a:ext cx="15616" cy="38372"/>
              <a:chOff x="2775" y="789"/>
              <a:chExt cx="10" cy="26"/>
            </a:xfrm>
          </p:grpSpPr>
          <p:sp>
            <p:nvSpPr>
              <p:cNvPr id="301" name="Freeform 334"/>
              <p:cNvSpPr>
                <a:spLocks/>
              </p:cNvSpPr>
              <p:nvPr/>
            </p:nvSpPr>
            <p:spPr bwMode="auto">
              <a:xfrm>
                <a:off x="2775" y="789"/>
                <a:ext cx="10" cy="29"/>
              </a:xfrm>
              <a:custGeom>
                <a:avLst/>
                <a:gdLst>
                  <a:gd name="T0" fmla="*/ 7 w 10"/>
                  <a:gd name="T1" fmla="*/ 0 h 26"/>
                  <a:gd name="T2" fmla="*/ 0 w 10"/>
                  <a:gd name="T3" fmla="*/ 26 h 26"/>
                  <a:gd name="T4" fmla="*/ 10 w 10"/>
                  <a:gd name="T5" fmla="*/ 15 h 26"/>
                  <a:gd name="T6" fmla="*/ 7 w 10"/>
                  <a:gd name="T7" fmla="*/ 0 h 26"/>
                  <a:gd name="T8" fmla="*/ 0 60000 65536"/>
                  <a:gd name="T9" fmla="*/ 0 60000 65536"/>
                  <a:gd name="T10" fmla="*/ 0 60000 65536"/>
                  <a:gd name="T11" fmla="*/ 0 60000 65536"/>
                  <a:gd name="T12" fmla="*/ 0 w 10"/>
                  <a:gd name="T13" fmla="*/ 0 h 26"/>
                  <a:gd name="T14" fmla="*/ 10 w 10"/>
                  <a:gd name="T15" fmla="*/ 26 h 26"/>
                </a:gdLst>
                <a:ahLst/>
                <a:cxnLst>
                  <a:cxn ang="T8">
                    <a:pos x="T0" y="T1"/>
                  </a:cxn>
                  <a:cxn ang="T9">
                    <a:pos x="T2" y="T3"/>
                  </a:cxn>
                  <a:cxn ang="T10">
                    <a:pos x="T4" y="T5"/>
                  </a:cxn>
                  <a:cxn ang="T11">
                    <a:pos x="T6" y="T7"/>
                  </a:cxn>
                </a:cxnLst>
                <a:rect l="T12" t="T13" r="T14" b="T15"/>
                <a:pathLst>
                  <a:path w="10" h="26">
                    <a:moveTo>
                      <a:pt x="7" y="0"/>
                    </a:moveTo>
                    <a:lnTo>
                      <a:pt x="0" y="26"/>
                    </a:lnTo>
                    <a:lnTo>
                      <a:pt x="10" y="15"/>
                    </a:lnTo>
                    <a:lnTo>
                      <a:pt x="7" y="0"/>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302" name="Freeform 335"/>
              <p:cNvSpPr>
                <a:spLocks/>
              </p:cNvSpPr>
              <p:nvPr/>
            </p:nvSpPr>
            <p:spPr bwMode="auto">
              <a:xfrm>
                <a:off x="2775" y="789"/>
                <a:ext cx="10" cy="29"/>
              </a:xfrm>
              <a:custGeom>
                <a:avLst/>
                <a:gdLst>
                  <a:gd name="T0" fmla="*/ 7 w 10"/>
                  <a:gd name="T1" fmla="*/ 0 h 26"/>
                  <a:gd name="T2" fmla="*/ 0 w 10"/>
                  <a:gd name="T3" fmla="*/ 26 h 26"/>
                  <a:gd name="T4" fmla="*/ 10 w 10"/>
                  <a:gd name="T5" fmla="*/ 15 h 26"/>
                  <a:gd name="T6" fmla="*/ 7 w 10"/>
                  <a:gd name="T7" fmla="*/ 0 h 26"/>
                  <a:gd name="T8" fmla="*/ 0 60000 65536"/>
                  <a:gd name="T9" fmla="*/ 0 60000 65536"/>
                  <a:gd name="T10" fmla="*/ 0 60000 65536"/>
                  <a:gd name="T11" fmla="*/ 0 60000 65536"/>
                  <a:gd name="T12" fmla="*/ 0 w 10"/>
                  <a:gd name="T13" fmla="*/ 0 h 26"/>
                  <a:gd name="T14" fmla="*/ 10 w 10"/>
                  <a:gd name="T15" fmla="*/ 26 h 26"/>
                </a:gdLst>
                <a:ahLst/>
                <a:cxnLst>
                  <a:cxn ang="T8">
                    <a:pos x="T0" y="T1"/>
                  </a:cxn>
                  <a:cxn ang="T9">
                    <a:pos x="T2" y="T3"/>
                  </a:cxn>
                  <a:cxn ang="T10">
                    <a:pos x="T4" y="T5"/>
                  </a:cxn>
                  <a:cxn ang="T11">
                    <a:pos x="T6" y="T7"/>
                  </a:cxn>
                </a:cxnLst>
                <a:rect l="T12" t="T13" r="T14" b="T15"/>
                <a:pathLst>
                  <a:path w="10" h="26">
                    <a:moveTo>
                      <a:pt x="7" y="0"/>
                    </a:moveTo>
                    <a:lnTo>
                      <a:pt x="0" y="26"/>
                    </a:lnTo>
                    <a:lnTo>
                      <a:pt x="10" y="15"/>
                    </a:lnTo>
                    <a:lnTo>
                      <a:pt x="7" y="0"/>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sp>
          <p:nvSpPr>
            <p:cNvPr id="54" name="Freeform 336"/>
            <p:cNvSpPr>
              <a:spLocks/>
            </p:cNvSpPr>
            <p:nvPr/>
          </p:nvSpPr>
          <p:spPr bwMode="auto">
            <a:xfrm>
              <a:off x="4918021" y="1657945"/>
              <a:ext cx="80957" cy="87323"/>
            </a:xfrm>
            <a:custGeom>
              <a:avLst/>
              <a:gdLst>
                <a:gd name="T0" fmla="*/ 52 w 52"/>
                <a:gd name="T1" fmla="*/ 12 h 59"/>
                <a:gd name="T2" fmla="*/ 49 w 52"/>
                <a:gd name="T3" fmla="*/ 7 h 59"/>
                <a:gd name="T4" fmla="*/ 34 w 52"/>
                <a:gd name="T5" fmla="*/ 11 h 59"/>
                <a:gd name="T6" fmla="*/ 30 w 52"/>
                <a:gd name="T7" fmla="*/ 23 h 59"/>
                <a:gd name="T8" fmla="*/ 30 w 52"/>
                <a:gd name="T9" fmla="*/ 21 h 59"/>
                <a:gd name="T10" fmla="*/ 26 w 52"/>
                <a:gd name="T11" fmla="*/ 0 h 59"/>
                <a:gd name="T12" fmla="*/ 17 w 52"/>
                <a:gd name="T13" fmla="*/ 9 h 59"/>
                <a:gd name="T14" fmla="*/ 19 w 52"/>
                <a:gd name="T15" fmla="*/ 21 h 59"/>
                <a:gd name="T16" fmla="*/ 17 w 52"/>
                <a:gd name="T17" fmla="*/ 30 h 59"/>
                <a:gd name="T18" fmla="*/ 0 w 52"/>
                <a:gd name="T19" fmla="*/ 50 h 59"/>
                <a:gd name="T20" fmla="*/ 8 w 52"/>
                <a:gd name="T21" fmla="*/ 48 h 59"/>
                <a:gd name="T22" fmla="*/ 17 w 52"/>
                <a:gd name="T23" fmla="*/ 59 h 59"/>
                <a:gd name="T24" fmla="*/ 31 w 52"/>
                <a:gd name="T25" fmla="*/ 47 h 59"/>
                <a:gd name="T26" fmla="*/ 52 w 52"/>
                <a:gd name="T27" fmla="*/ 12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9"/>
                <a:gd name="T44" fmla="*/ 52 w 52"/>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9">
                  <a:moveTo>
                    <a:pt x="52" y="12"/>
                  </a:moveTo>
                  <a:lnTo>
                    <a:pt x="49" y="7"/>
                  </a:lnTo>
                  <a:lnTo>
                    <a:pt x="34" y="11"/>
                  </a:lnTo>
                  <a:lnTo>
                    <a:pt x="30" y="23"/>
                  </a:lnTo>
                  <a:lnTo>
                    <a:pt x="30" y="21"/>
                  </a:lnTo>
                  <a:lnTo>
                    <a:pt x="26" y="0"/>
                  </a:lnTo>
                  <a:lnTo>
                    <a:pt x="17" y="9"/>
                  </a:lnTo>
                  <a:lnTo>
                    <a:pt x="19" y="21"/>
                  </a:lnTo>
                  <a:lnTo>
                    <a:pt x="17" y="30"/>
                  </a:lnTo>
                  <a:lnTo>
                    <a:pt x="0" y="50"/>
                  </a:lnTo>
                  <a:lnTo>
                    <a:pt x="8" y="48"/>
                  </a:lnTo>
                  <a:lnTo>
                    <a:pt x="17" y="59"/>
                  </a:lnTo>
                  <a:lnTo>
                    <a:pt x="31" y="47"/>
                  </a:lnTo>
                  <a:lnTo>
                    <a:pt x="52" y="12"/>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nvGrpSpPr>
            <p:cNvPr id="55" name="Group 337"/>
            <p:cNvGrpSpPr>
              <a:grpSpLocks/>
            </p:cNvGrpSpPr>
            <p:nvPr/>
          </p:nvGrpSpPr>
          <p:grpSpPr bwMode="auto">
            <a:xfrm>
              <a:off x="4885598" y="1658695"/>
              <a:ext cx="42164" cy="44275"/>
              <a:chOff x="2739" y="817"/>
              <a:chExt cx="27" cy="30"/>
            </a:xfrm>
          </p:grpSpPr>
          <p:sp>
            <p:nvSpPr>
              <p:cNvPr id="299" name="Freeform 338"/>
              <p:cNvSpPr>
                <a:spLocks/>
              </p:cNvSpPr>
              <p:nvPr/>
            </p:nvSpPr>
            <p:spPr bwMode="auto">
              <a:xfrm>
                <a:off x="2739" y="814"/>
                <a:ext cx="24" cy="30"/>
              </a:xfrm>
              <a:custGeom>
                <a:avLst/>
                <a:gdLst>
                  <a:gd name="T0" fmla="*/ 25 w 27"/>
                  <a:gd name="T1" fmla="*/ 0 h 30"/>
                  <a:gd name="T2" fmla="*/ 18 w 27"/>
                  <a:gd name="T3" fmla="*/ 7 h 30"/>
                  <a:gd name="T4" fmla="*/ 6 w 27"/>
                  <a:gd name="T5" fmla="*/ 16 h 30"/>
                  <a:gd name="T6" fmla="*/ 0 w 27"/>
                  <a:gd name="T7" fmla="*/ 20 h 30"/>
                  <a:gd name="T8" fmla="*/ 2 w 27"/>
                  <a:gd name="T9" fmla="*/ 30 h 30"/>
                  <a:gd name="T10" fmla="*/ 16 w 27"/>
                  <a:gd name="T11" fmla="*/ 15 h 30"/>
                  <a:gd name="T12" fmla="*/ 21 w 27"/>
                  <a:gd name="T13" fmla="*/ 20 h 30"/>
                  <a:gd name="T14" fmla="*/ 27 w 27"/>
                  <a:gd name="T15" fmla="*/ 27 h 30"/>
                  <a:gd name="T16" fmla="*/ 25 w 2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0"/>
                  <a:gd name="T29" fmla="*/ 27 w 2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0">
                    <a:moveTo>
                      <a:pt x="25" y="0"/>
                    </a:moveTo>
                    <a:lnTo>
                      <a:pt x="18" y="7"/>
                    </a:lnTo>
                    <a:lnTo>
                      <a:pt x="6" y="16"/>
                    </a:lnTo>
                    <a:lnTo>
                      <a:pt x="0" y="20"/>
                    </a:lnTo>
                    <a:lnTo>
                      <a:pt x="2" y="30"/>
                    </a:lnTo>
                    <a:lnTo>
                      <a:pt x="16" y="15"/>
                    </a:lnTo>
                    <a:lnTo>
                      <a:pt x="21" y="20"/>
                    </a:lnTo>
                    <a:lnTo>
                      <a:pt x="27" y="27"/>
                    </a:lnTo>
                    <a:lnTo>
                      <a:pt x="25" y="0"/>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300" name="Freeform 339"/>
              <p:cNvSpPr>
                <a:spLocks/>
              </p:cNvSpPr>
              <p:nvPr/>
            </p:nvSpPr>
            <p:spPr bwMode="auto">
              <a:xfrm>
                <a:off x="2739" y="814"/>
                <a:ext cx="24" cy="30"/>
              </a:xfrm>
              <a:custGeom>
                <a:avLst/>
                <a:gdLst>
                  <a:gd name="T0" fmla="*/ 25 w 27"/>
                  <a:gd name="T1" fmla="*/ 0 h 30"/>
                  <a:gd name="T2" fmla="*/ 18 w 27"/>
                  <a:gd name="T3" fmla="*/ 7 h 30"/>
                  <a:gd name="T4" fmla="*/ 6 w 27"/>
                  <a:gd name="T5" fmla="*/ 16 h 30"/>
                  <a:gd name="T6" fmla="*/ 0 w 27"/>
                  <a:gd name="T7" fmla="*/ 20 h 30"/>
                  <a:gd name="T8" fmla="*/ 2 w 27"/>
                  <a:gd name="T9" fmla="*/ 30 h 30"/>
                  <a:gd name="T10" fmla="*/ 16 w 27"/>
                  <a:gd name="T11" fmla="*/ 15 h 30"/>
                  <a:gd name="T12" fmla="*/ 21 w 27"/>
                  <a:gd name="T13" fmla="*/ 20 h 30"/>
                  <a:gd name="T14" fmla="*/ 27 w 27"/>
                  <a:gd name="T15" fmla="*/ 27 h 30"/>
                  <a:gd name="T16" fmla="*/ 25 w 2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0"/>
                  <a:gd name="T29" fmla="*/ 27 w 2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0">
                    <a:moveTo>
                      <a:pt x="25" y="0"/>
                    </a:moveTo>
                    <a:lnTo>
                      <a:pt x="18" y="7"/>
                    </a:lnTo>
                    <a:lnTo>
                      <a:pt x="6" y="16"/>
                    </a:lnTo>
                    <a:lnTo>
                      <a:pt x="0" y="20"/>
                    </a:lnTo>
                    <a:lnTo>
                      <a:pt x="2" y="30"/>
                    </a:lnTo>
                    <a:lnTo>
                      <a:pt x="16" y="15"/>
                    </a:lnTo>
                    <a:lnTo>
                      <a:pt x="21" y="20"/>
                    </a:lnTo>
                    <a:lnTo>
                      <a:pt x="27" y="27"/>
                    </a:lnTo>
                    <a:lnTo>
                      <a:pt x="25" y="0"/>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nvGrpSpPr>
            <p:cNvPr id="56" name="Group 340"/>
            <p:cNvGrpSpPr>
              <a:grpSpLocks/>
            </p:cNvGrpSpPr>
            <p:nvPr/>
          </p:nvGrpSpPr>
          <p:grpSpPr bwMode="auto">
            <a:xfrm>
              <a:off x="4871544" y="1729536"/>
              <a:ext cx="42164" cy="29517"/>
              <a:chOff x="2730" y="865"/>
              <a:chExt cx="27" cy="20"/>
            </a:xfrm>
          </p:grpSpPr>
          <p:sp>
            <p:nvSpPr>
              <p:cNvPr id="297" name="Freeform 341"/>
              <p:cNvSpPr>
                <a:spLocks/>
              </p:cNvSpPr>
              <p:nvPr/>
            </p:nvSpPr>
            <p:spPr bwMode="auto">
              <a:xfrm>
                <a:off x="2730" y="865"/>
                <a:ext cx="24" cy="20"/>
              </a:xfrm>
              <a:custGeom>
                <a:avLst/>
                <a:gdLst>
                  <a:gd name="T0" fmla="*/ 27 w 27"/>
                  <a:gd name="T1" fmla="*/ 5 h 20"/>
                  <a:gd name="T2" fmla="*/ 20 w 27"/>
                  <a:gd name="T3" fmla="*/ 5 h 20"/>
                  <a:gd name="T4" fmla="*/ 20 w 27"/>
                  <a:gd name="T5" fmla="*/ 0 h 20"/>
                  <a:gd name="T6" fmla="*/ 0 w 27"/>
                  <a:gd name="T7" fmla="*/ 12 h 20"/>
                  <a:gd name="T8" fmla="*/ 9 w 27"/>
                  <a:gd name="T9" fmla="*/ 20 h 20"/>
                  <a:gd name="T10" fmla="*/ 27 w 27"/>
                  <a:gd name="T11" fmla="*/ 5 h 20"/>
                  <a:gd name="T12" fmla="*/ 0 60000 65536"/>
                  <a:gd name="T13" fmla="*/ 0 60000 65536"/>
                  <a:gd name="T14" fmla="*/ 0 60000 65536"/>
                  <a:gd name="T15" fmla="*/ 0 60000 65536"/>
                  <a:gd name="T16" fmla="*/ 0 60000 65536"/>
                  <a:gd name="T17" fmla="*/ 0 60000 65536"/>
                  <a:gd name="T18" fmla="*/ 0 w 27"/>
                  <a:gd name="T19" fmla="*/ 0 h 20"/>
                  <a:gd name="T20" fmla="*/ 27 w 2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7" h="20">
                    <a:moveTo>
                      <a:pt x="27" y="5"/>
                    </a:moveTo>
                    <a:lnTo>
                      <a:pt x="20" y="5"/>
                    </a:lnTo>
                    <a:lnTo>
                      <a:pt x="20" y="0"/>
                    </a:lnTo>
                    <a:lnTo>
                      <a:pt x="0" y="12"/>
                    </a:lnTo>
                    <a:lnTo>
                      <a:pt x="9" y="20"/>
                    </a:lnTo>
                    <a:lnTo>
                      <a:pt x="27" y="5"/>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298" name="Freeform 342"/>
              <p:cNvSpPr>
                <a:spLocks/>
              </p:cNvSpPr>
              <p:nvPr/>
            </p:nvSpPr>
            <p:spPr bwMode="auto">
              <a:xfrm>
                <a:off x="2730" y="865"/>
                <a:ext cx="24" cy="20"/>
              </a:xfrm>
              <a:custGeom>
                <a:avLst/>
                <a:gdLst>
                  <a:gd name="T0" fmla="*/ 27 w 27"/>
                  <a:gd name="T1" fmla="*/ 5 h 20"/>
                  <a:gd name="T2" fmla="*/ 20 w 27"/>
                  <a:gd name="T3" fmla="*/ 5 h 20"/>
                  <a:gd name="T4" fmla="*/ 20 w 27"/>
                  <a:gd name="T5" fmla="*/ 0 h 20"/>
                  <a:gd name="T6" fmla="*/ 0 w 27"/>
                  <a:gd name="T7" fmla="*/ 12 h 20"/>
                  <a:gd name="T8" fmla="*/ 9 w 27"/>
                  <a:gd name="T9" fmla="*/ 20 h 20"/>
                  <a:gd name="T10" fmla="*/ 27 w 27"/>
                  <a:gd name="T11" fmla="*/ 5 h 20"/>
                  <a:gd name="T12" fmla="*/ 0 60000 65536"/>
                  <a:gd name="T13" fmla="*/ 0 60000 65536"/>
                  <a:gd name="T14" fmla="*/ 0 60000 65536"/>
                  <a:gd name="T15" fmla="*/ 0 60000 65536"/>
                  <a:gd name="T16" fmla="*/ 0 60000 65536"/>
                  <a:gd name="T17" fmla="*/ 0 60000 65536"/>
                  <a:gd name="T18" fmla="*/ 0 w 27"/>
                  <a:gd name="T19" fmla="*/ 0 h 20"/>
                  <a:gd name="T20" fmla="*/ 27 w 2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7" h="20">
                    <a:moveTo>
                      <a:pt x="27" y="5"/>
                    </a:moveTo>
                    <a:lnTo>
                      <a:pt x="20" y="5"/>
                    </a:lnTo>
                    <a:lnTo>
                      <a:pt x="20" y="0"/>
                    </a:lnTo>
                    <a:lnTo>
                      <a:pt x="0" y="12"/>
                    </a:lnTo>
                    <a:lnTo>
                      <a:pt x="9" y="20"/>
                    </a:lnTo>
                    <a:lnTo>
                      <a:pt x="27" y="5"/>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nvGrpSpPr>
            <p:cNvPr id="57" name="Group 343"/>
            <p:cNvGrpSpPr>
              <a:grpSpLocks/>
            </p:cNvGrpSpPr>
            <p:nvPr/>
          </p:nvGrpSpPr>
          <p:grpSpPr bwMode="auto">
            <a:xfrm>
              <a:off x="4826256" y="1753149"/>
              <a:ext cx="34356" cy="32469"/>
              <a:chOff x="2701" y="881"/>
              <a:chExt cx="22" cy="22"/>
            </a:xfrm>
          </p:grpSpPr>
          <p:sp>
            <p:nvSpPr>
              <p:cNvPr id="295" name="Freeform 344"/>
              <p:cNvSpPr>
                <a:spLocks/>
              </p:cNvSpPr>
              <p:nvPr/>
            </p:nvSpPr>
            <p:spPr bwMode="auto">
              <a:xfrm>
                <a:off x="2701" y="881"/>
                <a:ext cx="22" cy="22"/>
              </a:xfrm>
              <a:custGeom>
                <a:avLst/>
                <a:gdLst>
                  <a:gd name="T0" fmla="*/ 22 w 22"/>
                  <a:gd name="T1" fmla="*/ 5 h 22"/>
                  <a:gd name="T2" fmla="*/ 22 w 22"/>
                  <a:gd name="T3" fmla="*/ 0 h 22"/>
                  <a:gd name="T4" fmla="*/ 11 w 22"/>
                  <a:gd name="T5" fmla="*/ 0 h 22"/>
                  <a:gd name="T6" fmla="*/ 0 w 22"/>
                  <a:gd name="T7" fmla="*/ 22 h 22"/>
                  <a:gd name="T8" fmla="*/ 22 w 22"/>
                  <a:gd name="T9" fmla="*/ 5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2" y="5"/>
                    </a:moveTo>
                    <a:lnTo>
                      <a:pt x="22" y="0"/>
                    </a:lnTo>
                    <a:lnTo>
                      <a:pt x="11" y="0"/>
                    </a:lnTo>
                    <a:lnTo>
                      <a:pt x="0" y="22"/>
                    </a:lnTo>
                    <a:lnTo>
                      <a:pt x="22" y="5"/>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296" name="Freeform 345"/>
              <p:cNvSpPr>
                <a:spLocks/>
              </p:cNvSpPr>
              <p:nvPr/>
            </p:nvSpPr>
            <p:spPr bwMode="auto">
              <a:xfrm>
                <a:off x="2701" y="881"/>
                <a:ext cx="22" cy="22"/>
              </a:xfrm>
              <a:custGeom>
                <a:avLst/>
                <a:gdLst>
                  <a:gd name="T0" fmla="*/ 22 w 22"/>
                  <a:gd name="T1" fmla="*/ 5 h 22"/>
                  <a:gd name="T2" fmla="*/ 22 w 22"/>
                  <a:gd name="T3" fmla="*/ 0 h 22"/>
                  <a:gd name="T4" fmla="*/ 11 w 22"/>
                  <a:gd name="T5" fmla="*/ 0 h 22"/>
                  <a:gd name="T6" fmla="*/ 0 w 22"/>
                  <a:gd name="T7" fmla="*/ 22 h 22"/>
                  <a:gd name="T8" fmla="*/ 22 w 22"/>
                  <a:gd name="T9" fmla="*/ 5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2" y="5"/>
                    </a:moveTo>
                    <a:lnTo>
                      <a:pt x="22" y="0"/>
                    </a:lnTo>
                    <a:lnTo>
                      <a:pt x="11" y="0"/>
                    </a:lnTo>
                    <a:lnTo>
                      <a:pt x="0" y="22"/>
                    </a:lnTo>
                    <a:lnTo>
                      <a:pt x="22" y="5"/>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nvGrpSpPr>
            <p:cNvPr id="58" name="Group 346"/>
            <p:cNvGrpSpPr>
              <a:grpSpLocks/>
            </p:cNvGrpSpPr>
            <p:nvPr/>
          </p:nvGrpSpPr>
          <p:grpSpPr bwMode="auto">
            <a:xfrm>
              <a:off x="4502996" y="2403998"/>
              <a:ext cx="45288" cy="22138"/>
              <a:chOff x="2494" y="1322"/>
              <a:chExt cx="29" cy="15"/>
            </a:xfrm>
          </p:grpSpPr>
          <p:sp>
            <p:nvSpPr>
              <p:cNvPr id="293" name="Freeform 347"/>
              <p:cNvSpPr>
                <a:spLocks/>
              </p:cNvSpPr>
              <p:nvPr/>
            </p:nvSpPr>
            <p:spPr bwMode="auto">
              <a:xfrm>
                <a:off x="2494" y="1322"/>
                <a:ext cx="26" cy="15"/>
              </a:xfrm>
              <a:custGeom>
                <a:avLst/>
                <a:gdLst>
                  <a:gd name="T0" fmla="*/ 14 w 29"/>
                  <a:gd name="T1" fmla="*/ 0 h 15"/>
                  <a:gd name="T2" fmla="*/ 0 w 29"/>
                  <a:gd name="T3" fmla="*/ 6 h 15"/>
                  <a:gd name="T4" fmla="*/ 7 w 29"/>
                  <a:gd name="T5" fmla="*/ 15 h 15"/>
                  <a:gd name="T6" fmla="*/ 29 w 29"/>
                  <a:gd name="T7" fmla="*/ 8 h 15"/>
                  <a:gd name="T8" fmla="*/ 14 w 29"/>
                  <a:gd name="T9" fmla="*/ 0 h 15"/>
                  <a:gd name="T10" fmla="*/ 0 60000 65536"/>
                  <a:gd name="T11" fmla="*/ 0 60000 65536"/>
                  <a:gd name="T12" fmla="*/ 0 60000 65536"/>
                  <a:gd name="T13" fmla="*/ 0 60000 65536"/>
                  <a:gd name="T14" fmla="*/ 0 60000 65536"/>
                  <a:gd name="T15" fmla="*/ 0 w 29"/>
                  <a:gd name="T16" fmla="*/ 0 h 15"/>
                  <a:gd name="T17" fmla="*/ 29 w 29"/>
                  <a:gd name="T18" fmla="*/ 15 h 15"/>
                </a:gdLst>
                <a:ahLst/>
                <a:cxnLst>
                  <a:cxn ang="T10">
                    <a:pos x="T0" y="T1"/>
                  </a:cxn>
                  <a:cxn ang="T11">
                    <a:pos x="T2" y="T3"/>
                  </a:cxn>
                  <a:cxn ang="T12">
                    <a:pos x="T4" y="T5"/>
                  </a:cxn>
                  <a:cxn ang="T13">
                    <a:pos x="T6" y="T7"/>
                  </a:cxn>
                  <a:cxn ang="T14">
                    <a:pos x="T8" y="T9"/>
                  </a:cxn>
                </a:cxnLst>
                <a:rect l="T15" t="T16" r="T17" b="T18"/>
                <a:pathLst>
                  <a:path w="29" h="15">
                    <a:moveTo>
                      <a:pt x="14" y="0"/>
                    </a:moveTo>
                    <a:lnTo>
                      <a:pt x="0" y="6"/>
                    </a:lnTo>
                    <a:lnTo>
                      <a:pt x="7" y="15"/>
                    </a:lnTo>
                    <a:lnTo>
                      <a:pt x="29" y="8"/>
                    </a:lnTo>
                    <a:lnTo>
                      <a:pt x="14" y="0"/>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294" name="Freeform 348"/>
              <p:cNvSpPr>
                <a:spLocks/>
              </p:cNvSpPr>
              <p:nvPr/>
            </p:nvSpPr>
            <p:spPr bwMode="auto">
              <a:xfrm>
                <a:off x="2494" y="1322"/>
                <a:ext cx="26" cy="15"/>
              </a:xfrm>
              <a:custGeom>
                <a:avLst/>
                <a:gdLst>
                  <a:gd name="T0" fmla="*/ 14 w 29"/>
                  <a:gd name="T1" fmla="*/ 0 h 15"/>
                  <a:gd name="T2" fmla="*/ 0 w 29"/>
                  <a:gd name="T3" fmla="*/ 6 h 15"/>
                  <a:gd name="T4" fmla="*/ 7 w 29"/>
                  <a:gd name="T5" fmla="*/ 15 h 15"/>
                  <a:gd name="T6" fmla="*/ 29 w 29"/>
                  <a:gd name="T7" fmla="*/ 8 h 15"/>
                  <a:gd name="T8" fmla="*/ 14 w 29"/>
                  <a:gd name="T9" fmla="*/ 0 h 15"/>
                  <a:gd name="T10" fmla="*/ 0 60000 65536"/>
                  <a:gd name="T11" fmla="*/ 0 60000 65536"/>
                  <a:gd name="T12" fmla="*/ 0 60000 65536"/>
                  <a:gd name="T13" fmla="*/ 0 60000 65536"/>
                  <a:gd name="T14" fmla="*/ 0 60000 65536"/>
                  <a:gd name="T15" fmla="*/ 0 w 29"/>
                  <a:gd name="T16" fmla="*/ 0 h 15"/>
                  <a:gd name="T17" fmla="*/ 29 w 29"/>
                  <a:gd name="T18" fmla="*/ 15 h 15"/>
                </a:gdLst>
                <a:ahLst/>
                <a:cxnLst>
                  <a:cxn ang="T10">
                    <a:pos x="T0" y="T1"/>
                  </a:cxn>
                  <a:cxn ang="T11">
                    <a:pos x="T2" y="T3"/>
                  </a:cxn>
                  <a:cxn ang="T12">
                    <a:pos x="T4" y="T5"/>
                  </a:cxn>
                  <a:cxn ang="T13">
                    <a:pos x="T6" y="T7"/>
                  </a:cxn>
                  <a:cxn ang="T14">
                    <a:pos x="T8" y="T9"/>
                  </a:cxn>
                </a:cxnLst>
                <a:rect l="T15" t="T16" r="T17" b="T18"/>
                <a:pathLst>
                  <a:path w="29" h="15">
                    <a:moveTo>
                      <a:pt x="14" y="0"/>
                    </a:moveTo>
                    <a:lnTo>
                      <a:pt x="0" y="6"/>
                    </a:lnTo>
                    <a:lnTo>
                      <a:pt x="7" y="15"/>
                    </a:lnTo>
                    <a:lnTo>
                      <a:pt x="29" y="8"/>
                    </a:lnTo>
                    <a:lnTo>
                      <a:pt x="14" y="0"/>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nvGrpSpPr>
            <p:cNvPr id="59" name="Group 349"/>
            <p:cNvGrpSpPr>
              <a:grpSpLocks/>
            </p:cNvGrpSpPr>
            <p:nvPr/>
          </p:nvGrpSpPr>
          <p:grpSpPr bwMode="auto">
            <a:xfrm>
              <a:off x="5349406" y="1370905"/>
              <a:ext cx="23425" cy="1476"/>
              <a:chOff x="3036" y="622"/>
              <a:chExt cx="15" cy="1"/>
            </a:xfrm>
          </p:grpSpPr>
          <p:sp>
            <p:nvSpPr>
              <p:cNvPr id="291" name="Freeform 350"/>
              <p:cNvSpPr>
                <a:spLocks/>
              </p:cNvSpPr>
              <p:nvPr/>
            </p:nvSpPr>
            <p:spPr bwMode="auto">
              <a:xfrm>
                <a:off x="3036" y="622"/>
                <a:ext cx="15" cy="1"/>
              </a:xfrm>
              <a:custGeom>
                <a:avLst/>
                <a:gdLst>
                  <a:gd name="T0" fmla="*/ 15 w 15"/>
                  <a:gd name="T1" fmla="*/ 0 h 1"/>
                  <a:gd name="T2" fmla="*/ 0 w 15"/>
                  <a:gd name="T3" fmla="*/ 0 h 1"/>
                  <a:gd name="T4" fmla="*/ 1 w 15"/>
                  <a:gd name="T5" fmla="*/ 1 h 1"/>
                  <a:gd name="T6" fmla="*/ 15 w 15"/>
                  <a:gd name="T7" fmla="*/ 0 h 1"/>
                  <a:gd name="T8" fmla="*/ 0 60000 65536"/>
                  <a:gd name="T9" fmla="*/ 0 60000 65536"/>
                  <a:gd name="T10" fmla="*/ 0 60000 65536"/>
                  <a:gd name="T11" fmla="*/ 0 60000 65536"/>
                  <a:gd name="T12" fmla="*/ 0 w 15"/>
                  <a:gd name="T13" fmla="*/ 0 h 1"/>
                  <a:gd name="T14" fmla="*/ 15 w 15"/>
                  <a:gd name="T15" fmla="*/ 1 h 1"/>
                </a:gdLst>
                <a:ahLst/>
                <a:cxnLst>
                  <a:cxn ang="T8">
                    <a:pos x="T0" y="T1"/>
                  </a:cxn>
                  <a:cxn ang="T9">
                    <a:pos x="T2" y="T3"/>
                  </a:cxn>
                  <a:cxn ang="T10">
                    <a:pos x="T4" y="T5"/>
                  </a:cxn>
                  <a:cxn ang="T11">
                    <a:pos x="T6" y="T7"/>
                  </a:cxn>
                </a:cxnLst>
                <a:rect l="T12" t="T13" r="T14" b="T15"/>
                <a:pathLst>
                  <a:path w="15" h="1">
                    <a:moveTo>
                      <a:pt x="15" y="0"/>
                    </a:moveTo>
                    <a:lnTo>
                      <a:pt x="0" y="0"/>
                    </a:lnTo>
                    <a:lnTo>
                      <a:pt x="1" y="1"/>
                    </a:lnTo>
                    <a:lnTo>
                      <a:pt x="15" y="0"/>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292" name="Freeform 351"/>
              <p:cNvSpPr>
                <a:spLocks/>
              </p:cNvSpPr>
              <p:nvPr/>
            </p:nvSpPr>
            <p:spPr bwMode="auto">
              <a:xfrm>
                <a:off x="3036" y="622"/>
                <a:ext cx="15" cy="1"/>
              </a:xfrm>
              <a:custGeom>
                <a:avLst/>
                <a:gdLst>
                  <a:gd name="T0" fmla="*/ 15 w 15"/>
                  <a:gd name="T1" fmla="*/ 0 h 1"/>
                  <a:gd name="T2" fmla="*/ 0 w 15"/>
                  <a:gd name="T3" fmla="*/ 0 h 1"/>
                  <a:gd name="T4" fmla="*/ 1 w 15"/>
                  <a:gd name="T5" fmla="*/ 1 h 1"/>
                  <a:gd name="T6" fmla="*/ 15 w 15"/>
                  <a:gd name="T7" fmla="*/ 0 h 1"/>
                  <a:gd name="T8" fmla="*/ 0 60000 65536"/>
                  <a:gd name="T9" fmla="*/ 0 60000 65536"/>
                  <a:gd name="T10" fmla="*/ 0 60000 65536"/>
                  <a:gd name="T11" fmla="*/ 0 60000 65536"/>
                  <a:gd name="T12" fmla="*/ 0 w 15"/>
                  <a:gd name="T13" fmla="*/ 0 h 1"/>
                  <a:gd name="T14" fmla="*/ 15 w 15"/>
                  <a:gd name="T15" fmla="*/ 1 h 1"/>
                </a:gdLst>
                <a:ahLst/>
                <a:cxnLst>
                  <a:cxn ang="T8">
                    <a:pos x="T0" y="T1"/>
                  </a:cxn>
                  <a:cxn ang="T9">
                    <a:pos x="T2" y="T3"/>
                  </a:cxn>
                  <a:cxn ang="T10">
                    <a:pos x="T4" y="T5"/>
                  </a:cxn>
                  <a:cxn ang="T11">
                    <a:pos x="T6" y="T7"/>
                  </a:cxn>
                </a:cxnLst>
                <a:rect l="T12" t="T13" r="T14" b="T15"/>
                <a:pathLst>
                  <a:path w="15" h="1">
                    <a:moveTo>
                      <a:pt x="15" y="0"/>
                    </a:moveTo>
                    <a:lnTo>
                      <a:pt x="0" y="0"/>
                    </a:lnTo>
                    <a:lnTo>
                      <a:pt x="1" y="1"/>
                    </a:lnTo>
                    <a:lnTo>
                      <a:pt x="15" y="0"/>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nvGrpSpPr>
            <p:cNvPr id="60" name="Group 352"/>
            <p:cNvGrpSpPr>
              <a:grpSpLocks/>
            </p:cNvGrpSpPr>
            <p:nvPr/>
          </p:nvGrpSpPr>
          <p:grpSpPr bwMode="auto">
            <a:xfrm>
              <a:off x="5113598" y="1491924"/>
              <a:ext cx="24986" cy="26565"/>
              <a:chOff x="2885" y="704"/>
              <a:chExt cx="16" cy="18"/>
            </a:xfrm>
          </p:grpSpPr>
          <p:sp>
            <p:nvSpPr>
              <p:cNvPr id="289" name="Freeform 353"/>
              <p:cNvSpPr>
                <a:spLocks/>
              </p:cNvSpPr>
              <p:nvPr/>
            </p:nvSpPr>
            <p:spPr bwMode="auto">
              <a:xfrm>
                <a:off x="2885" y="704"/>
                <a:ext cx="16" cy="18"/>
              </a:xfrm>
              <a:custGeom>
                <a:avLst/>
                <a:gdLst>
                  <a:gd name="T0" fmla="*/ 16 w 16"/>
                  <a:gd name="T1" fmla="*/ 0 h 18"/>
                  <a:gd name="T2" fmla="*/ 0 w 16"/>
                  <a:gd name="T3" fmla="*/ 4 h 18"/>
                  <a:gd name="T4" fmla="*/ 16 w 16"/>
                  <a:gd name="T5" fmla="*/ 18 h 18"/>
                  <a:gd name="T6" fmla="*/ 16 w 16"/>
                  <a:gd name="T7" fmla="*/ 0 h 18"/>
                  <a:gd name="T8" fmla="*/ 0 60000 65536"/>
                  <a:gd name="T9" fmla="*/ 0 60000 65536"/>
                  <a:gd name="T10" fmla="*/ 0 60000 65536"/>
                  <a:gd name="T11" fmla="*/ 0 60000 65536"/>
                  <a:gd name="T12" fmla="*/ 0 w 16"/>
                  <a:gd name="T13" fmla="*/ 0 h 18"/>
                  <a:gd name="T14" fmla="*/ 16 w 16"/>
                  <a:gd name="T15" fmla="*/ 18 h 18"/>
                </a:gdLst>
                <a:ahLst/>
                <a:cxnLst>
                  <a:cxn ang="T8">
                    <a:pos x="T0" y="T1"/>
                  </a:cxn>
                  <a:cxn ang="T9">
                    <a:pos x="T2" y="T3"/>
                  </a:cxn>
                  <a:cxn ang="T10">
                    <a:pos x="T4" y="T5"/>
                  </a:cxn>
                  <a:cxn ang="T11">
                    <a:pos x="T6" y="T7"/>
                  </a:cxn>
                </a:cxnLst>
                <a:rect l="T12" t="T13" r="T14" b="T15"/>
                <a:pathLst>
                  <a:path w="16" h="18">
                    <a:moveTo>
                      <a:pt x="16" y="0"/>
                    </a:moveTo>
                    <a:lnTo>
                      <a:pt x="0" y="4"/>
                    </a:lnTo>
                    <a:lnTo>
                      <a:pt x="16" y="18"/>
                    </a:lnTo>
                    <a:lnTo>
                      <a:pt x="16" y="0"/>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290" name="Freeform 354"/>
              <p:cNvSpPr>
                <a:spLocks/>
              </p:cNvSpPr>
              <p:nvPr/>
            </p:nvSpPr>
            <p:spPr bwMode="auto">
              <a:xfrm>
                <a:off x="2885" y="704"/>
                <a:ext cx="16" cy="18"/>
              </a:xfrm>
              <a:custGeom>
                <a:avLst/>
                <a:gdLst>
                  <a:gd name="T0" fmla="*/ 16 w 16"/>
                  <a:gd name="T1" fmla="*/ 0 h 18"/>
                  <a:gd name="T2" fmla="*/ 0 w 16"/>
                  <a:gd name="T3" fmla="*/ 4 h 18"/>
                  <a:gd name="T4" fmla="*/ 16 w 16"/>
                  <a:gd name="T5" fmla="*/ 18 h 18"/>
                  <a:gd name="T6" fmla="*/ 16 w 16"/>
                  <a:gd name="T7" fmla="*/ 0 h 18"/>
                  <a:gd name="T8" fmla="*/ 0 60000 65536"/>
                  <a:gd name="T9" fmla="*/ 0 60000 65536"/>
                  <a:gd name="T10" fmla="*/ 0 60000 65536"/>
                  <a:gd name="T11" fmla="*/ 0 60000 65536"/>
                  <a:gd name="T12" fmla="*/ 0 w 16"/>
                  <a:gd name="T13" fmla="*/ 0 h 18"/>
                  <a:gd name="T14" fmla="*/ 16 w 16"/>
                  <a:gd name="T15" fmla="*/ 18 h 18"/>
                </a:gdLst>
                <a:ahLst/>
                <a:cxnLst>
                  <a:cxn ang="T8">
                    <a:pos x="T0" y="T1"/>
                  </a:cxn>
                  <a:cxn ang="T9">
                    <a:pos x="T2" y="T3"/>
                  </a:cxn>
                  <a:cxn ang="T10">
                    <a:pos x="T4" y="T5"/>
                  </a:cxn>
                  <a:cxn ang="T11">
                    <a:pos x="T6" y="T7"/>
                  </a:cxn>
                </a:cxnLst>
                <a:rect l="T12" t="T13" r="T14" b="T15"/>
                <a:pathLst>
                  <a:path w="16" h="18">
                    <a:moveTo>
                      <a:pt x="16" y="0"/>
                    </a:moveTo>
                    <a:lnTo>
                      <a:pt x="0" y="4"/>
                    </a:lnTo>
                    <a:lnTo>
                      <a:pt x="16" y="18"/>
                    </a:lnTo>
                    <a:lnTo>
                      <a:pt x="16" y="0"/>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nvGrpSpPr>
            <p:cNvPr id="61" name="Group 358"/>
            <p:cNvGrpSpPr>
              <a:grpSpLocks/>
            </p:cNvGrpSpPr>
            <p:nvPr/>
          </p:nvGrpSpPr>
          <p:grpSpPr bwMode="auto">
            <a:xfrm>
              <a:off x="5215105" y="1424035"/>
              <a:ext cx="822985" cy="1462564"/>
              <a:chOff x="2950" y="658"/>
              <a:chExt cx="527" cy="991"/>
            </a:xfrm>
          </p:grpSpPr>
          <p:sp>
            <p:nvSpPr>
              <p:cNvPr id="287" name="Freeform 359"/>
              <p:cNvSpPr>
                <a:spLocks/>
              </p:cNvSpPr>
              <p:nvPr/>
            </p:nvSpPr>
            <p:spPr bwMode="auto">
              <a:xfrm>
                <a:off x="2950" y="658"/>
                <a:ext cx="530" cy="991"/>
              </a:xfrm>
              <a:custGeom>
                <a:avLst/>
                <a:gdLst>
                  <a:gd name="T0" fmla="*/ 480 w 527"/>
                  <a:gd name="T1" fmla="*/ 782 h 991"/>
                  <a:gd name="T2" fmla="*/ 527 w 527"/>
                  <a:gd name="T3" fmla="*/ 666 h 991"/>
                  <a:gd name="T4" fmla="*/ 467 w 527"/>
                  <a:gd name="T5" fmla="*/ 595 h 991"/>
                  <a:gd name="T6" fmla="*/ 455 w 527"/>
                  <a:gd name="T7" fmla="*/ 527 h 991"/>
                  <a:gd name="T8" fmla="*/ 415 w 527"/>
                  <a:gd name="T9" fmla="*/ 484 h 991"/>
                  <a:gd name="T10" fmla="*/ 399 w 527"/>
                  <a:gd name="T11" fmla="*/ 424 h 991"/>
                  <a:gd name="T12" fmla="*/ 375 w 527"/>
                  <a:gd name="T13" fmla="*/ 341 h 991"/>
                  <a:gd name="T14" fmla="*/ 359 w 527"/>
                  <a:gd name="T15" fmla="*/ 233 h 991"/>
                  <a:gd name="T16" fmla="*/ 296 w 527"/>
                  <a:gd name="T17" fmla="*/ 164 h 991"/>
                  <a:gd name="T18" fmla="*/ 292 w 527"/>
                  <a:gd name="T19" fmla="*/ 89 h 991"/>
                  <a:gd name="T20" fmla="*/ 273 w 527"/>
                  <a:gd name="T21" fmla="*/ 23 h 991"/>
                  <a:gd name="T22" fmla="*/ 191 w 527"/>
                  <a:gd name="T23" fmla="*/ 25 h 991"/>
                  <a:gd name="T24" fmla="*/ 178 w 527"/>
                  <a:gd name="T25" fmla="*/ 127 h 991"/>
                  <a:gd name="T26" fmla="*/ 116 w 527"/>
                  <a:gd name="T27" fmla="*/ 149 h 991"/>
                  <a:gd name="T28" fmla="*/ 55 w 527"/>
                  <a:gd name="T29" fmla="*/ 134 h 991"/>
                  <a:gd name="T30" fmla="*/ 0 w 527"/>
                  <a:gd name="T31" fmla="*/ 134 h 991"/>
                  <a:gd name="T32" fmla="*/ 67 w 527"/>
                  <a:gd name="T33" fmla="*/ 184 h 991"/>
                  <a:gd name="T34" fmla="*/ 120 w 527"/>
                  <a:gd name="T35" fmla="*/ 242 h 991"/>
                  <a:gd name="T36" fmla="*/ 147 w 527"/>
                  <a:gd name="T37" fmla="*/ 325 h 991"/>
                  <a:gd name="T38" fmla="*/ 173 w 527"/>
                  <a:gd name="T39" fmla="*/ 432 h 991"/>
                  <a:gd name="T40" fmla="*/ 213 w 527"/>
                  <a:gd name="T41" fmla="*/ 446 h 991"/>
                  <a:gd name="T42" fmla="*/ 228 w 527"/>
                  <a:gd name="T43" fmla="*/ 499 h 991"/>
                  <a:gd name="T44" fmla="*/ 200 w 527"/>
                  <a:gd name="T45" fmla="*/ 536 h 991"/>
                  <a:gd name="T46" fmla="*/ 164 w 527"/>
                  <a:gd name="T47" fmla="*/ 614 h 991"/>
                  <a:gd name="T48" fmla="*/ 150 w 527"/>
                  <a:gd name="T49" fmla="*/ 637 h 991"/>
                  <a:gd name="T50" fmla="*/ 132 w 527"/>
                  <a:gd name="T51" fmla="*/ 670 h 991"/>
                  <a:gd name="T52" fmla="*/ 101 w 527"/>
                  <a:gd name="T53" fmla="*/ 690 h 991"/>
                  <a:gd name="T54" fmla="*/ 90 w 527"/>
                  <a:gd name="T55" fmla="*/ 746 h 991"/>
                  <a:gd name="T56" fmla="*/ 107 w 527"/>
                  <a:gd name="T57" fmla="*/ 807 h 991"/>
                  <a:gd name="T58" fmla="*/ 116 w 527"/>
                  <a:gd name="T59" fmla="*/ 855 h 991"/>
                  <a:gd name="T60" fmla="*/ 116 w 527"/>
                  <a:gd name="T61" fmla="*/ 899 h 991"/>
                  <a:gd name="T62" fmla="*/ 134 w 527"/>
                  <a:gd name="T63" fmla="*/ 937 h 991"/>
                  <a:gd name="T64" fmla="*/ 159 w 527"/>
                  <a:gd name="T65" fmla="*/ 943 h 991"/>
                  <a:gd name="T66" fmla="*/ 178 w 527"/>
                  <a:gd name="T67" fmla="*/ 962 h 991"/>
                  <a:gd name="T68" fmla="*/ 193 w 527"/>
                  <a:gd name="T69" fmla="*/ 962 h 991"/>
                  <a:gd name="T70" fmla="*/ 206 w 527"/>
                  <a:gd name="T71" fmla="*/ 982 h 991"/>
                  <a:gd name="T72" fmla="*/ 217 w 527"/>
                  <a:gd name="T73" fmla="*/ 986 h 991"/>
                  <a:gd name="T74" fmla="*/ 261 w 527"/>
                  <a:gd name="T75" fmla="*/ 966 h 991"/>
                  <a:gd name="T76" fmla="*/ 276 w 527"/>
                  <a:gd name="T77" fmla="*/ 955 h 991"/>
                  <a:gd name="T78" fmla="*/ 301 w 527"/>
                  <a:gd name="T79" fmla="*/ 940 h 991"/>
                  <a:gd name="T80" fmla="*/ 331 w 527"/>
                  <a:gd name="T81" fmla="*/ 932 h 991"/>
                  <a:gd name="T82" fmla="*/ 343 w 527"/>
                  <a:gd name="T83" fmla="*/ 923 h 991"/>
                  <a:gd name="T84" fmla="*/ 368 w 527"/>
                  <a:gd name="T85" fmla="*/ 909 h 991"/>
                  <a:gd name="T86" fmla="*/ 411 w 527"/>
                  <a:gd name="T87" fmla="*/ 899 h 991"/>
                  <a:gd name="T88" fmla="*/ 451 w 527"/>
                  <a:gd name="T89" fmla="*/ 828 h 9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7"/>
                  <a:gd name="T136" fmla="*/ 0 h 991"/>
                  <a:gd name="T137" fmla="*/ 527 w 527"/>
                  <a:gd name="T138" fmla="*/ 991 h 9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7" h="991">
                    <a:moveTo>
                      <a:pt x="451" y="828"/>
                    </a:moveTo>
                    <a:lnTo>
                      <a:pt x="480" y="782"/>
                    </a:lnTo>
                    <a:lnTo>
                      <a:pt x="504" y="721"/>
                    </a:lnTo>
                    <a:lnTo>
                      <a:pt x="527" y="666"/>
                    </a:lnTo>
                    <a:lnTo>
                      <a:pt x="518" y="627"/>
                    </a:lnTo>
                    <a:lnTo>
                      <a:pt x="467" y="595"/>
                    </a:lnTo>
                    <a:lnTo>
                      <a:pt x="455" y="564"/>
                    </a:lnTo>
                    <a:lnTo>
                      <a:pt x="455" y="527"/>
                    </a:lnTo>
                    <a:lnTo>
                      <a:pt x="430" y="496"/>
                    </a:lnTo>
                    <a:lnTo>
                      <a:pt x="415" y="484"/>
                    </a:lnTo>
                    <a:lnTo>
                      <a:pt x="412" y="454"/>
                    </a:lnTo>
                    <a:lnTo>
                      <a:pt x="399" y="424"/>
                    </a:lnTo>
                    <a:lnTo>
                      <a:pt x="408" y="393"/>
                    </a:lnTo>
                    <a:lnTo>
                      <a:pt x="375" y="341"/>
                    </a:lnTo>
                    <a:lnTo>
                      <a:pt x="341" y="293"/>
                    </a:lnTo>
                    <a:lnTo>
                      <a:pt x="359" y="233"/>
                    </a:lnTo>
                    <a:lnTo>
                      <a:pt x="338" y="192"/>
                    </a:lnTo>
                    <a:lnTo>
                      <a:pt x="296" y="164"/>
                    </a:lnTo>
                    <a:lnTo>
                      <a:pt x="292" y="111"/>
                    </a:lnTo>
                    <a:lnTo>
                      <a:pt x="292" y="89"/>
                    </a:lnTo>
                    <a:lnTo>
                      <a:pt x="296" y="52"/>
                    </a:lnTo>
                    <a:lnTo>
                      <a:pt x="273" y="23"/>
                    </a:lnTo>
                    <a:lnTo>
                      <a:pt x="231" y="0"/>
                    </a:lnTo>
                    <a:lnTo>
                      <a:pt x="191" y="25"/>
                    </a:lnTo>
                    <a:lnTo>
                      <a:pt x="179" y="77"/>
                    </a:lnTo>
                    <a:lnTo>
                      <a:pt x="178" y="127"/>
                    </a:lnTo>
                    <a:lnTo>
                      <a:pt x="157" y="159"/>
                    </a:lnTo>
                    <a:lnTo>
                      <a:pt x="116" y="149"/>
                    </a:lnTo>
                    <a:lnTo>
                      <a:pt x="86" y="161"/>
                    </a:lnTo>
                    <a:lnTo>
                      <a:pt x="55" y="134"/>
                    </a:lnTo>
                    <a:lnTo>
                      <a:pt x="16" y="113"/>
                    </a:lnTo>
                    <a:lnTo>
                      <a:pt x="0" y="134"/>
                    </a:lnTo>
                    <a:lnTo>
                      <a:pt x="28" y="157"/>
                    </a:lnTo>
                    <a:lnTo>
                      <a:pt x="67" y="184"/>
                    </a:lnTo>
                    <a:lnTo>
                      <a:pt x="103" y="207"/>
                    </a:lnTo>
                    <a:lnTo>
                      <a:pt x="120" y="242"/>
                    </a:lnTo>
                    <a:lnTo>
                      <a:pt x="136" y="280"/>
                    </a:lnTo>
                    <a:lnTo>
                      <a:pt x="147" y="325"/>
                    </a:lnTo>
                    <a:lnTo>
                      <a:pt x="147" y="380"/>
                    </a:lnTo>
                    <a:lnTo>
                      <a:pt x="173" y="432"/>
                    </a:lnTo>
                    <a:lnTo>
                      <a:pt x="200" y="439"/>
                    </a:lnTo>
                    <a:lnTo>
                      <a:pt x="213" y="446"/>
                    </a:lnTo>
                    <a:lnTo>
                      <a:pt x="226" y="484"/>
                    </a:lnTo>
                    <a:lnTo>
                      <a:pt x="228" y="499"/>
                    </a:lnTo>
                    <a:lnTo>
                      <a:pt x="224" y="508"/>
                    </a:lnTo>
                    <a:lnTo>
                      <a:pt x="200" y="536"/>
                    </a:lnTo>
                    <a:lnTo>
                      <a:pt x="181" y="582"/>
                    </a:lnTo>
                    <a:lnTo>
                      <a:pt x="164" y="614"/>
                    </a:lnTo>
                    <a:lnTo>
                      <a:pt x="145" y="621"/>
                    </a:lnTo>
                    <a:lnTo>
                      <a:pt x="150" y="637"/>
                    </a:lnTo>
                    <a:lnTo>
                      <a:pt x="135" y="657"/>
                    </a:lnTo>
                    <a:lnTo>
                      <a:pt x="132" y="670"/>
                    </a:lnTo>
                    <a:lnTo>
                      <a:pt x="119" y="689"/>
                    </a:lnTo>
                    <a:lnTo>
                      <a:pt x="101" y="690"/>
                    </a:lnTo>
                    <a:lnTo>
                      <a:pt x="98" y="714"/>
                    </a:lnTo>
                    <a:lnTo>
                      <a:pt x="90" y="746"/>
                    </a:lnTo>
                    <a:lnTo>
                      <a:pt x="99" y="773"/>
                    </a:lnTo>
                    <a:lnTo>
                      <a:pt x="107" y="807"/>
                    </a:lnTo>
                    <a:lnTo>
                      <a:pt x="123" y="840"/>
                    </a:lnTo>
                    <a:lnTo>
                      <a:pt x="116" y="855"/>
                    </a:lnTo>
                    <a:lnTo>
                      <a:pt x="117" y="882"/>
                    </a:lnTo>
                    <a:lnTo>
                      <a:pt x="116" y="899"/>
                    </a:lnTo>
                    <a:lnTo>
                      <a:pt x="117" y="912"/>
                    </a:lnTo>
                    <a:lnTo>
                      <a:pt x="134" y="937"/>
                    </a:lnTo>
                    <a:lnTo>
                      <a:pt x="139" y="941"/>
                    </a:lnTo>
                    <a:lnTo>
                      <a:pt x="159" y="943"/>
                    </a:lnTo>
                    <a:lnTo>
                      <a:pt x="179" y="944"/>
                    </a:lnTo>
                    <a:lnTo>
                      <a:pt x="178" y="962"/>
                    </a:lnTo>
                    <a:lnTo>
                      <a:pt x="193" y="952"/>
                    </a:lnTo>
                    <a:lnTo>
                      <a:pt x="193" y="962"/>
                    </a:lnTo>
                    <a:lnTo>
                      <a:pt x="203" y="975"/>
                    </a:lnTo>
                    <a:lnTo>
                      <a:pt x="206" y="982"/>
                    </a:lnTo>
                    <a:lnTo>
                      <a:pt x="204" y="991"/>
                    </a:lnTo>
                    <a:lnTo>
                      <a:pt x="217" y="986"/>
                    </a:lnTo>
                    <a:lnTo>
                      <a:pt x="236" y="978"/>
                    </a:lnTo>
                    <a:lnTo>
                      <a:pt x="261" y="966"/>
                    </a:lnTo>
                    <a:lnTo>
                      <a:pt x="269" y="964"/>
                    </a:lnTo>
                    <a:lnTo>
                      <a:pt x="276" y="955"/>
                    </a:lnTo>
                    <a:lnTo>
                      <a:pt x="287" y="948"/>
                    </a:lnTo>
                    <a:lnTo>
                      <a:pt x="301" y="940"/>
                    </a:lnTo>
                    <a:lnTo>
                      <a:pt x="322" y="930"/>
                    </a:lnTo>
                    <a:lnTo>
                      <a:pt x="331" y="932"/>
                    </a:lnTo>
                    <a:lnTo>
                      <a:pt x="338" y="925"/>
                    </a:lnTo>
                    <a:lnTo>
                      <a:pt x="343" y="923"/>
                    </a:lnTo>
                    <a:lnTo>
                      <a:pt x="357" y="920"/>
                    </a:lnTo>
                    <a:lnTo>
                      <a:pt x="368" y="909"/>
                    </a:lnTo>
                    <a:lnTo>
                      <a:pt x="386" y="900"/>
                    </a:lnTo>
                    <a:lnTo>
                      <a:pt x="411" y="899"/>
                    </a:lnTo>
                    <a:lnTo>
                      <a:pt x="423" y="878"/>
                    </a:lnTo>
                    <a:lnTo>
                      <a:pt x="451" y="828"/>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88" name="Freeform 360"/>
              <p:cNvSpPr>
                <a:spLocks/>
              </p:cNvSpPr>
              <p:nvPr/>
            </p:nvSpPr>
            <p:spPr bwMode="auto">
              <a:xfrm>
                <a:off x="2950" y="658"/>
                <a:ext cx="530" cy="991"/>
              </a:xfrm>
              <a:custGeom>
                <a:avLst/>
                <a:gdLst>
                  <a:gd name="T0" fmla="*/ 480 w 527"/>
                  <a:gd name="T1" fmla="*/ 782 h 991"/>
                  <a:gd name="T2" fmla="*/ 527 w 527"/>
                  <a:gd name="T3" fmla="*/ 666 h 991"/>
                  <a:gd name="T4" fmla="*/ 467 w 527"/>
                  <a:gd name="T5" fmla="*/ 595 h 991"/>
                  <a:gd name="T6" fmla="*/ 455 w 527"/>
                  <a:gd name="T7" fmla="*/ 527 h 991"/>
                  <a:gd name="T8" fmla="*/ 415 w 527"/>
                  <a:gd name="T9" fmla="*/ 484 h 991"/>
                  <a:gd name="T10" fmla="*/ 399 w 527"/>
                  <a:gd name="T11" fmla="*/ 424 h 991"/>
                  <a:gd name="T12" fmla="*/ 375 w 527"/>
                  <a:gd name="T13" fmla="*/ 341 h 991"/>
                  <a:gd name="T14" fmla="*/ 359 w 527"/>
                  <a:gd name="T15" fmla="*/ 233 h 991"/>
                  <a:gd name="T16" fmla="*/ 296 w 527"/>
                  <a:gd name="T17" fmla="*/ 164 h 991"/>
                  <a:gd name="T18" fmla="*/ 292 w 527"/>
                  <a:gd name="T19" fmla="*/ 89 h 991"/>
                  <a:gd name="T20" fmla="*/ 273 w 527"/>
                  <a:gd name="T21" fmla="*/ 23 h 991"/>
                  <a:gd name="T22" fmla="*/ 191 w 527"/>
                  <a:gd name="T23" fmla="*/ 25 h 991"/>
                  <a:gd name="T24" fmla="*/ 178 w 527"/>
                  <a:gd name="T25" fmla="*/ 127 h 991"/>
                  <a:gd name="T26" fmla="*/ 116 w 527"/>
                  <a:gd name="T27" fmla="*/ 149 h 991"/>
                  <a:gd name="T28" fmla="*/ 55 w 527"/>
                  <a:gd name="T29" fmla="*/ 134 h 991"/>
                  <a:gd name="T30" fmla="*/ 0 w 527"/>
                  <a:gd name="T31" fmla="*/ 134 h 991"/>
                  <a:gd name="T32" fmla="*/ 67 w 527"/>
                  <a:gd name="T33" fmla="*/ 184 h 991"/>
                  <a:gd name="T34" fmla="*/ 120 w 527"/>
                  <a:gd name="T35" fmla="*/ 242 h 991"/>
                  <a:gd name="T36" fmla="*/ 147 w 527"/>
                  <a:gd name="T37" fmla="*/ 325 h 991"/>
                  <a:gd name="T38" fmla="*/ 173 w 527"/>
                  <a:gd name="T39" fmla="*/ 432 h 991"/>
                  <a:gd name="T40" fmla="*/ 213 w 527"/>
                  <a:gd name="T41" fmla="*/ 446 h 991"/>
                  <a:gd name="T42" fmla="*/ 228 w 527"/>
                  <a:gd name="T43" fmla="*/ 499 h 991"/>
                  <a:gd name="T44" fmla="*/ 200 w 527"/>
                  <a:gd name="T45" fmla="*/ 536 h 991"/>
                  <a:gd name="T46" fmla="*/ 164 w 527"/>
                  <a:gd name="T47" fmla="*/ 614 h 991"/>
                  <a:gd name="T48" fmla="*/ 150 w 527"/>
                  <a:gd name="T49" fmla="*/ 637 h 991"/>
                  <a:gd name="T50" fmla="*/ 132 w 527"/>
                  <a:gd name="T51" fmla="*/ 670 h 991"/>
                  <a:gd name="T52" fmla="*/ 101 w 527"/>
                  <a:gd name="T53" fmla="*/ 690 h 991"/>
                  <a:gd name="T54" fmla="*/ 90 w 527"/>
                  <a:gd name="T55" fmla="*/ 746 h 991"/>
                  <a:gd name="T56" fmla="*/ 107 w 527"/>
                  <a:gd name="T57" fmla="*/ 807 h 991"/>
                  <a:gd name="T58" fmla="*/ 116 w 527"/>
                  <a:gd name="T59" fmla="*/ 855 h 991"/>
                  <a:gd name="T60" fmla="*/ 116 w 527"/>
                  <a:gd name="T61" fmla="*/ 899 h 991"/>
                  <a:gd name="T62" fmla="*/ 134 w 527"/>
                  <a:gd name="T63" fmla="*/ 937 h 991"/>
                  <a:gd name="T64" fmla="*/ 159 w 527"/>
                  <a:gd name="T65" fmla="*/ 943 h 991"/>
                  <a:gd name="T66" fmla="*/ 178 w 527"/>
                  <a:gd name="T67" fmla="*/ 962 h 991"/>
                  <a:gd name="T68" fmla="*/ 193 w 527"/>
                  <a:gd name="T69" fmla="*/ 962 h 991"/>
                  <a:gd name="T70" fmla="*/ 206 w 527"/>
                  <a:gd name="T71" fmla="*/ 982 h 991"/>
                  <a:gd name="T72" fmla="*/ 217 w 527"/>
                  <a:gd name="T73" fmla="*/ 986 h 991"/>
                  <a:gd name="T74" fmla="*/ 261 w 527"/>
                  <a:gd name="T75" fmla="*/ 966 h 991"/>
                  <a:gd name="T76" fmla="*/ 276 w 527"/>
                  <a:gd name="T77" fmla="*/ 955 h 991"/>
                  <a:gd name="T78" fmla="*/ 301 w 527"/>
                  <a:gd name="T79" fmla="*/ 940 h 991"/>
                  <a:gd name="T80" fmla="*/ 331 w 527"/>
                  <a:gd name="T81" fmla="*/ 932 h 991"/>
                  <a:gd name="T82" fmla="*/ 343 w 527"/>
                  <a:gd name="T83" fmla="*/ 923 h 991"/>
                  <a:gd name="T84" fmla="*/ 368 w 527"/>
                  <a:gd name="T85" fmla="*/ 909 h 991"/>
                  <a:gd name="T86" fmla="*/ 411 w 527"/>
                  <a:gd name="T87" fmla="*/ 899 h 991"/>
                  <a:gd name="T88" fmla="*/ 451 w 527"/>
                  <a:gd name="T89" fmla="*/ 828 h 9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7"/>
                  <a:gd name="T136" fmla="*/ 0 h 991"/>
                  <a:gd name="T137" fmla="*/ 527 w 527"/>
                  <a:gd name="T138" fmla="*/ 991 h 9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7" h="991">
                    <a:moveTo>
                      <a:pt x="451" y="828"/>
                    </a:moveTo>
                    <a:lnTo>
                      <a:pt x="480" y="782"/>
                    </a:lnTo>
                    <a:lnTo>
                      <a:pt x="504" y="721"/>
                    </a:lnTo>
                    <a:lnTo>
                      <a:pt x="527" y="666"/>
                    </a:lnTo>
                    <a:lnTo>
                      <a:pt x="518" y="627"/>
                    </a:lnTo>
                    <a:lnTo>
                      <a:pt x="467" y="595"/>
                    </a:lnTo>
                    <a:lnTo>
                      <a:pt x="455" y="564"/>
                    </a:lnTo>
                    <a:lnTo>
                      <a:pt x="455" y="527"/>
                    </a:lnTo>
                    <a:lnTo>
                      <a:pt x="430" y="496"/>
                    </a:lnTo>
                    <a:lnTo>
                      <a:pt x="415" y="484"/>
                    </a:lnTo>
                    <a:lnTo>
                      <a:pt x="412" y="454"/>
                    </a:lnTo>
                    <a:lnTo>
                      <a:pt x="399" y="424"/>
                    </a:lnTo>
                    <a:lnTo>
                      <a:pt x="408" y="393"/>
                    </a:lnTo>
                    <a:lnTo>
                      <a:pt x="375" y="341"/>
                    </a:lnTo>
                    <a:lnTo>
                      <a:pt x="341" y="293"/>
                    </a:lnTo>
                    <a:lnTo>
                      <a:pt x="359" y="233"/>
                    </a:lnTo>
                    <a:lnTo>
                      <a:pt x="338" y="192"/>
                    </a:lnTo>
                    <a:lnTo>
                      <a:pt x="296" y="164"/>
                    </a:lnTo>
                    <a:lnTo>
                      <a:pt x="292" y="111"/>
                    </a:lnTo>
                    <a:lnTo>
                      <a:pt x="292" y="89"/>
                    </a:lnTo>
                    <a:lnTo>
                      <a:pt x="296" y="52"/>
                    </a:lnTo>
                    <a:lnTo>
                      <a:pt x="273" y="23"/>
                    </a:lnTo>
                    <a:lnTo>
                      <a:pt x="231" y="0"/>
                    </a:lnTo>
                    <a:lnTo>
                      <a:pt x="191" y="25"/>
                    </a:lnTo>
                    <a:lnTo>
                      <a:pt x="179" y="77"/>
                    </a:lnTo>
                    <a:lnTo>
                      <a:pt x="178" y="127"/>
                    </a:lnTo>
                    <a:lnTo>
                      <a:pt x="157" y="159"/>
                    </a:lnTo>
                    <a:lnTo>
                      <a:pt x="116" y="149"/>
                    </a:lnTo>
                    <a:lnTo>
                      <a:pt x="86" y="161"/>
                    </a:lnTo>
                    <a:lnTo>
                      <a:pt x="55" y="134"/>
                    </a:lnTo>
                    <a:lnTo>
                      <a:pt x="16" y="113"/>
                    </a:lnTo>
                    <a:lnTo>
                      <a:pt x="0" y="134"/>
                    </a:lnTo>
                    <a:lnTo>
                      <a:pt x="28" y="157"/>
                    </a:lnTo>
                    <a:lnTo>
                      <a:pt x="67" y="184"/>
                    </a:lnTo>
                    <a:lnTo>
                      <a:pt x="103" y="207"/>
                    </a:lnTo>
                    <a:lnTo>
                      <a:pt x="120" y="242"/>
                    </a:lnTo>
                    <a:lnTo>
                      <a:pt x="136" y="280"/>
                    </a:lnTo>
                    <a:lnTo>
                      <a:pt x="147" y="325"/>
                    </a:lnTo>
                    <a:lnTo>
                      <a:pt x="147" y="380"/>
                    </a:lnTo>
                    <a:lnTo>
                      <a:pt x="173" y="432"/>
                    </a:lnTo>
                    <a:lnTo>
                      <a:pt x="200" y="439"/>
                    </a:lnTo>
                    <a:lnTo>
                      <a:pt x="213" y="446"/>
                    </a:lnTo>
                    <a:lnTo>
                      <a:pt x="226" y="484"/>
                    </a:lnTo>
                    <a:lnTo>
                      <a:pt x="228" y="499"/>
                    </a:lnTo>
                    <a:lnTo>
                      <a:pt x="224" y="508"/>
                    </a:lnTo>
                    <a:lnTo>
                      <a:pt x="200" y="536"/>
                    </a:lnTo>
                    <a:lnTo>
                      <a:pt x="181" y="582"/>
                    </a:lnTo>
                    <a:lnTo>
                      <a:pt x="164" y="614"/>
                    </a:lnTo>
                    <a:lnTo>
                      <a:pt x="145" y="621"/>
                    </a:lnTo>
                    <a:lnTo>
                      <a:pt x="150" y="637"/>
                    </a:lnTo>
                    <a:lnTo>
                      <a:pt x="135" y="657"/>
                    </a:lnTo>
                    <a:lnTo>
                      <a:pt x="132" y="670"/>
                    </a:lnTo>
                    <a:lnTo>
                      <a:pt x="119" y="689"/>
                    </a:lnTo>
                    <a:lnTo>
                      <a:pt x="101" y="690"/>
                    </a:lnTo>
                    <a:lnTo>
                      <a:pt x="98" y="714"/>
                    </a:lnTo>
                    <a:lnTo>
                      <a:pt x="90" y="746"/>
                    </a:lnTo>
                    <a:lnTo>
                      <a:pt x="99" y="773"/>
                    </a:lnTo>
                    <a:lnTo>
                      <a:pt x="107" y="807"/>
                    </a:lnTo>
                    <a:lnTo>
                      <a:pt x="123" y="840"/>
                    </a:lnTo>
                    <a:lnTo>
                      <a:pt x="116" y="855"/>
                    </a:lnTo>
                    <a:lnTo>
                      <a:pt x="117" y="882"/>
                    </a:lnTo>
                    <a:lnTo>
                      <a:pt x="116" y="899"/>
                    </a:lnTo>
                    <a:lnTo>
                      <a:pt x="117" y="912"/>
                    </a:lnTo>
                    <a:lnTo>
                      <a:pt x="134" y="937"/>
                    </a:lnTo>
                    <a:lnTo>
                      <a:pt x="139" y="941"/>
                    </a:lnTo>
                    <a:lnTo>
                      <a:pt x="159" y="943"/>
                    </a:lnTo>
                    <a:lnTo>
                      <a:pt x="179" y="944"/>
                    </a:lnTo>
                    <a:lnTo>
                      <a:pt x="178" y="962"/>
                    </a:lnTo>
                    <a:lnTo>
                      <a:pt x="193" y="952"/>
                    </a:lnTo>
                    <a:lnTo>
                      <a:pt x="193" y="962"/>
                    </a:lnTo>
                    <a:lnTo>
                      <a:pt x="203" y="975"/>
                    </a:lnTo>
                    <a:lnTo>
                      <a:pt x="206" y="982"/>
                    </a:lnTo>
                    <a:lnTo>
                      <a:pt x="204" y="991"/>
                    </a:lnTo>
                    <a:lnTo>
                      <a:pt x="217" y="986"/>
                    </a:lnTo>
                    <a:lnTo>
                      <a:pt x="236" y="978"/>
                    </a:lnTo>
                    <a:lnTo>
                      <a:pt x="261" y="966"/>
                    </a:lnTo>
                    <a:lnTo>
                      <a:pt x="269" y="964"/>
                    </a:lnTo>
                    <a:lnTo>
                      <a:pt x="276" y="955"/>
                    </a:lnTo>
                    <a:lnTo>
                      <a:pt x="287" y="948"/>
                    </a:lnTo>
                    <a:lnTo>
                      <a:pt x="301" y="940"/>
                    </a:lnTo>
                    <a:lnTo>
                      <a:pt x="322" y="930"/>
                    </a:lnTo>
                    <a:lnTo>
                      <a:pt x="331" y="932"/>
                    </a:lnTo>
                    <a:lnTo>
                      <a:pt x="338" y="925"/>
                    </a:lnTo>
                    <a:lnTo>
                      <a:pt x="343" y="923"/>
                    </a:lnTo>
                    <a:lnTo>
                      <a:pt x="357" y="920"/>
                    </a:lnTo>
                    <a:lnTo>
                      <a:pt x="368" y="909"/>
                    </a:lnTo>
                    <a:lnTo>
                      <a:pt x="386" y="900"/>
                    </a:lnTo>
                    <a:lnTo>
                      <a:pt x="411" y="899"/>
                    </a:lnTo>
                    <a:lnTo>
                      <a:pt x="423" y="878"/>
                    </a:lnTo>
                    <a:lnTo>
                      <a:pt x="451" y="828"/>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62" name="Group 361"/>
            <p:cNvGrpSpPr>
              <a:grpSpLocks/>
            </p:cNvGrpSpPr>
            <p:nvPr/>
          </p:nvGrpSpPr>
          <p:grpSpPr bwMode="auto">
            <a:xfrm>
              <a:off x="4321846" y="5230244"/>
              <a:ext cx="104630" cy="202191"/>
              <a:chOff x="2378" y="3237"/>
              <a:chExt cx="67" cy="137"/>
            </a:xfrm>
          </p:grpSpPr>
          <p:sp>
            <p:nvSpPr>
              <p:cNvPr id="285" name="Freeform 362"/>
              <p:cNvSpPr>
                <a:spLocks/>
              </p:cNvSpPr>
              <p:nvPr/>
            </p:nvSpPr>
            <p:spPr bwMode="auto">
              <a:xfrm>
                <a:off x="2378" y="3237"/>
                <a:ext cx="67" cy="137"/>
              </a:xfrm>
              <a:custGeom>
                <a:avLst/>
                <a:gdLst>
                  <a:gd name="T0" fmla="*/ 67 w 67"/>
                  <a:gd name="T1" fmla="*/ 41 h 137"/>
                  <a:gd name="T2" fmla="*/ 64 w 67"/>
                  <a:gd name="T3" fmla="*/ 0 h 137"/>
                  <a:gd name="T4" fmla="*/ 56 w 67"/>
                  <a:gd name="T5" fmla="*/ 2 h 137"/>
                  <a:gd name="T6" fmla="*/ 47 w 67"/>
                  <a:gd name="T7" fmla="*/ 11 h 137"/>
                  <a:gd name="T8" fmla="*/ 11 w 67"/>
                  <a:gd name="T9" fmla="*/ 25 h 137"/>
                  <a:gd name="T10" fmla="*/ 0 w 67"/>
                  <a:gd name="T11" fmla="*/ 45 h 137"/>
                  <a:gd name="T12" fmla="*/ 5 w 67"/>
                  <a:gd name="T13" fmla="*/ 68 h 137"/>
                  <a:gd name="T14" fmla="*/ 14 w 67"/>
                  <a:gd name="T15" fmla="*/ 88 h 137"/>
                  <a:gd name="T16" fmla="*/ 14 w 67"/>
                  <a:gd name="T17" fmla="*/ 112 h 137"/>
                  <a:gd name="T18" fmla="*/ 38 w 67"/>
                  <a:gd name="T19" fmla="*/ 137 h 137"/>
                  <a:gd name="T20" fmla="*/ 47 w 67"/>
                  <a:gd name="T21" fmla="*/ 118 h 137"/>
                  <a:gd name="T22" fmla="*/ 66 w 67"/>
                  <a:gd name="T23" fmla="*/ 70 h 137"/>
                  <a:gd name="T24" fmla="*/ 67 w 67"/>
                  <a:gd name="T25" fmla="*/ 41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137"/>
                  <a:gd name="T41" fmla="*/ 67 w 67"/>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137">
                    <a:moveTo>
                      <a:pt x="67" y="41"/>
                    </a:moveTo>
                    <a:lnTo>
                      <a:pt x="64" y="0"/>
                    </a:lnTo>
                    <a:lnTo>
                      <a:pt x="56" y="2"/>
                    </a:lnTo>
                    <a:lnTo>
                      <a:pt x="47" y="11"/>
                    </a:lnTo>
                    <a:lnTo>
                      <a:pt x="11" y="25"/>
                    </a:lnTo>
                    <a:lnTo>
                      <a:pt x="0" y="45"/>
                    </a:lnTo>
                    <a:lnTo>
                      <a:pt x="5" y="68"/>
                    </a:lnTo>
                    <a:lnTo>
                      <a:pt x="14" y="88"/>
                    </a:lnTo>
                    <a:lnTo>
                      <a:pt x="14" y="112"/>
                    </a:lnTo>
                    <a:lnTo>
                      <a:pt x="38" y="137"/>
                    </a:lnTo>
                    <a:lnTo>
                      <a:pt x="47" y="118"/>
                    </a:lnTo>
                    <a:lnTo>
                      <a:pt x="66" y="70"/>
                    </a:lnTo>
                    <a:lnTo>
                      <a:pt x="67" y="41"/>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86" name="Freeform 363"/>
              <p:cNvSpPr>
                <a:spLocks/>
              </p:cNvSpPr>
              <p:nvPr/>
            </p:nvSpPr>
            <p:spPr bwMode="auto">
              <a:xfrm>
                <a:off x="2378" y="3237"/>
                <a:ext cx="67" cy="137"/>
              </a:xfrm>
              <a:custGeom>
                <a:avLst/>
                <a:gdLst>
                  <a:gd name="T0" fmla="*/ 67 w 67"/>
                  <a:gd name="T1" fmla="*/ 41 h 137"/>
                  <a:gd name="T2" fmla="*/ 64 w 67"/>
                  <a:gd name="T3" fmla="*/ 0 h 137"/>
                  <a:gd name="T4" fmla="*/ 56 w 67"/>
                  <a:gd name="T5" fmla="*/ 2 h 137"/>
                  <a:gd name="T6" fmla="*/ 47 w 67"/>
                  <a:gd name="T7" fmla="*/ 11 h 137"/>
                  <a:gd name="T8" fmla="*/ 11 w 67"/>
                  <a:gd name="T9" fmla="*/ 25 h 137"/>
                  <a:gd name="T10" fmla="*/ 0 w 67"/>
                  <a:gd name="T11" fmla="*/ 45 h 137"/>
                  <a:gd name="T12" fmla="*/ 5 w 67"/>
                  <a:gd name="T13" fmla="*/ 68 h 137"/>
                  <a:gd name="T14" fmla="*/ 14 w 67"/>
                  <a:gd name="T15" fmla="*/ 88 h 137"/>
                  <a:gd name="T16" fmla="*/ 14 w 67"/>
                  <a:gd name="T17" fmla="*/ 112 h 137"/>
                  <a:gd name="T18" fmla="*/ 38 w 67"/>
                  <a:gd name="T19" fmla="*/ 137 h 137"/>
                  <a:gd name="T20" fmla="*/ 47 w 67"/>
                  <a:gd name="T21" fmla="*/ 118 h 137"/>
                  <a:gd name="T22" fmla="*/ 66 w 67"/>
                  <a:gd name="T23" fmla="*/ 70 h 137"/>
                  <a:gd name="T24" fmla="*/ 67 w 67"/>
                  <a:gd name="T25" fmla="*/ 41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137"/>
                  <a:gd name="T41" fmla="*/ 67 w 67"/>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137">
                    <a:moveTo>
                      <a:pt x="67" y="41"/>
                    </a:moveTo>
                    <a:lnTo>
                      <a:pt x="64" y="0"/>
                    </a:lnTo>
                    <a:lnTo>
                      <a:pt x="56" y="2"/>
                    </a:lnTo>
                    <a:lnTo>
                      <a:pt x="47" y="11"/>
                    </a:lnTo>
                    <a:lnTo>
                      <a:pt x="11" y="25"/>
                    </a:lnTo>
                    <a:lnTo>
                      <a:pt x="0" y="45"/>
                    </a:lnTo>
                    <a:lnTo>
                      <a:pt x="5" y="68"/>
                    </a:lnTo>
                    <a:lnTo>
                      <a:pt x="14" y="88"/>
                    </a:lnTo>
                    <a:lnTo>
                      <a:pt x="14" y="112"/>
                    </a:lnTo>
                    <a:lnTo>
                      <a:pt x="38" y="137"/>
                    </a:lnTo>
                    <a:lnTo>
                      <a:pt x="47" y="118"/>
                    </a:lnTo>
                    <a:lnTo>
                      <a:pt x="66" y="70"/>
                    </a:lnTo>
                    <a:lnTo>
                      <a:pt x="67" y="41"/>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63" name="Group 364"/>
            <p:cNvGrpSpPr>
              <a:grpSpLocks/>
            </p:cNvGrpSpPr>
            <p:nvPr/>
          </p:nvGrpSpPr>
          <p:grpSpPr bwMode="auto">
            <a:xfrm>
              <a:off x="4268750" y="5451621"/>
              <a:ext cx="174904" cy="318783"/>
              <a:chOff x="2344" y="3387"/>
              <a:chExt cx="112" cy="216"/>
            </a:xfrm>
          </p:grpSpPr>
          <p:sp>
            <p:nvSpPr>
              <p:cNvPr id="283" name="Freeform 365"/>
              <p:cNvSpPr>
                <a:spLocks/>
              </p:cNvSpPr>
              <p:nvPr/>
            </p:nvSpPr>
            <p:spPr bwMode="auto">
              <a:xfrm>
                <a:off x="2344" y="3387"/>
                <a:ext cx="112" cy="216"/>
              </a:xfrm>
              <a:custGeom>
                <a:avLst/>
                <a:gdLst>
                  <a:gd name="T0" fmla="*/ 112 w 112"/>
                  <a:gd name="T1" fmla="*/ 75 h 216"/>
                  <a:gd name="T2" fmla="*/ 101 w 112"/>
                  <a:gd name="T3" fmla="*/ 34 h 216"/>
                  <a:gd name="T4" fmla="*/ 101 w 112"/>
                  <a:gd name="T5" fmla="*/ 24 h 216"/>
                  <a:gd name="T6" fmla="*/ 88 w 112"/>
                  <a:gd name="T7" fmla="*/ 10 h 216"/>
                  <a:gd name="T8" fmla="*/ 76 w 112"/>
                  <a:gd name="T9" fmla="*/ 0 h 216"/>
                  <a:gd name="T10" fmla="*/ 65 w 112"/>
                  <a:gd name="T11" fmla="*/ 10 h 216"/>
                  <a:gd name="T12" fmla="*/ 33 w 112"/>
                  <a:gd name="T13" fmla="*/ 29 h 216"/>
                  <a:gd name="T14" fmla="*/ 11 w 112"/>
                  <a:gd name="T15" fmla="*/ 34 h 216"/>
                  <a:gd name="T16" fmla="*/ 0 w 112"/>
                  <a:gd name="T17" fmla="*/ 31 h 216"/>
                  <a:gd name="T18" fmla="*/ 6 w 112"/>
                  <a:gd name="T19" fmla="*/ 56 h 216"/>
                  <a:gd name="T20" fmla="*/ 15 w 112"/>
                  <a:gd name="T21" fmla="*/ 101 h 216"/>
                  <a:gd name="T22" fmla="*/ 12 w 112"/>
                  <a:gd name="T23" fmla="*/ 120 h 216"/>
                  <a:gd name="T24" fmla="*/ 11 w 112"/>
                  <a:gd name="T25" fmla="*/ 134 h 216"/>
                  <a:gd name="T26" fmla="*/ 6 w 112"/>
                  <a:gd name="T27" fmla="*/ 177 h 216"/>
                  <a:gd name="T28" fmla="*/ 9 w 112"/>
                  <a:gd name="T29" fmla="*/ 198 h 216"/>
                  <a:gd name="T30" fmla="*/ 21 w 112"/>
                  <a:gd name="T31" fmla="*/ 216 h 216"/>
                  <a:gd name="T32" fmla="*/ 51 w 112"/>
                  <a:gd name="T33" fmla="*/ 191 h 216"/>
                  <a:gd name="T34" fmla="*/ 70 w 112"/>
                  <a:gd name="T35" fmla="*/ 188 h 216"/>
                  <a:gd name="T36" fmla="*/ 92 w 112"/>
                  <a:gd name="T37" fmla="*/ 177 h 216"/>
                  <a:gd name="T38" fmla="*/ 103 w 112"/>
                  <a:gd name="T39" fmla="*/ 116 h 216"/>
                  <a:gd name="T40" fmla="*/ 112 w 112"/>
                  <a:gd name="T41" fmla="*/ 75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16"/>
                  <a:gd name="T65" fmla="*/ 112 w 112"/>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16">
                    <a:moveTo>
                      <a:pt x="112" y="75"/>
                    </a:moveTo>
                    <a:lnTo>
                      <a:pt x="101" y="34"/>
                    </a:lnTo>
                    <a:lnTo>
                      <a:pt x="101" y="24"/>
                    </a:lnTo>
                    <a:lnTo>
                      <a:pt x="88" y="10"/>
                    </a:lnTo>
                    <a:lnTo>
                      <a:pt x="76" y="0"/>
                    </a:lnTo>
                    <a:lnTo>
                      <a:pt x="65" y="10"/>
                    </a:lnTo>
                    <a:lnTo>
                      <a:pt x="33" y="29"/>
                    </a:lnTo>
                    <a:lnTo>
                      <a:pt x="11" y="34"/>
                    </a:lnTo>
                    <a:lnTo>
                      <a:pt x="0" y="31"/>
                    </a:lnTo>
                    <a:lnTo>
                      <a:pt x="6" y="56"/>
                    </a:lnTo>
                    <a:lnTo>
                      <a:pt x="15" y="101"/>
                    </a:lnTo>
                    <a:lnTo>
                      <a:pt x="12" y="120"/>
                    </a:lnTo>
                    <a:lnTo>
                      <a:pt x="11" y="134"/>
                    </a:lnTo>
                    <a:lnTo>
                      <a:pt x="6" y="177"/>
                    </a:lnTo>
                    <a:lnTo>
                      <a:pt x="9" y="198"/>
                    </a:lnTo>
                    <a:lnTo>
                      <a:pt x="21" y="216"/>
                    </a:lnTo>
                    <a:lnTo>
                      <a:pt x="51" y="191"/>
                    </a:lnTo>
                    <a:lnTo>
                      <a:pt x="70" y="188"/>
                    </a:lnTo>
                    <a:lnTo>
                      <a:pt x="92" y="177"/>
                    </a:lnTo>
                    <a:lnTo>
                      <a:pt x="103" y="116"/>
                    </a:lnTo>
                    <a:lnTo>
                      <a:pt x="112" y="75"/>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84" name="Freeform 366"/>
              <p:cNvSpPr>
                <a:spLocks/>
              </p:cNvSpPr>
              <p:nvPr/>
            </p:nvSpPr>
            <p:spPr bwMode="auto">
              <a:xfrm>
                <a:off x="2344" y="3387"/>
                <a:ext cx="112" cy="216"/>
              </a:xfrm>
              <a:custGeom>
                <a:avLst/>
                <a:gdLst>
                  <a:gd name="T0" fmla="*/ 112 w 112"/>
                  <a:gd name="T1" fmla="*/ 75 h 216"/>
                  <a:gd name="T2" fmla="*/ 101 w 112"/>
                  <a:gd name="T3" fmla="*/ 34 h 216"/>
                  <a:gd name="T4" fmla="*/ 101 w 112"/>
                  <a:gd name="T5" fmla="*/ 24 h 216"/>
                  <a:gd name="T6" fmla="*/ 88 w 112"/>
                  <a:gd name="T7" fmla="*/ 10 h 216"/>
                  <a:gd name="T8" fmla="*/ 76 w 112"/>
                  <a:gd name="T9" fmla="*/ 0 h 216"/>
                  <a:gd name="T10" fmla="*/ 65 w 112"/>
                  <a:gd name="T11" fmla="*/ 10 h 216"/>
                  <a:gd name="T12" fmla="*/ 33 w 112"/>
                  <a:gd name="T13" fmla="*/ 29 h 216"/>
                  <a:gd name="T14" fmla="*/ 11 w 112"/>
                  <a:gd name="T15" fmla="*/ 34 h 216"/>
                  <a:gd name="T16" fmla="*/ 0 w 112"/>
                  <a:gd name="T17" fmla="*/ 31 h 216"/>
                  <a:gd name="T18" fmla="*/ 6 w 112"/>
                  <a:gd name="T19" fmla="*/ 56 h 216"/>
                  <a:gd name="T20" fmla="*/ 15 w 112"/>
                  <a:gd name="T21" fmla="*/ 101 h 216"/>
                  <a:gd name="T22" fmla="*/ 12 w 112"/>
                  <a:gd name="T23" fmla="*/ 120 h 216"/>
                  <a:gd name="T24" fmla="*/ 11 w 112"/>
                  <a:gd name="T25" fmla="*/ 134 h 216"/>
                  <a:gd name="T26" fmla="*/ 6 w 112"/>
                  <a:gd name="T27" fmla="*/ 177 h 216"/>
                  <a:gd name="T28" fmla="*/ 9 w 112"/>
                  <a:gd name="T29" fmla="*/ 198 h 216"/>
                  <a:gd name="T30" fmla="*/ 21 w 112"/>
                  <a:gd name="T31" fmla="*/ 216 h 216"/>
                  <a:gd name="T32" fmla="*/ 51 w 112"/>
                  <a:gd name="T33" fmla="*/ 191 h 216"/>
                  <a:gd name="T34" fmla="*/ 70 w 112"/>
                  <a:gd name="T35" fmla="*/ 188 h 216"/>
                  <a:gd name="T36" fmla="*/ 92 w 112"/>
                  <a:gd name="T37" fmla="*/ 177 h 216"/>
                  <a:gd name="T38" fmla="*/ 103 w 112"/>
                  <a:gd name="T39" fmla="*/ 116 h 216"/>
                  <a:gd name="T40" fmla="*/ 112 w 112"/>
                  <a:gd name="T41" fmla="*/ 75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16"/>
                  <a:gd name="T65" fmla="*/ 112 w 112"/>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16">
                    <a:moveTo>
                      <a:pt x="112" y="75"/>
                    </a:moveTo>
                    <a:lnTo>
                      <a:pt x="101" y="34"/>
                    </a:lnTo>
                    <a:lnTo>
                      <a:pt x="101" y="24"/>
                    </a:lnTo>
                    <a:lnTo>
                      <a:pt x="88" y="10"/>
                    </a:lnTo>
                    <a:lnTo>
                      <a:pt x="76" y="0"/>
                    </a:lnTo>
                    <a:lnTo>
                      <a:pt x="65" y="10"/>
                    </a:lnTo>
                    <a:lnTo>
                      <a:pt x="33" y="29"/>
                    </a:lnTo>
                    <a:lnTo>
                      <a:pt x="11" y="34"/>
                    </a:lnTo>
                    <a:lnTo>
                      <a:pt x="0" y="31"/>
                    </a:lnTo>
                    <a:lnTo>
                      <a:pt x="6" y="56"/>
                    </a:lnTo>
                    <a:lnTo>
                      <a:pt x="15" y="101"/>
                    </a:lnTo>
                    <a:lnTo>
                      <a:pt x="12" y="120"/>
                    </a:lnTo>
                    <a:lnTo>
                      <a:pt x="11" y="134"/>
                    </a:lnTo>
                    <a:lnTo>
                      <a:pt x="6" y="177"/>
                    </a:lnTo>
                    <a:lnTo>
                      <a:pt x="9" y="198"/>
                    </a:lnTo>
                    <a:lnTo>
                      <a:pt x="21" y="216"/>
                    </a:lnTo>
                    <a:lnTo>
                      <a:pt x="51" y="191"/>
                    </a:lnTo>
                    <a:lnTo>
                      <a:pt x="70" y="188"/>
                    </a:lnTo>
                    <a:lnTo>
                      <a:pt x="92" y="177"/>
                    </a:lnTo>
                    <a:lnTo>
                      <a:pt x="103" y="116"/>
                    </a:lnTo>
                    <a:lnTo>
                      <a:pt x="112" y="75"/>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64" name="Group 367"/>
            <p:cNvGrpSpPr>
              <a:grpSpLocks/>
            </p:cNvGrpSpPr>
            <p:nvPr/>
          </p:nvGrpSpPr>
          <p:grpSpPr bwMode="auto">
            <a:xfrm>
              <a:off x="3473875" y="5659715"/>
              <a:ext cx="32794" cy="35420"/>
              <a:chOff x="1835" y="3528"/>
              <a:chExt cx="21" cy="24"/>
            </a:xfrm>
          </p:grpSpPr>
          <p:sp>
            <p:nvSpPr>
              <p:cNvPr id="281" name="Freeform 368"/>
              <p:cNvSpPr>
                <a:spLocks/>
              </p:cNvSpPr>
              <p:nvPr/>
            </p:nvSpPr>
            <p:spPr bwMode="auto">
              <a:xfrm>
                <a:off x="1835" y="3525"/>
                <a:ext cx="21" cy="27"/>
              </a:xfrm>
              <a:custGeom>
                <a:avLst/>
                <a:gdLst>
                  <a:gd name="T0" fmla="*/ 21 w 21"/>
                  <a:gd name="T1" fmla="*/ 8 h 24"/>
                  <a:gd name="T2" fmla="*/ 11 w 21"/>
                  <a:gd name="T3" fmla="*/ 0 h 24"/>
                  <a:gd name="T4" fmla="*/ 0 w 21"/>
                  <a:gd name="T5" fmla="*/ 24 h 24"/>
                  <a:gd name="T6" fmla="*/ 21 w 21"/>
                  <a:gd name="T7" fmla="*/ 8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21" y="8"/>
                    </a:moveTo>
                    <a:lnTo>
                      <a:pt x="11" y="0"/>
                    </a:lnTo>
                    <a:lnTo>
                      <a:pt x="0" y="24"/>
                    </a:lnTo>
                    <a:lnTo>
                      <a:pt x="21" y="8"/>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82" name="Freeform 369"/>
              <p:cNvSpPr>
                <a:spLocks/>
              </p:cNvSpPr>
              <p:nvPr/>
            </p:nvSpPr>
            <p:spPr bwMode="auto">
              <a:xfrm>
                <a:off x="1835" y="3525"/>
                <a:ext cx="21" cy="27"/>
              </a:xfrm>
              <a:custGeom>
                <a:avLst/>
                <a:gdLst>
                  <a:gd name="T0" fmla="*/ 21 w 21"/>
                  <a:gd name="T1" fmla="*/ 8 h 24"/>
                  <a:gd name="T2" fmla="*/ 11 w 21"/>
                  <a:gd name="T3" fmla="*/ 0 h 24"/>
                  <a:gd name="T4" fmla="*/ 0 w 21"/>
                  <a:gd name="T5" fmla="*/ 24 h 24"/>
                  <a:gd name="T6" fmla="*/ 21 w 21"/>
                  <a:gd name="T7" fmla="*/ 8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21" y="8"/>
                    </a:moveTo>
                    <a:lnTo>
                      <a:pt x="11" y="0"/>
                    </a:lnTo>
                    <a:lnTo>
                      <a:pt x="0" y="24"/>
                    </a:lnTo>
                    <a:lnTo>
                      <a:pt x="21" y="8"/>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65" name="Group 370"/>
            <p:cNvGrpSpPr>
              <a:grpSpLocks/>
            </p:cNvGrpSpPr>
            <p:nvPr/>
          </p:nvGrpSpPr>
          <p:grpSpPr bwMode="auto">
            <a:xfrm>
              <a:off x="3611299" y="5571164"/>
              <a:ext cx="107753" cy="75268"/>
              <a:chOff x="1923" y="3468"/>
              <a:chExt cx="69" cy="51"/>
            </a:xfrm>
          </p:grpSpPr>
          <p:sp>
            <p:nvSpPr>
              <p:cNvPr id="279" name="Freeform 371"/>
              <p:cNvSpPr>
                <a:spLocks/>
              </p:cNvSpPr>
              <p:nvPr/>
            </p:nvSpPr>
            <p:spPr bwMode="auto">
              <a:xfrm>
                <a:off x="1923" y="3468"/>
                <a:ext cx="69" cy="51"/>
              </a:xfrm>
              <a:custGeom>
                <a:avLst/>
                <a:gdLst>
                  <a:gd name="T0" fmla="*/ 69 w 69"/>
                  <a:gd name="T1" fmla="*/ 30 h 51"/>
                  <a:gd name="T2" fmla="*/ 56 w 69"/>
                  <a:gd name="T3" fmla="*/ 18 h 51"/>
                  <a:gd name="T4" fmla="*/ 58 w 69"/>
                  <a:gd name="T5" fmla="*/ 4 h 51"/>
                  <a:gd name="T6" fmla="*/ 49 w 69"/>
                  <a:gd name="T7" fmla="*/ 0 h 51"/>
                  <a:gd name="T8" fmla="*/ 0 w 69"/>
                  <a:gd name="T9" fmla="*/ 20 h 51"/>
                  <a:gd name="T10" fmla="*/ 17 w 69"/>
                  <a:gd name="T11" fmla="*/ 30 h 51"/>
                  <a:gd name="T12" fmla="*/ 34 w 69"/>
                  <a:gd name="T13" fmla="*/ 51 h 51"/>
                  <a:gd name="T14" fmla="*/ 69 w 69"/>
                  <a:gd name="T15" fmla="*/ 30 h 51"/>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51"/>
                  <a:gd name="T26" fmla="*/ 69 w 69"/>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51">
                    <a:moveTo>
                      <a:pt x="69" y="30"/>
                    </a:moveTo>
                    <a:lnTo>
                      <a:pt x="56" y="18"/>
                    </a:lnTo>
                    <a:lnTo>
                      <a:pt x="58" y="4"/>
                    </a:lnTo>
                    <a:lnTo>
                      <a:pt x="49" y="0"/>
                    </a:lnTo>
                    <a:lnTo>
                      <a:pt x="0" y="20"/>
                    </a:lnTo>
                    <a:lnTo>
                      <a:pt x="17" y="30"/>
                    </a:lnTo>
                    <a:lnTo>
                      <a:pt x="34" y="51"/>
                    </a:lnTo>
                    <a:lnTo>
                      <a:pt x="69" y="3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80" name="Freeform 372"/>
              <p:cNvSpPr>
                <a:spLocks/>
              </p:cNvSpPr>
              <p:nvPr/>
            </p:nvSpPr>
            <p:spPr bwMode="auto">
              <a:xfrm>
                <a:off x="1923" y="3468"/>
                <a:ext cx="69" cy="51"/>
              </a:xfrm>
              <a:custGeom>
                <a:avLst/>
                <a:gdLst>
                  <a:gd name="T0" fmla="*/ 69 w 69"/>
                  <a:gd name="T1" fmla="*/ 30 h 51"/>
                  <a:gd name="T2" fmla="*/ 56 w 69"/>
                  <a:gd name="T3" fmla="*/ 18 h 51"/>
                  <a:gd name="T4" fmla="*/ 58 w 69"/>
                  <a:gd name="T5" fmla="*/ 4 h 51"/>
                  <a:gd name="T6" fmla="*/ 49 w 69"/>
                  <a:gd name="T7" fmla="*/ 0 h 51"/>
                  <a:gd name="T8" fmla="*/ 0 w 69"/>
                  <a:gd name="T9" fmla="*/ 20 h 51"/>
                  <a:gd name="T10" fmla="*/ 17 w 69"/>
                  <a:gd name="T11" fmla="*/ 30 h 51"/>
                  <a:gd name="T12" fmla="*/ 34 w 69"/>
                  <a:gd name="T13" fmla="*/ 51 h 51"/>
                  <a:gd name="T14" fmla="*/ 69 w 69"/>
                  <a:gd name="T15" fmla="*/ 30 h 51"/>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51"/>
                  <a:gd name="T26" fmla="*/ 69 w 69"/>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51">
                    <a:moveTo>
                      <a:pt x="69" y="30"/>
                    </a:moveTo>
                    <a:lnTo>
                      <a:pt x="56" y="18"/>
                    </a:lnTo>
                    <a:lnTo>
                      <a:pt x="58" y="4"/>
                    </a:lnTo>
                    <a:lnTo>
                      <a:pt x="49" y="0"/>
                    </a:lnTo>
                    <a:lnTo>
                      <a:pt x="0" y="20"/>
                    </a:lnTo>
                    <a:lnTo>
                      <a:pt x="17" y="30"/>
                    </a:lnTo>
                    <a:lnTo>
                      <a:pt x="34" y="51"/>
                    </a:lnTo>
                    <a:lnTo>
                      <a:pt x="69" y="3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66" name="Group 373"/>
            <p:cNvGrpSpPr>
              <a:grpSpLocks/>
            </p:cNvGrpSpPr>
            <p:nvPr/>
          </p:nvGrpSpPr>
          <p:grpSpPr bwMode="auto">
            <a:xfrm>
              <a:off x="3792450" y="5566737"/>
              <a:ext cx="29671" cy="17710"/>
              <a:chOff x="2039" y="3465"/>
              <a:chExt cx="19" cy="12"/>
            </a:xfrm>
          </p:grpSpPr>
          <p:sp>
            <p:nvSpPr>
              <p:cNvPr id="277" name="Freeform 374"/>
              <p:cNvSpPr>
                <a:spLocks/>
              </p:cNvSpPr>
              <p:nvPr/>
            </p:nvSpPr>
            <p:spPr bwMode="auto">
              <a:xfrm>
                <a:off x="2039" y="3465"/>
                <a:ext cx="19" cy="12"/>
              </a:xfrm>
              <a:custGeom>
                <a:avLst/>
                <a:gdLst>
                  <a:gd name="T0" fmla="*/ 2 w 19"/>
                  <a:gd name="T1" fmla="*/ 0 h 12"/>
                  <a:gd name="T2" fmla="*/ 0 w 19"/>
                  <a:gd name="T3" fmla="*/ 12 h 12"/>
                  <a:gd name="T4" fmla="*/ 19 w 19"/>
                  <a:gd name="T5" fmla="*/ 9 h 12"/>
                  <a:gd name="T6" fmla="*/ 2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2" y="0"/>
                    </a:moveTo>
                    <a:lnTo>
                      <a:pt x="0" y="12"/>
                    </a:lnTo>
                    <a:lnTo>
                      <a:pt x="19" y="9"/>
                    </a:lnTo>
                    <a:lnTo>
                      <a:pt x="2"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78" name="Freeform 375"/>
              <p:cNvSpPr>
                <a:spLocks/>
              </p:cNvSpPr>
              <p:nvPr/>
            </p:nvSpPr>
            <p:spPr bwMode="auto">
              <a:xfrm>
                <a:off x="2039" y="3465"/>
                <a:ext cx="19" cy="12"/>
              </a:xfrm>
              <a:custGeom>
                <a:avLst/>
                <a:gdLst>
                  <a:gd name="T0" fmla="*/ 2 w 19"/>
                  <a:gd name="T1" fmla="*/ 0 h 12"/>
                  <a:gd name="T2" fmla="*/ 0 w 19"/>
                  <a:gd name="T3" fmla="*/ 12 h 12"/>
                  <a:gd name="T4" fmla="*/ 19 w 19"/>
                  <a:gd name="T5" fmla="*/ 9 h 12"/>
                  <a:gd name="T6" fmla="*/ 2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2" y="0"/>
                    </a:moveTo>
                    <a:lnTo>
                      <a:pt x="0" y="12"/>
                    </a:lnTo>
                    <a:lnTo>
                      <a:pt x="19" y="9"/>
                    </a:lnTo>
                    <a:lnTo>
                      <a:pt x="2"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67" name="Group 376"/>
            <p:cNvGrpSpPr>
              <a:grpSpLocks/>
            </p:cNvGrpSpPr>
            <p:nvPr/>
          </p:nvGrpSpPr>
          <p:grpSpPr bwMode="auto">
            <a:xfrm>
              <a:off x="3784641" y="2733111"/>
              <a:ext cx="7808" cy="13283"/>
              <a:chOff x="2034" y="1545"/>
              <a:chExt cx="5" cy="9"/>
            </a:xfrm>
            <a:solidFill>
              <a:srgbClr val="178AC9"/>
            </a:solidFill>
          </p:grpSpPr>
          <p:sp>
            <p:nvSpPr>
              <p:cNvPr id="275" name="Freeform 377"/>
              <p:cNvSpPr>
                <a:spLocks/>
              </p:cNvSpPr>
              <p:nvPr/>
            </p:nvSpPr>
            <p:spPr bwMode="auto">
              <a:xfrm>
                <a:off x="2034" y="1545"/>
                <a:ext cx="5" cy="9"/>
              </a:xfrm>
              <a:custGeom>
                <a:avLst/>
                <a:gdLst>
                  <a:gd name="T0" fmla="*/ 0 w 5"/>
                  <a:gd name="T1" fmla="*/ 0 h 9"/>
                  <a:gd name="T2" fmla="*/ 2 w 5"/>
                  <a:gd name="T3" fmla="*/ 6 h 9"/>
                  <a:gd name="T4" fmla="*/ 5 w 5"/>
                  <a:gd name="T5" fmla="*/ 9 h 9"/>
                  <a:gd name="T6" fmla="*/ 0 w 5"/>
                  <a:gd name="T7" fmla="*/ 0 h 9"/>
                  <a:gd name="T8" fmla="*/ 0 60000 65536"/>
                  <a:gd name="T9" fmla="*/ 0 60000 65536"/>
                  <a:gd name="T10" fmla="*/ 0 60000 65536"/>
                  <a:gd name="T11" fmla="*/ 0 60000 65536"/>
                  <a:gd name="T12" fmla="*/ 0 w 5"/>
                  <a:gd name="T13" fmla="*/ 0 h 9"/>
                  <a:gd name="T14" fmla="*/ 5 w 5"/>
                  <a:gd name="T15" fmla="*/ 9 h 9"/>
                </a:gdLst>
                <a:ahLst/>
                <a:cxnLst>
                  <a:cxn ang="T8">
                    <a:pos x="T0" y="T1"/>
                  </a:cxn>
                  <a:cxn ang="T9">
                    <a:pos x="T2" y="T3"/>
                  </a:cxn>
                  <a:cxn ang="T10">
                    <a:pos x="T4" y="T5"/>
                  </a:cxn>
                  <a:cxn ang="T11">
                    <a:pos x="T6" y="T7"/>
                  </a:cxn>
                </a:cxnLst>
                <a:rect l="T12" t="T13" r="T14" b="T15"/>
                <a:pathLst>
                  <a:path w="5" h="9">
                    <a:moveTo>
                      <a:pt x="0" y="0"/>
                    </a:moveTo>
                    <a:lnTo>
                      <a:pt x="2" y="6"/>
                    </a:lnTo>
                    <a:lnTo>
                      <a:pt x="5" y="9"/>
                    </a:lnTo>
                    <a:lnTo>
                      <a:pt x="0"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76" name="Freeform 378"/>
              <p:cNvSpPr>
                <a:spLocks/>
              </p:cNvSpPr>
              <p:nvPr/>
            </p:nvSpPr>
            <p:spPr bwMode="auto">
              <a:xfrm>
                <a:off x="2034" y="1545"/>
                <a:ext cx="5" cy="9"/>
              </a:xfrm>
              <a:custGeom>
                <a:avLst/>
                <a:gdLst>
                  <a:gd name="T0" fmla="*/ 0 w 5"/>
                  <a:gd name="T1" fmla="*/ 0 h 9"/>
                  <a:gd name="T2" fmla="*/ 2 w 5"/>
                  <a:gd name="T3" fmla="*/ 6 h 9"/>
                  <a:gd name="T4" fmla="*/ 5 w 5"/>
                  <a:gd name="T5" fmla="*/ 9 h 9"/>
                  <a:gd name="T6" fmla="*/ 0 w 5"/>
                  <a:gd name="T7" fmla="*/ 0 h 9"/>
                  <a:gd name="T8" fmla="*/ 0 60000 65536"/>
                  <a:gd name="T9" fmla="*/ 0 60000 65536"/>
                  <a:gd name="T10" fmla="*/ 0 60000 65536"/>
                  <a:gd name="T11" fmla="*/ 0 60000 65536"/>
                  <a:gd name="T12" fmla="*/ 0 w 5"/>
                  <a:gd name="T13" fmla="*/ 0 h 9"/>
                  <a:gd name="T14" fmla="*/ 5 w 5"/>
                  <a:gd name="T15" fmla="*/ 9 h 9"/>
                </a:gdLst>
                <a:ahLst/>
                <a:cxnLst>
                  <a:cxn ang="T8">
                    <a:pos x="T0" y="T1"/>
                  </a:cxn>
                  <a:cxn ang="T9">
                    <a:pos x="T2" y="T3"/>
                  </a:cxn>
                  <a:cxn ang="T10">
                    <a:pos x="T4" y="T5"/>
                  </a:cxn>
                  <a:cxn ang="T11">
                    <a:pos x="T6" y="T7"/>
                  </a:cxn>
                </a:cxnLst>
                <a:rect l="T12" t="T13" r="T14" b="T15"/>
                <a:pathLst>
                  <a:path w="5" h="9">
                    <a:moveTo>
                      <a:pt x="0" y="0"/>
                    </a:moveTo>
                    <a:lnTo>
                      <a:pt x="2" y="6"/>
                    </a:lnTo>
                    <a:lnTo>
                      <a:pt x="5" y="9"/>
                    </a:lnTo>
                    <a:lnTo>
                      <a:pt x="0"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68" name="Group 379"/>
            <p:cNvGrpSpPr>
              <a:grpSpLocks/>
            </p:cNvGrpSpPr>
            <p:nvPr/>
          </p:nvGrpSpPr>
          <p:grpSpPr bwMode="auto">
            <a:xfrm>
              <a:off x="3742477" y="2739015"/>
              <a:ext cx="32794" cy="84123"/>
              <a:chOff x="2007" y="1549"/>
              <a:chExt cx="21" cy="57"/>
            </a:xfrm>
            <a:solidFill>
              <a:srgbClr val="178AC9"/>
            </a:solidFill>
          </p:grpSpPr>
          <p:sp>
            <p:nvSpPr>
              <p:cNvPr id="273" name="Freeform 380"/>
              <p:cNvSpPr>
                <a:spLocks/>
              </p:cNvSpPr>
              <p:nvPr/>
            </p:nvSpPr>
            <p:spPr bwMode="auto">
              <a:xfrm>
                <a:off x="2007" y="1549"/>
                <a:ext cx="21" cy="57"/>
              </a:xfrm>
              <a:custGeom>
                <a:avLst/>
                <a:gdLst>
                  <a:gd name="T0" fmla="*/ 20 w 21"/>
                  <a:gd name="T1" fmla="*/ 11 h 57"/>
                  <a:gd name="T2" fmla="*/ 12 w 21"/>
                  <a:gd name="T3" fmla="*/ 0 h 57"/>
                  <a:gd name="T4" fmla="*/ 9 w 21"/>
                  <a:gd name="T5" fmla="*/ 16 h 57"/>
                  <a:gd name="T6" fmla="*/ 5 w 21"/>
                  <a:gd name="T7" fmla="*/ 27 h 57"/>
                  <a:gd name="T8" fmla="*/ 0 w 21"/>
                  <a:gd name="T9" fmla="*/ 36 h 57"/>
                  <a:gd name="T10" fmla="*/ 12 w 21"/>
                  <a:gd name="T11" fmla="*/ 33 h 57"/>
                  <a:gd name="T12" fmla="*/ 8 w 21"/>
                  <a:gd name="T13" fmla="*/ 52 h 57"/>
                  <a:gd name="T14" fmla="*/ 11 w 21"/>
                  <a:gd name="T15" fmla="*/ 57 h 57"/>
                  <a:gd name="T16" fmla="*/ 12 w 21"/>
                  <a:gd name="T17" fmla="*/ 54 h 57"/>
                  <a:gd name="T18" fmla="*/ 21 w 21"/>
                  <a:gd name="T19" fmla="*/ 29 h 57"/>
                  <a:gd name="T20" fmla="*/ 20 w 21"/>
                  <a:gd name="T21" fmla="*/ 1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7"/>
                  <a:gd name="T35" fmla="*/ 21 w 21"/>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7">
                    <a:moveTo>
                      <a:pt x="20" y="11"/>
                    </a:moveTo>
                    <a:lnTo>
                      <a:pt x="12" y="0"/>
                    </a:lnTo>
                    <a:lnTo>
                      <a:pt x="9" y="16"/>
                    </a:lnTo>
                    <a:lnTo>
                      <a:pt x="5" y="27"/>
                    </a:lnTo>
                    <a:lnTo>
                      <a:pt x="0" y="36"/>
                    </a:lnTo>
                    <a:lnTo>
                      <a:pt x="12" y="33"/>
                    </a:lnTo>
                    <a:lnTo>
                      <a:pt x="8" y="52"/>
                    </a:lnTo>
                    <a:lnTo>
                      <a:pt x="11" y="57"/>
                    </a:lnTo>
                    <a:lnTo>
                      <a:pt x="12" y="54"/>
                    </a:lnTo>
                    <a:lnTo>
                      <a:pt x="21" y="29"/>
                    </a:lnTo>
                    <a:lnTo>
                      <a:pt x="20" y="11"/>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74" name="Freeform 381"/>
              <p:cNvSpPr>
                <a:spLocks/>
              </p:cNvSpPr>
              <p:nvPr/>
            </p:nvSpPr>
            <p:spPr bwMode="auto">
              <a:xfrm>
                <a:off x="2007" y="1549"/>
                <a:ext cx="21" cy="57"/>
              </a:xfrm>
              <a:custGeom>
                <a:avLst/>
                <a:gdLst>
                  <a:gd name="T0" fmla="*/ 20 w 21"/>
                  <a:gd name="T1" fmla="*/ 11 h 57"/>
                  <a:gd name="T2" fmla="*/ 12 w 21"/>
                  <a:gd name="T3" fmla="*/ 0 h 57"/>
                  <a:gd name="T4" fmla="*/ 9 w 21"/>
                  <a:gd name="T5" fmla="*/ 16 h 57"/>
                  <a:gd name="T6" fmla="*/ 5 w 21"/>
                  <a:gd name="T7" fmla="*/ 27 h 57"/>
                  <a:gd name="T8" fmla="*/ 0 w 21"/>
                  <a:gd name="T9" fmla="*/ 36 h 57"/>
                  <a:gd name="T10" fmla="*/ 12 w 21"/>
                  <a:gd name="T11" fmla="*/ 33 h 57"/>
                  <a:gd name="T12" fmla="*/ 8 w 21"/>
                  <a:gd name="T13" fmla="*/ 52 h 57"/>
                  <a:gd name="T14" fmla="*/ 11 w 21"/>
                  <a:gd name="T15" fmla="*/ 57 h 57"/>
                  <a:gd name="T16" fmla="*/ 12 w 21"/>
                  <a:gd name="T17" fmla="*/ 54 h 57"/>
                  <a:gd name="T18" fmla="*/ 21 w 21"/>
                  <a:gd name="T19" fmla="*/ 29 h 57"/>
                  <a:gd name="T20" fmla="*/ 20 w 21"/>
                  <a:gd name="T21" fmla="*/ 1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7"/>
                  <a:gd name="T35" fmla="*/ 21 w 21"/>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7">
                    <a:moveTo>
                      <a:pt x="20" y="11"/>
                    </a:moveTo>
                    <a:lnTo>
                      <a:pt x="12" y="0"/>
                    </a:lnTo>
                    <a:lnTo>
                      <a:pt x="9" y="16"/>
                    </a:lnTo>
                    <a:lnTo>
                      <a:pt x="5" y="27"/>
                    </a:lnTo>
                    <a:lnTo>
                      <a:pt x="0" y="36"/>
                    </a:lnTo>
                    <a:lnTo>
                      <a:pt x="12" y="33"/>
                    </a:lnTo>
                    <a:lnTo>
                      <a:pt x="8" y="52"/>
                    </a:lnTo>
                    <a:lnTo>
                      <a:pt x="11" y="57"/>
                    </a:lnTo>
                    <a:lnTo>
                      <a:pt x="12" y="54"/>
                    </a:lnTo>
                    <a:lnTo>
                      <a:pt x="21" y="29"/>
                    </a:lnTo>
                    <a:lnTo>
                      <a:pt x="20" y="11"/>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69" name="Group 382"/>
            <p:cNvGrpSpPr>
              <a:grpSpLocks/>
            </p:cNvGrpSpPr>
            <p:nvPr/>
          </p:nvGrpSpPr>
          <p:grpSpPr bwMode="auto">
            <a:xfrm>
              <a:off x="3430149" y="2427611"/>
              <a:ext cx="23425" cy="26565"/>
              <a:chOff x="1807" y="1338"/>
              <a:chExt cx="15" cy="18"/>
            </a:xfrm>
          </p:grpSpPr>
          <p:sp>
            <p:nvSpPr>
              <p:cNvPr id="271" name="Freeform 383"/>
              <p:cNvSpPr>
                <a:spLocks/>
              </p:cNvSpPr>
              <p:nvPr/>
            </p:nvSpPr>
            <p:spPr bwMode="auto">
              <a:xfrm>
                <a:off x="1807" y="1338"/>
                <a:ext cx="12" cy="18"/>
              </a:xfrm>
              <a:custGeom>
                <a:avLst/>
                <a:gdLst>
                  <a:gd name="T0" fmla="*/ 5 w 15"/>
                  <a:gd name="T1" fmla="*/ 2 h 18"/>
                  <a:gd name="T2" fmla="*/ 0 w 15"/>
                  <a:gd name="T3" fmla="*/ 0 h 18"/>
                  <a:gd name="T4" fmla="*/ 10 w 15"/>
                  <a:gd name="T5" fmla="*/ 18 h 18"/>
                  <a:gd name="T6" fmla="*/ 15 w 15"/>
                  <a:gd name="T7" fmla="*/ 13 h 18"/>
                  <a:gd name="T8" fmla="*/ 5 w 15"/>
                  <a:gd name="T9" fmla="*/ 2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5" y="2"/>
                    </a:moveTo>
                    <a:lnTo>
                      <a:pt x="0" y="0"/>
                    </a:lnTo>
                    <a:lnTo>
                      <a:pt x="10" y="18"/>
                    </a:lnTo>
                    <a:lnTo>
                      <a:pt x="15" y="13"/>
                    </a:lnTo>
                    <a:lnTo>
                      <a:pt x="5" y="2"/>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72" name="Freeform 384"/>
              <p:cNvSpPr>
                <a:spLocks/>
              </p:cNvSpPr>
              <p:nvPr/>
            </p:nvSpPr>
            <p:spPr bwMode="auto">
              <a:xfrm>
                <a:off x="1807" y="1338"/>
                <a:ext cx="12" cy="18"/>
              </a:xfrm>
              <a:custGeom>
                <a:avLst/>
                <a:gdLst>
                  <a:gd name="T0" fmla="*/ 5 w 15"/>
                  <a:gd name="T1" fmla="*/ 2 h 18"/>
                  <a:gd name="T2" fmla="*/ 0 w 15"/>
                  <a:gd name="T3" fmla="*/ 0 h 18"/>
                  <a:gd name="T4" fmla="*/ 10 w 15"/>
                  <a:gd name="T5" fmla="*/ 18 h 18"/>
                  <a:gd name="T6" fmla="*/ 15 w 15"/>
                  <a:gd name="T7" fmla="*/ 13 h 18"/>
                  <a:gd name="T8" fmla="*/ 5 w 15"/>
                  <a:gd name="T9" fmla="*/ 2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5" y="2"/>
                    </a:moveTo>
                    <a:lnTo>
                      <a:pt x="0" y="0"/>
                    </a:lnTo>
                    <a:lnTo>
                      <a:pt x="10" y="18"/>
                    </a:lnTo>
                    <a:lnTo>
                      <a:pt x="15" y="13"/>
                    </a:lnTo>
                    <a:lnTo>
                      <a:pt x="5" y="2"/>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70" name="Group 385"/>
            <p:cNvGrpSpPr>
              <a:grpSpLocks/>
            </p:cNvGrpSpPr>
            <p:nvPr/>
          </p:nvGrpSpPr>
          <p:grpSpPr bwMode="auto">
            <a:xfrm>
              <a:off x="3417656" y="2433515"/>
              <a:ext cx="24986" cy="39848"/>
              <a:chOff x="1799" y="1342"/>
              <a:chExt cx="16" cy="27"/>
            </a:xfrm>
            <a:solidFill>
              <a:srgbClr val="178AC9"/>
            </a:solidFill>
          </p:grpSpPr>
          <p:sp>
            <p:nvSpPr>
              <p:cNvPr id="269" name="Freeform 386"/>
              <p:cNvSpPr>
                <a:spLocks/>
              </p:cNvSpPr>
              <p:nvPr/>
            </p:nvSpPr>
            <p:spPr bwMode="auto">
              <a:xfrm>
                <a:off x="1799" y="1342"/>
                <a:ext cx="16" cy="27"/>
              </a:xfrm>
              <a:custGeom>
                <a:avLst/>
                <a:gdLst>
                  <a:gd name="T0" fmla="*/ 0 w 16"/>
                  <a:gd name="T1" fmla="*/ 0 h 27"/>
                  <a:gd name="T2" fmla="*/ 14 w 16"/>
                  <a:gd name="T3" fmla="*/ 27 h 27"/>
                  <a:gd name="T4" fmla="*/ 16 w 16"/>
                  <a:gd name="T5" fmla="*/ 23 h 27"/>
                  <a:gd name="T6" fmla="*/ 0 w 16"/>
                  <a:gd name="T7" fmla="*/ 0 h 27"/>
                  <a:gd name="T8" fmla="*/ 0 60000 65536"/>
                  <a:gd name="T9" fmla="*/ 0 60000 65536"/>
                  <a:gd name="T10" fmla="*/ 0 60000 65536"/>
                  <a:gd name="T11" fmla="*/ 0 60000 65536"/>
                  <a:gd name="T12" fmla="*/ 0 w 16"/>
                  <a:gd name="T13" fmla="*/ 0 h 27"/>
                  <a:gd name="T14" fmla="*/ 16 w 16"/>
                  <a:gd name="T15" fmla="*/ 27 h 27"/>
                </a:gdLst>
                <a:ahLst/>
                <a:cxnLst>
                  <a:cxn ang="T8">
                    <a:pos x="T0" y="T1"/>
                  </a:cxn>
                  <a:cxn ang="T9">
                    <a:pos x="T2" y="T3"/>
                  </a:cxn>
                  <a:cxn ang="T10">
                    <a:pos x="T4" y="T5"/>
                  </a:cxn>
                  <a:cxn ang="T11">
                    <a:pos x="T6" y="T7"/>
                  </a:cxn>
                </a:cxnLst>
                <a:rect l="T12" t="T13" r="T14" b="T15"/>
                <a:pathLst>
                  <a:path w="16" h="27">
                    <a:moveTo>
                      <a:pt x="0" y="0"/>
                    </a:moveTo>
                    <a:lnTo>
                      <a:pt x="14" y="27"/>
                    </a:lnTo>
                    <a:lnTo>
                      <a:pt x="16" y="23"/>
                    </a:lnTo>
                    <a:lnTo>
                      <a:pt x="0"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70" name="Freeform 387"/>
              <p:cNvSpPr>
                <a:spLocks/>
              </p:cNvSpPr>
              <p:nvPr/>
            </p:nvSpPr>
            <p:spPr bwMode="auto">
              <a:xfrm>
                <a:off x="1799" y="1342"/>
                <a:ext cx="16" cy="27"/>
              </a:xfrm>
              <a:custGeom>
                <a:avLst/>
                <a:gdLst>
                  <a:gd name="T0" fmla="*/ 0 w 16"/>
                  <a:gd name="T1" fmla="*/ 0 h 27"/>
                  <a:gd name="T2" fmla="*/ 14 w 16"/>
                  <a:gd name="T3" fmla="*/ 27 h 27"/>
                  <a:gd name="T4" fmla="*/ 16 w 16"/>
                  <a:gd name="T5" fmla="*/ 23 h 27"/>
                  <a:gd name="T6" fmla="*/ 0 w 16"/>
                  <a:gd name="T7" fmla="*/ 0 h 27"/>
                  <a:gd name="T8" fmla="*/ 0 60000 65536"/>
                  <a:gd name="T9" fmla="*/ 0 60000 65536"/>
                  <a:gd name="T10" fmla="*/ 0 60000 65536"/>
                  <a:gd name="T11" fmla="*/ 0 60000 65536"/>
                  <a:gd name="T12" fmla="*/ 0 w 16"/>
                  <a:gd name="T13" fmla="*/ 0 h 27"/>
                  <a:gd name="T14" fmla="*/ 16 w 16"/>
                  <a:gd name="T15" fmla="*/ 27 h 27"/>
                </a:gdLst>
                <a:ahLst/>
                <a:cxnLst>
                  <a:cxn ang="T8">
                    <a:pos x="T0" y="T1"/>
                  </a:cxn>
                  <a:cxn ang="T9">
                    <a:pos x="T2" y="T3"/>
                  </a:cxn>
                  <a:cxn ang="T10">
                    <a:pos x="T4" y="T5"/>
                  </a:cxn>
                  <a:cxn ang="T11">
                    <a:pos x="T6" y="T7"/>
                  </a:cxn>
                </a:cxnLst>
                <a:rect l="T12" t="T13" r="T14" b="T15"/>
                <a:pathLst>
                  <a:path w="16" h="27">
                    <a:moveTo>
                      <a:pt x="0" y="0"/>
                    </a:moveTo>
                    <a:lnTo>
                      <a:pt x="14" y="27"/>
                    </a:lnTo>
                    <a:lnTo>
                      <a:pt x="16" y="23"/>
                    </a:lnTo>
                    <a:lnTo>
                      <a:pt x="0"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71" name="Group 388"/>
            <p:cNvGrpSpPr>
              <a:grpSpLocks/>
            </p:cNvGrpSpPr>
            <p:nvPr/>
          </p:nvGrpSpPr>
          <p:grpSpPr bwMode="auto">
            <a:xfrm>
              <a:off x="3411409" y="2529445"/>
              <a:ext cx="9370" cy="11807"/>
              <a:chOff x="1795" y="1407"/>
              <a:chExt cx="6" cy="8"/>
            </a:xfrm>
            <a:solidFill>
              <a:srgbClr val="178AC9"/>
            </a:solidFill>
          </p:grpSpPr>
          <p:sp>
            <p:nvSpPr>
              <p:cNvPr id="267" name="Freeform 389"/>
              <p:cNvSpPr>
                <a:spLocks/>
              </p:cNvSpPr>
              <p:nvPr/>
            </p:nvSpPr>
            <p:spPr bwMode="auto">
              <a:xfrm>
                <a:off x="1795" y="1407"/>
                <a:ext cx="6" cy="8"/>
              </a:xfrm>
              <a:custGeom>
                <a:avLst/>
                <a:gdLst>
                  <a:gd name="T0" fmla="*/ 6 w 6"/>
                  <a:gd name="T1" fmla="*/ 1 h 8"/>
                  <a:gd name="T2" fmla="*/ 0 w 6"/>
                  <a:gd name="T3" fmla="*/ 0 h 8"/>
                  <a:gd name="T4" fmla="*/ 4 w 6"/>
                  <a:gd name="T5" fmla="*/ 8 h 8"/>
                  <a:gd name="T6" fmla="*/ 6 w 6"/>
                  <a:gd name="T7" fmla="*/ 1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6" y="1"/>
                    </a:moveTo>
                    <a:lnTo>
                      <a:pt x="0" y="0"/>
                    </a:lnTo>
                    <a:lnTo>
                      <a:pt x="4" y="8"/>
                    </a:lnTo>
                    <a:lnTo>
                      <a:pt x="6" y="1"/>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68" name="Freeform 390"/>
              <p:cNvSpPr>
                <a:spLocks/>
              </p:cNvSpPr>
              <p:nvPr/>
            </p:nvSpPr>
            <p:spPr bwMode="auto">
              <a:xfrm>
                <a:off x="1795" y="1407"/>
                <a:ext cx="6" cy="8"/>
              </a:xfrm>
              <a:custGeom>
                <a:avLst/>
                <a:gdLst>
                  <a:gd name="T0" fmla="*/ 6 w 6"/>
                  <a:gd name="T1" fmla="*/ 1 h 8"/>
                  <a:gd name="T2" fmla="*/ 0 w 6"/>
                  <a:gd name="T3" fmla="*/ 0 h 8"/>
                  <a:gd name="T4" fmla="*/ 4 w 6"/>
                  <a:gd name="T5" fmla="*/ 8 h 8"/>
                  <a:gd name="T6" fmla="*/ 6 w 6"/>
                  <a:gd name="T7" fmla="*/ 1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6" y="1"/>
                    </a:moveTo>
                    <a:lnTo>
                      <a:pt x="0" y="0"/>
                    </a:lnTo>
                    <a:lnTo>
                      <a:pt x="4" y="8"/>
                    </a:lnTo>
                    <a:lnTo>
                      <a:pt x="6" y="1"/>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72" name="Group 391"/>
            <p:cNvGrpSpPr>
              <a:grpSpLocks/>
            </p:cNvGrpSpPr>
            <p:nvPr/>
          </p:nvGrpSpPr>
          <p:grpSpPr bwMode="auto">
            <a:xfrm>
              <a:off x="4401490" y="3230472"/>
              <a:ext cx="217068" cy="383720"/>
              <a:chOff x="2429" y="1882"/>
              <a:chExt cx="139" cy="260"/>
            </a:xfrm>
          </p:grpSpPr>
          <p:sp>
            <p:nvSpPr>
              <p:cNvPr id="265" name="Freeform 392"/>
              <p:cNvSpPr>
                <a:spLocks/>
              </p:cNvSpPr>
              <p:nvPr/>
            </p:nvSpPr>
            <p:spPr bwMode="auto">
              <a:xfrm>
                <a:off x="2429" y="1882"/>
                <a:ext cx="136" cy="260"/>
              </a:xfrm>
              <a:custGeom>
                <a:avLst/>
                <a:gdLst>
                  <a:gd name="T0" fmla="*/ 125 w 139"/>
                  <a:gd name="T1" fmla="*/ 130 h 260"/>
                  <a:gd name="T2" fmla="*/ 125 w 139"/>
                  <a:gd name="T3" fmla="*/ 146 h 260"/>
                  <a:gd name="T4" fmla="*/ 137 w 139"/>
                  <a:gd name="T5" fmla="*/ 140 h 260"/>
                  <a:gd name="T6" fmla="*/ 139 w 139"/>
                  <a:gd name="T7" fmla="*/ 106 h 260"/>
                  <a:gd name="T8" fmla="*/ 103 w 139"/>
                  <a:gd name="T9" fmla="*/ 112 h 260"/>
                  <a:gd name="T10" fmla="*/ 119 w 139"/>
                  <a:gd name="T11" fmla="*/ 93 h 260"/>
                  <a:gd name="T12" fmla="*/ 120 w 139"/>
                  <a:gd name="T13" fmla="*/ 62 h 260"/>
                  <a:gd name="T14" fmla="*/ 128 w 139"/>
                  <a:gd name="T15" fmla="*/ 15 h 260"/>
                  <a:gd name="T16" fmla="*/ 123 w 139"/>
                  <a:gd name="T17" fmla="*/ 0 h 260"/>
                  <a:gd name="T18" fmla="*/ 85 w 139"/>
                  <a:gd name="T19" fmla="*/ 34 h 260"/>
                  <a:gd name="T20" fmla="*/ 40 w 139"/>
                  <a:gd name="T21" fmla="*/ 49 h 260"/>
                  <a:gd name="T22" fmla="*/ 10 w 139"/>
                  <a:gd name="T23" fmla="*/ 78 h 260"/>
                  <a:gd name="T24" fmla="*/ 18 w 139"/>
                  <a:gd name="T25" fmla="*/ 97 h 260"/>
                  <a:gd name="T26" fmla="*/ 3 w 139"/>
                  <a:gd name="T27" fmla="*/ 101 h 260"/>
                  <a:gd name="T28" fmla="*/ 7 w 139"/>
                  <a:gd name="T29" fmla="*/ 119 h 260"/>
                  <a:gd name="T30" fmla="*/ 0 w 139"/>
                  <a:gd name="T31" fmla="*/ 138 h 260"/>
                  <a:gd name="T32" fmla="*/ 13 w 139"/>
                  <a:gd name="T33" fmla="*/ 156 h 260"/>
                  <a:gd name="T34" fmla="*/ 3 w 139"/>
                  <a:gd name="T35" fmla="*/ 153 h 260"/>
                  <a:gd name="T36" fmla="*/ 3 w 139"/>
                  <a:gd name="T37" fmla="*/ 169 h 260"/>
                  <a:gd name="T38" fmla="*/ 6 w 139"/>
                  <a:gd name="T39" fmla="*/ 187 h 260"/>
                  <a:gd name="T40" fmla="*/ 19 w 139"/>
                  <a:gd name="T41" fmla="*/ 200 h 260"/>
                  <a:gd name="T42" fmla="*/ 23 w 139"/>
                  <a:gd name="T43" fmla="*/ 234 h 260"/>
                  <a:gd name="T44" fmla="*/ 22 w 139"/>
                  <a:gd name="T45" fmla="*/ 250 h 260"/>
                  <a:gd name="T46" fmla="*/ 61 w 139"/>
                  <a:gd name="T47" fmla="*/ 260 h 260"/>
                  <a:gd name="T48" fmla="*/ 81 w 139"/>
                  <a:gd name="T49" fmla="*/ 259 h 260"/>
                  <a:gd name="T50" fmla="*/ 74 w 139"/>
                  <a:gd name="T51" fmla="*/ 242 h 260"/>
                  <a:gd name="T52" fmla="*/ 79 w 139"/>
                  <a:gd name="T53" fmla="*/ 226 h 260"/>
                  <a:gd name="T54" fmla="*/ 77 w 139"/>
                  <a:gd name="T55" fmla="*/ 199 h 260"/>
                  <a:gd name="T56" fmla="*/ 83 w 139"/>
                  <a:gd name="T57" fmla="*/ 184 h 260"/>
                  <a:gd name="T58" fmla="*/ 94 w 139"/>
                  <a:gd name="T59" fmla="*/ 181 h 260"/>
                  <a:gd name="T60" fmla="*/ 97 w 139"/>
                  <a:gd name="T61" fmla="*/ 166 h 260"/>
                  <a:gd name="T62" fmla="*/ 111 w 139"/>
                  <a:gd name="T63" fmla="*/ 160 h 260"/>
                  <a:gd name="T64" fmla="*/ 125 w 139"/>
                  <a:gd name="T65" fmla="*/ 130 h 2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260"/>
                  <a:gd name="T101" fmla="*/ 139 w 139"/>
                  <a:gd name="T102" fmla="*/ 260 h 2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260">
                    <a:moveTo>
                      <a:pt x="125" y="130"/>
                    </a:moveTo>
                    <a:lnTo>
                      <a:pt x="125" y="146"/>
                    </a:lnTo>
                    <a:lnTo>
                      <a:pt x="137" y="140"/>
                    </a:lnTo>
                    <a:lnTo>
                      <a:pt x="139" y="106"/>
                    </a:lnTo>
                    <a:lnTo>
                      <a:pt x="103" y="112"/>
                    </a:lnTo>
                    <a:lnTo>
                      <a:pt x="119" y="93"/>
                    </a:lnTo>
                    <a:lnTo>
                      <a:pt x="120" y="62"/>
                    </a:lnTo>
                    <a:lnTo>
                      <a:pt x="128" y="15"/>
                    </a:lnTo>
                    <a:lnTo>
                      <a:pt x="123" y="0"/>
                    </a:lnTo>
                    <a:lnTo>
                      <a:pt x="85" y="34"/>
                    </a:lnTo>
                    <a:lnTo>
                      <a:pt x="40" y="49"/>
                    </a:lnTo>
                    <a:lnTo>
                      <a:pt x="10" y="78"/>
                    </a:lnTo>
                    <a:lnTo>
                      <a:pt x="18" y="97"/>
                    </a:lnTo>
                    <a:lnTo>
                      <a:pt x="3" y="101"/>
                    </a:lnTo>
                    <a:lnTo>
                      <a:pt x="7" y="119"/>
                    </a:lnTo>
                    <a:lnTo>
                      <a:pt x="0" y="138"/>
                    </a:lnTo>
                    <a:lnTo>
                      <a:pt x="13" y="156"/>
                    </a:lnTo>
                    <a:lnTo>
                      <a:pt x="3" y="153"/>
                    </a:lnTo>
                    <a:lnTo>
                      <a:pt x="3" y="169"/>
                    </a:lnTo>
                    <a:lnTo>
                      <a:pt x="6" y="187"/>
                    </a:lnTo>
                    <a:lnTo>
                      <a:pt x="19" y="200"/>
                    </a:lnTo>
                    <a:lnTo>
                      <a:pt x="23" y="234"/>
                    </a:lnTo>
                    <a:lnTo>
                      <a:pt x="22" y="250"/>
                    </a:lnTo>
                    <a:lnTo>
                      <a:pt x="61" y="260"/>
                    </a:lnTo>
                    <a:lnTo>
                      <a:pt x="81" y="259"/>
                    </a:lnTo>
                    <a:lnTo>
                      <a:pt x="74" y="242"/>
                    </a:lnTo>
                    <a:lnTo>
                      <a:pt x="79" y="226"/>
                    </a:lnTo>
                    <a:lnTo>
                      <a:pt x="77" y="199"/>
                    </a:lnTo>
                    <a:lnTo>
                      <a:pt x="83" y="184"/>
                    </a:lnTo>
                    <a:lnTo>
                      <a:pt x="94" y="181"/>
                    </a:lnTo>
                    <a:lnTo>
                      <a:pt x="97" y="166"/>
                    </a:lnTo>
                    <a:lnTo>
                      <a:pt x="111" y="160"/>
                    </a:lnTo>
                    <a:lnTo>
                      <a:pt x="125" y="13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66" name="Freeform 393"/>
              <p:cNvSpPr>
                <a:spLocks/>
              </p:cNvSpPr>
              <p:nvPr/>
            </p:nvSpPr>
            <p:spPr bwMode="auto">
              <a:xfrm>
                <a:off x="2429" y="1882"/>
                <a:ext cx="136" cy="260"/>
              </a:xfrm>
              <a:custGeom>
                <a:avLst/>
                <a:gdLst>
                  <a:gd name="T0" fmla="*/ 125 w 139"/>
                  <a:gd name="T1" fmla="*/ 130 h 260"/>
                  <a:gd name="T2" fmla="*/ 125 w 139"/>
                  <a:gd name="T3" fmla="*/ 146 h 260"/>
                  <a:gd name="T4" fmla="*/ 137 w 139"/>
                  <a:gd name="T5" fmla="*/ 140 h 260"/>
                  <a:gd name="T6" fmla="*/ 139 w 139"/>
                  <a:gd name="T7" fmla="*/ 106 h 260"/>
                  <a:gd name="T8" fmla="*/ 103 w 139"/>
                  <a:gd name="T9" fmla="*/ 112 h 260"/>
                  <a:gd name="T10" fmla="*/ 119 w 139"/>
                  <a:gd name="T11" fmla="*/ 93 h 260"/>
                  <a:gd name="T12" fmla="*/ 120 w 139"/>
                  <a:gd name="T13" fmla="*/ 62 h 260"/>
                  <a:gd name="T14" fmla="*/ 128 w 139"/>
                  <a:gd name="T15" fmla="*/ 15 h 260"/>
                  <a:gd name="T16" fmla="*/ 123 w 139"/>
                  <a:gd name="T17" fmla="*/ 0 h 260"/>
                  <a:gd name="T18" fmla="*/ 85 w 139"/>
                  <a:gd name="T19" fmla="*/ 34 h 260"/>
                  <a:gd name="T20" fmla="*/ 40 w 139"/>
                  <a:gd name="T21" fmla="*/ 49 h 260"/>
                  <a:gd name="T22" fmla="*/ 10 w 139"/>
                  <a:gd name="T23" fmla="*/ 78 h 260"/>
                  <a:gd name="T24" fmla="*/ 18 w 139"/>
                  <a:gd name="T25" fmla="*/ 97 h 260"/>
                  <a:gd name="T26" fmla="*/ 3 w 139"/>
                  <a:gd name="T27" fmla="*/ 101 h 260"/>
                  <a:gd name="T28" fmla="*/ 7 w 139"/>
                  <a:gd name="T29" fmla="*/ 119 h 260"/>
                  <a:gd name="T30" fmla="*/ 0 w 139"/>
                  <a:gd name="T31" fmla="*/ 138 h 260"/>
                  <a:gd name="T32" fmla="*/ 13 w 139"/>
                  <a:gd name="T33" fmla="*/ 156 h 260"/>
                  <a:gd name="T34" fmla="*/ 3 w 139"/>
                  <a:gd name="T35" fmla="*/ 153 h 260"/>
                  <a:gd name="T36" fmla="*/ 3 w 139"/>
                  <a:gd name="T37" fmla="*/ 169 h 260"/>
                  <a:gd name="T38" fmla="*/ 6 w 139"/>
                  <a:gd name="T39" fmla="*/ 187 h 260"/>
                  <a:gd name="T40" fmla="*/ 19 w 139"/>
                  <a:gd name="T41" fmla="*/ 200 h 260"/>
                  <a:gd name="T42" fmla="*/ 23 w 139"/>
                  <a:gd name="T43" fmla="*/ 234 h 260"/>
                  <a:gd name="T44" fmla="*/ 22 w 139"/>
                  <a:gd name="T45" fmla="*/ 250 h 260"/>
                  <a:gd name="T46" fmla="*/ 61 w 139"/>
                  <a:gd name="T47" fmla="*/ 260 h 260"/>
                  <a:gd name="T48" fmla="*/ 81 w 139"/>
                  <a:gd name="T49" fmla="*/ 259 h 260"/>
                  <a:gd name="T50" fmla="*/ 74 w 139"/>
                  <a:gd name="T51" fmla="*/ 242 h 260"/>
                  <a:gd name="T52" fmla="*/ 79 w 139"/>
                  <a:gd name="T53" fmla="*/ 226 h 260"/>
                  <a:gd name="T54" fmla="*/ 77 w 139"/>
                  <a:gd name="T55" fmla="*/ 199 h 260"/>
                  <a:gd name="T56" fmla="*/ 83 w 139"/>
                  <a:gd name="T57" fmla="*/ 184 h 260"/>
                  <a:gd name="T58" fmla="*/ 94 w 139"/>
                  <a:gd name="T59" fmla="*/ 181 h 260"/>
                  <a:gd name="T60" fmla="*/ 97 w 139"/>
                  <a:gd name="T61" fmla="*/ 166 h 260"/>
                  <a:gd name="T62" fmla="*/ 111 w 139"/>
                  <a:gd name="T63" fmla="*/ 160 h 260"/>
                  <a:gd name="T64" fmla="*/ 125 w 139"/>
                  <a:gd name="T65" fmla="*/ 130 h 2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260"/>
                  <a:gd name="T101" fmla="*/ 139 w 139"/>
                  <a:gd name="T102" fmla="*/ 260 h 2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260">
                    <a:moveTo>
                      <a:pt x="125" y="130"/>
                    </a:moveTo>
                    <a:lnTo>
                      <a:pt x="125" y="146"/>
                    </a:lnTo>
                    <a:lnTo>
                      <a:pt x="137" y="140"/>
                    </a:lnTo>
                    <a:lnTo>
                      <a:pt x="139" y="106"/>
                    </a:lnTo>
                    <a:lnTo>
                      <a:pt x="103" y="112"/>
                    </a:lnTo>
                    <a:lnTo>
                      <a:pt x="119" y="93"/>
                    </a:lnTo>
                    <a:lnTo>
                      <a:pt x="120" y="62"/>
                    </a:lnTo>
                    <a:lnTo>
                      <a:pt x="128" y="15"/>
                    </a:lnTo>
                    <a:lnTo>
                      <a:pt x="123" y="0"/>
                    </a:lnTo>
                    <a:lnTo>
                      <a:pt x="85" y="34"/>
                    </a:lnTo>
                    <a:lnTo>
                      <a:pt x="40" y="49"/>
                    </a:lnTo>
                    <a:lnTo>
                      <a:pt x="10" y="78"/>
                    </a:lnTo>
                    <a:lnTo>
                      <a:pt x="18" y="97"/>
                    </a:lnTo>
                    <a:lnTo>
                      <a:pt x="3" y="101"/>
                    </a:lnTo>
                    <a:lnTo>
                      <a:pt x="7" y="119"/>
                    </a:lnTo>
                    <a:lnTo>
                      <a:pt x="0" y="138"/>
                    </a:lnTo>
                    <a:lnTo>
                      <a:pt x="13" y="156"/>
                    </a:lnTo>
                    <a:lnTo>
                      <a:pt x="3" y="153"/>
                    </a:lnTo>
                    <a:lnTo>
                      <a:pt x="3" y="169"/>
                    </a:lnTo>
                    <a:lnTo>
                      <a:pt x="6" y="187"/>
                    </a:lnTo>
                    <a:lnTo>
                      <a:pt x="19" y="200"/>
                    </a:lnTo>
                    <a:lnTo>
                      <a:pt x="23" y="234"/>
                    </a:lnTo>
                    <a:lnTo>
                      <a:pt x="22" y="250"/>
                    </a:lnTo>
                    <a:lnTo>
                      <a:pt x="61" y="260"/>
                    </a:lnTo>
                    <a:lnTo>
                      <a:pt x="81" y="259"/>
                    </a:lnTo>
                    <a:lnTo>
                      <a:pt x="74" y="242"/>
                    </a:lnTo>
                    <a:lnTo>
                      <a:pt x="79" y="226"/>
                    </a:lnTo>
                    <a:lnTo>
                      <a:pt x="77" y="199"/>
                    </a:lnTo>
                    <a:lnTo>
                      <a:pt x="83" y="184"/>
                    </a:lnTo>
                    <a:lnTo>
                      <a:pt x="94" y="181"/>
                    </a:lnTo>
                    <a:lnTo>
                      <a:pt x="97" y="166"/>
                    </a:lnTo>
                    <a:lnTo>
                      <a:pt x="111" y="160"/>
                    </a:lnTo>
                    <a:lnTo>
                      <a:pt x="125" y="13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73" name="Group 394"/>
            <p:cNvGrpSpPr>
              <a:grpSpLocks/>
            </p:cNvGrpSpPr>
            <p:nvPr/>
          </p:nvGrpSpPr>
          <p:grpSpPr bwMode="auto">
            <a:xfrm>
              <a:off x="4538914" y="3515310"/>
              <a:ext cx="78082" cy="69365"/>
              <a:chOff x="2517" y="2075"/>
              <a:chExt cx="50" cy="47"/>
            </a:xfrm>
          </p:grpSpPr>
          <p:sp>
            <p:nvSpPr>
              <p:cNvPr id="263" name="Freeform 395"/>
              <p:cNvSpPr>
                <a:spLocks/>
              </p:cNvSpPr>
              <p:nvPr/>
            </p:nvSpPr>
            <p:spPr bwMode="auto">
              <a:xfrm>
                <a:off x="2517" y="2075"/>
                <a:ext cx="50" cy="47"/>
              </a:xfrm>
              <a:custGeom>
                <a:avLst/>
                <a:gdLst>
                  <a:gd name="T0" fmla="*/ 50 w 50"/>
                  <a:gd name="T1" fmla="*/ 22 h 47"/>
                  <a:gd name="T2" fmla="*/ 41 w 50"/>
                  <a:gd name="T3" fmla="*/ 4 h 47"/>
                  <a:gd name="T4" fmla="*/ 38 w 50"/>
                  <a:gd name="T5" fmla="*/ 6 h 47"/>
                  <a:gd name="T6" fmla="*/ 16 w 50"/>
                  <a:gd name="T7" fmla="*/ 0 h 47"/>
                  <a:gd name="T8" fmla="*/ 9 w 50"/>
                  <a:gd name="T9" fmla="*/ 3 h 47"/>
                  <a:gd name="T10" fmla="*/ 0 w 50"/>
                  <a:gd name="T11" fmla="*/ 19 h 47"/>
                  <a:gd name="T12" fmla="*/ 15 w 50"/>
                  <a:gd name="T13" fmla="*/ 36 h 47"/>
                  <a:gd name="T14" fmla="*/ 23 w 50"/>
                  <a:gd name="T15" fmla="*/ 47 h 47"/>
                  <a:gd name="T16" fmla="*/ 47 w 50"/>
                  <a:gd name="T17" fmla="*/ 47 h 47"/>
                  <a:gd name="T18" fmla="*/ 50 w 50"/>
                  <a:gd name="T19" fmla="*/ 2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7"/>
                  <a:gd name="T32" fmla="*/ 50 w 5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7">
                    <a:moveTo>
                      <a:pt x="50" y="22"/>
                    </a:moveTo>
                    <a:lnTo>
                      <a:pt x="41" y="4"/>
                    </a:lnTo>
                    <a:lnTo>
                      <a:pt x="38" y="6"/>
                    </a:lnTo>
                    <a:lnTo>
                      <a:pt x="16" y="0"/>
                    </a:lnTo>
                    <a:lnTo>
                      <a:pt x="9" y="3"/>
                    </a:lnTo>
                    <a:lnTo>
                      <a:pt x="0" y="19"/>
                    </a:lnTo>
                    <a:lnTo>
                      <a:pt x="15" y="36"/>
                    </a:lnTo>
                    <a:lnTo>
                      <a:pt x="23" y="47"/>
                    </a:lnTo>
                    <a:lnTo>
                      <a:pt x="47" y="47"/>
                    </a:lnTo>
                    <a:lnTo>
                      <a:pt x="50" y="22"/>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64" name="Freeform 396"/>
              <p:cNvSpPr>
                <a:spLocks/>
              </p:cNvSpPr>
              <p:nvPr/>
            </p:nvSpPr>
            <p:spPr bwMode="auto">
              <a:xfrm>
                <a:off x="2517" y="2075"/>
                <a:ext cx="50" cy="47"/>
              </a:xfrm>
              <a:custGeom>
                <a:avLst/>
                <a:gdLst>
                  <a:gd name="T0" fmla="*/ 50 w 50"/>
                  <a:gd name="T1" fmla="*/ 22 h 47"/>
                  <a:gd name="T2" fmla="*/ 41 w 50"/>
                  <a:gd name="T3" fmla="*/ 4 h 47"/>
                  <a:gd name="T4" fmla="*/ 38 w 50"/>
                  <a:gd name="T5" fmla="*/ 6 h 47"/>
                  <a:gd name="T6" fmla="*/ 16 w 50"/>
                  <a:gd name="T7" fmla="*/ 0 h 47"/>
                  <a:gd name="T8" fmla="*/ 9 w 50"/>
                  <a:gd name="T9" fmla="*/ 3 h 47"/>
                  <a:gd name="T10" fmla="*/ 0 w 50"/>
                  <a:gd name="T11" fmla="*/ 19 h 47"/>
                  <a:gd name="T12" fmla="*/ 15 w 50"/>
                  <a:gd name="T13" fmla="*/ 36 h 47"/>
                  <a:gd name="T14" fmla="*/ 23 w 50"/>
                  <a:gd name="T15" fmla="*/ 47 h 47"/>
                  <a:gd name="T16" fmla="*/ 47 w 50"/>
                  <a:gd name="T17" fmla="*/ 47 h 47"/>
                  <a:gd name="T18" fmla="*/ 50 w 50"/>
                  <a:gd name="T19" fmla="*/ 2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7"/>
                  <a:gd name="T32" fmla="*/ 50 w 5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7">
                    <a:moveTo>
                      <a:pt x="50" y="22"/>
                    </a:moveTo>
                    <a:lnTo>
                      <a:pt x="41" y="4"/>
                    </a:lnTo>
                    <a:lnTo>
                      <a:pt x="38" y="6"/>
                    </a:lnTo>
                    <a:lnTo>
                      <a:pt x="16" y="0"/>
                    </a:lnTo>
                    <a:lnTo>
                      <a:pt x="9" y="3"/>
                    </a:lnTo>
                    <a:lnTo>
                      <a:pt x="0" y="19"/>
                    </a:lnTo>
                    <a:lnTo>
                      <a:pt x="15" y="36"/>
                    </a:lnTo>
                    <a:lnTo>
                      <a:pt x="23" y="47"/>
                    </a:lnTo>
                    <a:lnTo>
                      <a:pt x="47" y="47"/>
                    </a:lnTo>
                    <a:lnTo>
                      <a:pt x="50" y="22"/>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74" name="Group 397"/>
            <p:cNvGrpSpPr>
              <a:grpSpLocks/>
            </p:cNvGrpSpPr>
            <p:nvPr/>
          </p:nvGrpSpPr>
          <p:grpSpPr bwMode="auto">
            <a:xfrm>
              <a:off x="4637297" y="3444469"/>
              <a:ext cx="132739" cy="153488"/>
              <a:chOff x="2580" y="2027"/>
              <a:chExt cx="85" cy="104"/>
            </a:xfrm>
          </p:grpSpPr>
          <p:sp>
            <p:nvSpPr>
              <p:cNvPr id="261" name="Freeform 398"/>
              <p:cNvSpPr>
                <a:spLocks/>
              </p:cNvSpPr>
              <p:nvPr/>
            </p:nvSpPr>
            <p:spPr bwMode="auto">
              <a:xfrm>
                <a:off x="2580" y="2027"/>
                <a:ext cx="85" cy="104"/>
              </a:xfrm>
              <a:custGeom>
                <a:avLst/>
                <a:gdLst>
                  <a:gd name="T0" fmla="*/ 76 w 85"/>
                  <a:gd name="T1" fmla="*/ 47 h 104"/>
                  <a:gd name="T2" fmla="*/ 80 w 85"/>
                  <a:gd name="T3" fmla="*/ 43 h 104"/>
                  <a:gd name="T4" fmla="*/ 85 w 85"/>
                  <a:gd name="T5" fmla="*/ 42 h 104"/>
                  <a:gd name="T6" fmla="*/ 70 w 85"/>
                  <a:gd name="T7" fmla="*/ 0 h 104"/>
                  <a:gd name="T8" fmla="*/ 52 w 85"/>
                  <a:gd name="T9" fmla="*/ 13 h 104"/>
                  <a:gd name="T10" fmla="*/ 55 w 85"/>
                  <a:gd name="T11" fmla="*/ 31 h 104"/>
                  <a:gd name="T12" fmla="*/ 54 w 85"/>
                  <a:gd name="T13" fmla="*/ 36 h 104"/>
                  <a:gd name="T14" fmla="*/ 49 w 85"/>
                  <a:gd name="T15" fmla="*/ 17 h 104"/>
                  <a:gd name="T16" fmla="*/ 39 w 85"/>
                  <a:gd name="T17" fmla="*/ 42 h 104"/>
                  <a:gd name="T18" fmla="*/ 36 w 85"/>
                  <a:gd name="T19" fmla="*/ 29 h 104"/>
                  <a:gd name="T20" fmla="*/ 26 w 85"/>
                  <a:gd name="T21" fmla="*/ 13 h 104"/>
                  <a:gd name="T22" fmla="*/ 18 w 85"/>
                  <a:gd name="T23" fmla="*/ 27 h 104"/>
                  <a:gd name="T24" fmla="*/ 0 w 85"/>
                  <a:gd name="T25" fmla="*/ 37 h 104"/>
                  <a:gd name="T26" fmla="*/ 9 w 85"/>
                  <a:gd name="T27" fmla="*/ 61 h 104"/>
                  <a:gd name="T28" fmla="*/ 22 w 85"/>
                  <a:gd name="T29" fmla="*/ 83 h 104"/>
                  <a:gd name="T30" fmla="*/ 38 w 85"/>
                  <a:gd name="T31" fmla="*/ 88 h 104"/>
                  <a:gd name="T32" fmla="*/ 48 w 85"/>
                  <a:gd name="T33" fmla="*/ 104 h 104"/>
                  <a:gd name="T34" fmla="*/ 55 w 85"/>
                  <a:gd name="T35" fmla="*/ 95 h 104"/>
                  <a:gd name="T36" fmla="*/ 67 w 85"/>
                  <a:gd name="T37" fmla="*/ 81 h 104"/>
                  <a:gd name="T38" fmla="*/ 71 w 85"/>
                  <a:gd name="T39" fmla="*/ 68 h 104"/>
                  <a:gd name="T40" fmla="*/ 76 w 85"/>
                  <a:gd name="T41" fmla="*/ 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04"/>
                  <a:gd name="T65" fmla="*/ 85 w 85"/>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04">
                    <a:moveTo>
                      <a:pt x="76" y="47"/>
                    </a:moveTo>
                    <a:lnTo>
                      <a:pt x="80" y="43"/>
                    </a:lnTo>
                    <a:lnTo>
                      <a:pt x="85" y="42"/>
                    </a:lnTo>
                    <a:lnTo>
                      <a:pt x="70" y="0"/>
                    </a:lnTo>
                    <a:lnTo>
                      <a:pt x="52" y="13"/>
                    </a:lnTo>
                    <a:lnTo>
                      <a:pt x="55" y="31"/>
                    </a:lnTo>
                    <a:lnTo>
                      <a:pt x="54" y="36"/>
                    </a:lnTo>
                    <a:lnTo>
                      <a:pt x="49" y="17"/>
                    </a:lnTo>
                    <a:lnTo>
                      <a:pt x="39" y="42"/>
                    </a:lnTo>
                    <a:lnTo>
                      <a:pt x="36" y="29"/>
                    </a:lnTo>
                    <a:lnTo>
                      <a:pt x="26" y="13"/>
                    </a:lnTo>
                    <a:lnTo>
                      <a:pt x="18" y="27"/>
                    </a:lnTo>
                    <a:lnTo>
                      <a:pt x="0" y="37"/>
                    </a:lnTo>
                    <a:lnTo>
                      <a:pt x="9" y="61"/>
                    </a:lnTo>
                    <a:lnTo>
                      <a:pt x="22" y="83"/>
                    </a:lnTo>
                    <a:lnTo>
                      <a:pt x="38" y="88"/>
                    </a:lnTo>
                    <a:lnTo>
                      <a:pt x="48" y="104"/>
                    </a:lnTo>
                    <a:lnTo>
                      <a:pt x="55" y="95"/>
                    </a:lnTo>
                    <a:lnTo>
                      <a:pt x="67" y="81"/>
                    </a:lnTo>
                    <a:lnTo>
                      <a:pt x="71" y="68"/>
                    </a:lnTo>
                    <a:lnTo>
                      <a:pt x="76" y="47"/>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62" name="Freeform 399"/>
              <p:cNvSpPr>
                <a:spLocks/>
              </p:cNvSpPr>
              <p:nvPr/>
            </p:nvSpPr>
            <p:spPr bwMode="auto">
              <a:xfrm>
                <a:off x="2580" y="2027"/>
                <a:ext cx="85" cy="104"/>
              </a:xfrm>
              <a:custGeom>
                <a:avLst/>
                <a:gdLst>
                  <a:gd name="T0" fmla="*/ 76 w 85"/>
                  <a:gd name="T1" fmla="*/ 47 h 104"/>
                  <a:gd name="T2" fmla="*/ 80 w 85"/>
                  <a:gd name="T3" fmla="*/ 43 h 104"/>
                  <a:gd name="T4" fmla="*/ 85 w 85"/>
                  <a:gd name="T5" fmla="*/ 42 h 104"/>
                  <a:gd name="T6" fmla="*/ 70 w 85"/>
                  <a:gd name="T7" fmla="*/ 0 h 104"/>
                  <a:gd name="T8" fmla="*/ 52 w 85"/>
                  <a:gd name="T9" fmla="*/ 13 h 104"/>
                  <a:gd name="T10" fmla="*/ 55 w 85"/>
                  <a:gd name="T11" fmla="*/ 31 h 104"/>
                  <a:gd name="T12" fmla="*/ 54 w 85"/>
                  <a:gd name="T13" fmla="*/ 36 h 104"/>
                  <a:gd name="T14" fmla="*/ 49 w 85"/>
                  <a:gd name="T15" fmla="*/ 17 h 104"/>
                  <a:gd name="T16" fmla="*/ 39 w 85"/>
                  <a:gd name="T17" fmla="*/ 42 h 104"/>
                  <a:gd name="T18" fmla="*/ 36 w 85"/>
                  <a:gd name="T19" fmla="*/ 29 h 104"/>
                  <a:gd name="T20" fmla="*/ 26 w 85"/>
                  <a:gd name="T21" fmla="*/ 13 h 104"/>
                  <a:gd name="T22" fmla="*/ 18 w 85"/>
                  <a:gd name="T23" fmla="*/ 27 h 104"/>
                  <a:gd name="T24" fmla="*/ 0 w 85"/>
                  <a:gd name="T25" fmla="*/ 37 h 104"/>
                  <a:gd name="T26" fmla="*/ 9 w 85"/>
                  <a:gd name="T27" fmla="*/ 61 h 104"/>
                  <a:gd name="T28" fmla="*/ 22 w 85"/>
                  <a:gd name="T29" fmla="*/ 83 h 104"/>
                  <a:gd name="T30" fmla="*/ 38 w 85"/>
                  <a:gd name="T31" fmla="*/ 88 h 104"/>
                  <a:gd name="T32" fmla="*/ 48 w 85"/>
                  <a:gd name="T33" fmla="*/ 104 h 104"/>
                  <a:gd name="T34" fmla="*/ 55 w 85"/>
                  <a:gd name="T35" fmla="*/ 95 h 104"/>
                  <a:gd name="T36" fmla="*/ 67 w 85"/>
                  <a:gd name="T37" fmla="*/ 81 h 104"/>
                  <a:gd name="T38" fmla="*/ 71 w 85"/>
                  <a:gd name="T39" fmla="*/ 68 h 104"/>
                  <a:gd name="T40" fmla="*/ 76 w 85"/>
                  <a:gd name="T41" fmla="*/ 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04"/>
                  <a:gd name="T65" fmla="*/ 85 w 85"/>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04">
                    <a:moveTo>
                      <a:pt x="76" y="47"/>
                    </a:moveTo>
                    <a:lnTo>
                      <a:pt x="80" y="43"/>
                    </a:lnTo>
                    <a:lnTo>
                      <a:pt x="85" y="42"/>
                    </a:lnTo>
                    <a:lnTo>
                      <a:pt x="70" y="0"/>
                    </a:lnTo>
                    <a:lnTo>
                      <a:pt x="52" y="13"/>
                    </a:lnTo>
                    <a:lnTo>
                      <a:pt x="55" y="31"/>
                    </a:lnTo>
                    <a:lnTo>
                      <a:pt x="54" y="36"/>
                    </a:lnTo>
                    <a:lnTo>
                      <a:pt x="49" y="17"/>
                    </a:lnTo>
                    <a:lnTo>
                      <a:pt x="39" y="42"/>
                    </a:lnTo>
                    <a:lnTo>
                      <a:pt x="36" y="29"/>
                    </a:lnTo>
                    <a:lnTo>
                      <a:pt x="26" y="13"/>
                    </a:lnTo>
                    <a:lnTo>
                      <a:pt x="18" y="27"/>
                    </a:lnTo>
                    <a:lnTo>
                      <a:pt x="0" y="37"/>
                    </a:lnTo>
                    <a:lnTo>
                      <a:pt x="9" y="61"/>
                    </a:lnTo>
                    <a:lnTo>
                      <a:pt x="22" y="83"/>
                    </a:lnTo>
                    <a:lnTo>
                      <a:pt x="38" y="88"/>
                    </a:lnTo>
                    <a:lnTo>
                      <a:pt x="48" y="104"/>
                    </a:lnTo>
                    <a:lnTo>
                      <a:pt x="55" y="95"/>
                    </a:lnTo>
                    <a:lnTo>
                      <a:pt x="67" y="81"/>
                    </a:lnTo>
                    <a:lnTo>
                      <a:pt x="71" y="68"/>
                    </a:lnTo>
                    <a:lnTo>
                      <a:pt x="76" y="47"/>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75" name="Group 400"/>
            <p:cNvGrpSpPr>
              <a:grpSpLocks/>
            </p:cNvGrpSpPr>
            <p:nvPr/>
          </p:nvGrpSpPr>
          <p:grpSpPr bwMode="auto">
            <a:xfrm>
              <a:off x="4699763" y="3599433"/>
              <a:ext cx="26548" cy="57558"/>
              <a:chOff x="2620" y="2132"/>
              <a:chExt cx="17" cy="39"/>
            </a:xfrm>
          </p:grpSpPr>
          <p:sp>
            <p:nvSpPr>
              <p:cNvPr id="259" name="Freeform 401"/>
              <p:cNvSpPr>
                <a:spLocks/>
              </p:cNvSpPr>
              <p:nvPr/>
            </p:nvSpPr>
            <p:spPr bwMode="auto">
              <a:xfrm>
                <a:off x="2623" y="2132"/>
                <a:ext cx="14" cy="39"/>
              </a:xfrm>
              <a:custGeom>
                <a:avLst/>
                <a:gdLst>
                  <a:gd name="T0" fmla="*/ 17 w 17"/>
                  <a:gd name="T1" fmla="*/ 9 h 39"/>
                  <a:gd name="T2" fmla="*/ 0 w 17"/>
                  <a:gd name="T3" fmla="*/ 0 h 39"/>
                  <a:gd name="T4" fmla="*/ 8 w 17"/>
                  <a:gd name="T5" fmla="*/ 39 h 39"/>
                  <a:gd name="T6" fmla="*/ 17 w 17"/>
                  <a:gd name="T7" fmla="*/ 9 h 39"/>
                  <a:gd name="T8" fmla="*/ 0 60000 65536"/>
                  <a:gd name="T9" fmla="*/ 0 60000 65536"/>
                  <a:gd name="T10" fmla="*/ 0 60000 65536"/>
                  <a:gd name="T11" fmla="*/ 0 60000 65536"/>
                  <a:gd name="T12" fmla="*/ 0 w 17"/>
                  <a:gd name="T13" fmla="*/ 0 h 39"/>
                  <a:gd name="T14" fmla="*/ 17 w 17"/>
                  <a:gd name="T15" fmla="*/ 39 h 39"/>
                </a:gdLst>
                <a:ahLst/>
                <a:cxnLst>
                  <a:cxn ang="T8">
                    <a:pos x="T0" y="T1"/>
                  </a:cxn>
                  <a:cxn ang="T9">
                    <a:pos x="T2" y="T3"/>
                  </a:cxn>
                  <a:cxn ang="T10">
                    <a:pos x="T4" y="T5"/>
                  </a:cxn>
                  <a:cxn ang="T11">
                    <a:pos x="T6" y="T7"/>
                  </a:cxn>
                </a:cxnLst>
                <a:rect l="T12" t="T13" r="T14" b="T15"/>
                <a:pathLst>
                  <a:path w="17" h="39">
                    <a:moveTo>
                      <a:pt x="17" y="9"/>
                    </a:moveTo>
                    <a:lnTo>
                      <a:pt x="0" y="0"/>
                    </a:lnTo>
                    <a:lnTo>
                      <a:pt x="8" y="39"/>
                    </a:lnTo>
                    <a:lnTo>
                      <a:pt x="17" y="9"/>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60" name="Freeform 402"/>
              <p:cNvSpPr>
                <a:spLocks/>
              </p:cNvSpPr>
              <p:nvPr/>
            </p:nvSpPr>
            <p:spPr bwMode="auto">
              <a:xfrm>
                <a:off x="2623" y="2132"/>
                <a:ext cx="14" cy="39"/>
              </a:xfrm>
              <a:custGeom>
                <a:avLst/>
                <a:gdLst>
                  <a:gd name="T0" fmla="*/ 17 w 17"/>
                  <a:gd name="T1" fmla="*/ 9 h 39"/>
                  <a:gd name="T2" fmla="*/ 0 w 17"/>
                  <a:gd name="T3" fmla="*/ 0 h 39"/>
                  <a:gd name="T4" fmla="*/ 8 w 17"/>
                  <a:gd name="T5" fmla="*/ 39 h 39"/>
                  <a:gd name="T6" fmla="*/ 17 w 17"/>
                  <a:gd name="T7" fmla="*/ 9 h 39"/>
                  <a:gd name="T8" fmla="*/ 0 60000 65536"/>
                  <a:gd name="T9" fmla="*/ 0 60000 65536"/>
                  <a:gd name="T10" fmla="*/ 0 60000 65536"/>
                  <a:gd name="T11" fmla="*/ 0 60000 65536"/>
                  <a:gd name="T12" fmla="*/ 0 w 17"/>
                  <a:gd name="T13" fmla="*/ 0 h 39"/>
                  <a:gd name="T14" fmla="*/ 17 w 17"/>
                  <a:gd name="T15" fmla="*/ 39 h 39"/>
                </a:gdLst>
                <a:ahLst/>
                <a:cxnLst>
                  <a:cxn ang="T8">
                    <a:pos x="T0" y="T1"/>
                  </a:cxn>
                  <a:cxn ang="T9">
                    <a:pos x="T2" y="T3"/>
                  </a:cxn>
                  <a:cxn ang="T10">
                    <a:pos x="T4" y="T5"/>
                  </a:cxn>
                  <a:cxn ang="T11">
                    <a:pos x="T6" y="T7"/>
                  </a:cxn>
                </a:cxnLst>
                <a:rect l="T12" t="T13" r="T14" b="T15"/>
                <a:pathLst>
                  <a:path w="17" h="39">
                    <a:moveTo>
                      <a:pt x="17" y="9"/>
                    </a:moveTo>
                    <a:lnTo>
                      <a:pt x="0" y="0"/>
                    </a:lnTo>
                    <a:lnTo>
                      <a:pt x="8" y="39"/>
                    </a:lnTo>
                    <a:lnTo>
                      <a:pt x="17" y="9"/>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76" name="Group 403"/>
            <p:cNvGrpSpPr>
              <a:grpSpLocks/>
            </p:cNvGrpSpPr>
            <p:nvPr/>
          </p:nvGrpSpPr>
          <p:grpSpPr bwMode="auto">
            <a:xfrm>
              <a:off x="4635736" y="3612716"/>
              <a:ext cx="64027" cy="23614"/>
              <a:chOff x="2579" y="2141"/>
              <a:chExt cx="41" cy="16"/>
            </a:xfrm>
          </p:grpSpPr>
          <p:sp>
            <p:nvSpPr>
              <p:cNvPr id="257" name="Freeform 404"/>
              <p:cNvSpPr>
                <a:spLocks/>
              </p:cNvSpPr>
              <p:nvPr/>
            </p:nvSpPr>
            <p:spPr bwMode="auto">
              <a:xfrm>
                <a:off x="2579" y="2141"/>
                <a:ext cx="44" cy="16"/>
              </a:xfrm>
              <a:custGeom>
                <a:avLst/>
                <a:gdLst>
                  <a:gd name="T0" fmla="*/ 23 w 41"/>
                  <a:gd name="T1" fmla="*/ 4 h 16"/>
                  <a:gd name="T2" fmla="*/ 22 w 41"/>
                  <a:gd name="T3" fmla="*/ 1 h 16"/>
                  <a:gd name="T4" fmla="*/ 0 w 41"/>
                  <a:gd name="T5" fmla="*/ 0 h 16"/>
                  <a:gd name="T6" fmla="*/ 12 w 41"/>
                  <a:gd name="T7" fmla="*/ 16 h 16"/>
                  <a:gd name="T8" fmla="*/ 41 w 41"/>
                  <a:gd name="T9" fmla="*/ 13 h 16"/>
                  <a:gd name="T10" fmla="*/ 23 w 41"/>
                  <a:gd name="T11" fmla="*/ 4 h 16"/>
                  <a:gd name="T12" fmla="*/ 0 60000 65536"/>
                  <a:gd name="T13" fmla="*/ 0 60000 65536"/>
                  <a:gd name="T14" fmla="*/ 0 60000 65536"/>
                  <a:gd name="T15" fmla="*/ 0 60000 65536"/>
                  <a:gd name="T16" fmla="*/ 0 60000 65536"/>
                  <a:gd name="T17" fmla="*/ 0 60000 65536"/>
                  <a:gd name="T18" fmla="*/ 0 w 41"/>
                  <a:gd name="T19" fmla="*/ 0 h 16"/>
                  <a:gd name="T20" fmla="*/ 41 w 4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1" h="16">
                    <a:moveTo>
                      <a:pt x="23" y="4"/>
                    </a:moveTo>
                    <a:lnTo>
                      <a:pt x="22" y="1"/>
                    </a:lnTo>
                    <a:lnTo>
                      <a:pt x="0" y="0"/>
                    </a:lnTo>
                    <a:lnTo>
                      <a:pt x="12" y="16"/>
                    </a:lnTo>
                    <a:lnTo>
                      <a:pt x="41" y="13"/>
                    </a:lnTo>
                    <a:lnTo>
                      <a:pt x="23" y="4"/>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58" name="Freeform 405"/>
              <p:cNvSpPr>
                <a:spLocks/>
              </p:cNvSpPr>
              <p:nvPr/>
            </p:nvSpPr>
            <p:spPr bwMode="auto">
              <a:xfrm>
                <a:off x="2579" y="2141"/>
                <a:ext cx="44" cy="16"/>
              </a:xfrm>
              <a:custGeom>
                <a:avLst/>
                <a:gdLst>
                  <a:gd name="T0" fmla="*/ 23 w 41"/>
                  <a:gd name="T1" fmla="*/ 4 h 16"/>
                  <a:gd name="T2" fmla="*/ 22 w 41"/>
                  <a:gd name="T3" fmla="*/ 1 h 16"/>
                  <a:gd name="T4" fmla="*/ 0 w 41"/>
                  <a:gd name="T5" fmla="*/ 0 h 16"/>
                  <a:gd name="T6" fmla="*/ 12 w 41"/>
                  <a:gd name="T7" fmla="*/ 16 h 16"/>
                  <a:gd name="T8" fmla="*/ 41 w 41"/>
                  <a:gd name="T9" fmla="*/ 13 h 16"/>
                  <a:gd name="T10" fmla="*/ 23 w 41"/>
                  <a:gd name="T11" fmla="*/ 4 h 16"/>
                  <a:gd name="T12" fmla="*/ 0 60000 65536"/>
                  <a:gd name="T13" fmla="*/ 0 60000 65536"/>
                  <a:gd name="T14" fmla="*/ 0 60000 65536"/>
                  <a:gd name="T15" fmla="*/ 0 60000 65536"/>
                  <a:gd name="T16" fmla="*/ 0 60000 65536"/>
                  <a:gd name="T17" fmla="*/ 0 60000 65536"/>
                  <a:gd name="T18" fmla="*/ 0 w 41"/>
                  <a:gd name="T19" fmla="*/ 0 h 16"/>
                  <a:gd name="T20" fmla="*/ 41 w 4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1" h="16">
                    <a:moveTo>
                      <a:pt x="23" y="4"/>
                    </a:moveTo>
                    <a:lnTo>
                      <a:pt x="22" y="1"/>
                    </a:lnTo>
                    <a:lnTo>
                      <a:pt x="0" y="0"/>
                    </a:lnTo>
                    <a:lnTo>
                      <a:pt x="12" y="16"/>
                    </a:lnTo>
                    <a:lnTo>
                      <a:pt x="41" y="13"/>
                    </a:lnTo>
                    <a:lnTo>
                      <a:pt x="23" y="4"/>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77" name="Group 406"/>
            <p:cNvGrpSpPr>
              <a:grpSpLocks/>
            </p:cNvGrpSpPr>
            <p:nvPr/>
          </p:nvGrpSpPr>
          <p:grpSpPr bwMode="auto">
            <a:xfrm>
              <a:off x="4531106" y="3584675"/>
              <a:ext cx="17178" cy="25089"/>
              <a:chOff x="2512" y="2122"/>
              <a:chExt cx="11" cy="17"/>
            </a:xfrm>
          </p:grpSpPr>
          <p:sp>
            <p:nvSpPr>
              <p:cNvPr id="255" name="Freeform 407"/>
              <p:cNvSpPr>
                <a:spLocks/>
              </p:cNvSpPr>
              <p:nvPr/>
            </p:nvSpPr>
            <p:spPr bwMode="auto">
              <a:xfrm>
                <a:off x="2512" y="2122"/>
                <a:ext cx="11" cy="14"/>
              </a:xfrm>
              <a:custGeom>
                <a:avLst/>
                <a:gdLst>
                  <a:gd name="T0" fmla="*/ 3 w 11"/>
                  <a:gd name="T1" fmla="*/ 0 h 17"/>
                  <a:gd name="T2" fmla="*/ 0 w 11"/>
                  <a:gd name="T3" fmla="*/ 11 h 17"/>
                  <a:gd name="T4" fmla="*/ 11 w 11"/>
                  <a:gd name="T5" fmla="*/ 17 h 17"/>
                  <a:gd name="T6" fmla="*/ 3 w 11"/>
                  <a:gd name="T7" fmla="*/ 0 h 17"/>
                  <a:gd name="T8" fmla="*/ 0 60000 65536"/>
                  <a:gd name="T9" fmla="*/ 0 60000 65536"/>
                  <a:gd name="T10" fmla="*/ 0 60000 65536"/>
                  <a:gd name="T11" fmla="*/ 0 60000 65536"/>
                  <a:gd name="T12" fmla="*/ 0 w 11"/>
                  <a:gd name="T13" fmla="*/ 0 h 17"/>
                  <a:gd name="T14" fmla="*/ 11 w 11"/>
                  <a:gd name="T15" fmla="*/ 17 h 17"/>
                </a:gdLst>
                <a:ahLst/>
                <a:cxnLst>
                  <a:cxn ang="T8">
                    <a:pos x="T0" y="T1"/>
                  </a:cxn>
                  <a:cxn ang="T9">
                    <a:pos x="T2" y="T3"/>
                  </a:cxn>
                  <a:cxn ang="T10">
                    <a:pos x="T4" y="T5"/>
                  </a:cxn>
                  <a:cxn ang="T11">
                    <a:pos x="T6" y="T7"/>
                  </a:cxn>
                </a:cxnLst>
                <a:rect l="T12" t="T13" r="T14" b="T15"/>
                <a:pathLst>
                  <a:path w="11" h="17">
                    <a:moveTo>
                      <a:pt x="3" y="0"/>
                    </a:moveTo>
                    <a:lnTo>
                      <a:pt x="0" y="11"/>
                    </a:lnTo>
                    <a:lnTo>
                      <a:pt x="11" y="17"/>
                    </a:lnTo>
                    <a:lnTo>
                      <a:pt x="3"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56" name="Freeform 408"/>
              <p:cNvSpPr>
                <a:spLocks/>
              </p:cNvSpPr>
              <p:nvPr/>
            </p:nvSpPr>
            <p:spPr bwMode="auto">
              <a:xfrm>
                <a:off x="2512" y="2122"/>
                <a:ext cx="11" cy="14"/>
              </a:xfrm>
              <a:custGeom>
                <a:avLst/>
                <a:gdLst>
                  <a:gd name="T0" fmla="*/ 3 w 11"/>
                  <a:gd name="T1" fmla="*/ 0 h 17"/>
                  <a:gd name="T2" fmla="*/ 0 w 11"/>
                  <a:gd name="T3" fmla="*/ 11 h 17"/>
                  <a:gd name="T4" fmla="*/ 11 w 11"/>
                  <a:gd name="T5" fmla="*/ 17 h 17"/>
                  <a:gd name="T6" fmla="*/ 3 w 11"/>
                  <a:gd name="T7" fmla="*/ 0 h 17"/>
                  <a:gd name="T8" fmla="*/ 0 60000 65536"/>
                  <a:gd name="T9" fmla="*/ 0 60000 65536"/>
                  <a:gd name="T10" fmla="*/ 0 60000 65536"/>
                  <a:gd name="T11" fmla="*/ 0 60000 65536"/>
                  <a:gd name="T12" fmla="*/ 0 w 11"/>
                  <a:gd name="T13" fmla="*/ 0 h 17"/>
                  <a:gd name="T14" fmla="*/ 11 w 11"/>
                  <a:gd name="T15" fmla="*/ 17 h 17"/>
                </a:gdLst>
                <a:ahLst/>
                <a:cxnLst>
                  <a:cxn ang="T8">
                    <a:pos x="T0" y="T1"/>
                  </a:cxn>
                  <a:cxn ang="T9">
                    <a:pos x="T2" y="T3"/>
                  </a:cxn>
                  <a:cxn ang="T10">
                    <a:pos x="T4" y="T5"/>
                  </a:cxn>
                  <a:cxn ang="T11">
                    <a:pos x="T6" y="T7"/>
                  </a:cxn>
                </a:cxnLst>
                <a:rect l="T12" t="T13" r="T14" b="T15"/>
                <a:pathLst>
                  <a:path w="11" h="17">
                    <a:moveTo>
                      <a:pt x="3" y="0"/>
                    </a:moveTo>
                    <a:lnTo>
                      <a:pt x="0" y="11"/>
                    </a:lnTo>
                    <a:lnTo>
                      <a:pt x="11" y="17"/>
                    </a:lnTo>
                    <a:lnTo>
                      <a:pt x="3"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78" name="Group 409"/>
            <p:cNvGrpSpPr>
              <a:grpSpLocks/>
            </p:cNvGrpSpPr>
            <p:nvPr/>
          </p:nvGrpSpPr>
          <p:grpSpPr bwMode="auto">
            <a:xfrm>
              <a:off x="4938694" y="3572868"/>
              <a:ext cx="26548" cy="14758"/>
              <a:chOff x="2773" y="2114"/>
              <a:chExt cx="17" cy="10"/>
            </a:xfrm>
          </p:grpSpPr>
          <p:sp>
            <p:nvSpPr>
              <p:cNvPr id="253" name="Freeform 410"/>
              <p:cNvSpPr>
                <a:spLocks/>
              </p:cNvSpPr>
              <p:nvPr/>
            </p:nvSpPr>
            <p:spPr bwMode="auto">
              <a:xfrm>
                <a:off x="2773" y="2114"/>
                <a:ext cx="17" cy="10"/>
              </a:xfrm>
              <a:custGeom>
                <a:avLst/>
                <a:gdLst>
                  <a:gd name="T0" fmla="*/ 17 w 17"/>
                  <a:gd name="T1" fmla="*/ 0 h 10"/>
                  <a:gd name="T2" fmla="*/ 0 w 17"/>
                  <a:gd name="T3" fmla="*/ 5 h 10"/>
                  <a:gd name="T4" fmla="*/ 8 w 17"/>
                  <a:gd name="T5" fmla="*/ 10 h 10"/>
                  <a:gd name="T6" fmla="*/ 17 w 17"/>
                  <a:gd name="T7" fmla="*/ 0 h 10"/>
                  <a:gd name="T8" fmla="*/ 0 60000 65536"/>
                  <a:gd name="T9" fmla="*/ 0 60000 65536"/>
                  <a:gd name="T10" fmla="*/ 0 60000 65536"/>
                  <a:gd name="T11" fmla="*/ 0 60000 65536"/>
                  <a:gd name="T12" fmla="*/ 0 w 17"/>
                  <a:gd name="T13" fmla="*/ 0 h 10"/>
                  <a:gd name="T14" fmla="*/ 17 w 17"/>
                  <a:gd name="T15" fmla="*/ 10 h 10"/>
                </a:gdLst>
                <a:ahLst/>
                <a:cxnLst>
                  <a:cxn ang="T8">
                    <a:pos x="T0" y="T1"/>
                  </a:cxn>
                  <a:cxn ang="T9">
                    <a:pos x="T2" y="T3"/>
                  </a:cxn>
                  <a:cxn ang="T10">
                    <a:pos x="T4" y="T5"/>
                  </a:cxn>
                  <a:cxn ang="T11">
                    <a:pos x="T6" y="T7"/>
                  </a:cxn>
                </a:cxnLst>
                <a:rect l="T12" t="T13" r="T14" b="T15"/>
                <a:pathLst>
                  <a:path w="17" h="10">
                    <a:moveTo>
                      <a:pt x="17" y="0"/>
                    </a:moveTo>
                    <a:lnTo>
                      <a:pt x="0" y="5"/>
                    </a:lnTo>
                    <a:lnTo>
                      <a:pt x="8" y="10"/>
                    </a:lnTo>
                    <a:lnTo>
                      <a:pt x="17"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54" name="Freeform 411"/>
              <p:cNvSpPr>
                <a:spLocks/>
              </p:cNvSpPr>
              <p:nvPr/>
            </p:nvSpPr>
            <p:spPr bwMode="auto">
              <a:xfrm>
                <a:off x="2773" y="2114"/>
                <a:ext cx="17" cy="10"/>
              </a:xfrm>
              <a:custGeom>
                <a:avLst/>
                <a:gdLst>
                  <a:gd name="T0" fmla="*/ 17 w 17"/>
                  <a:gd name="T1" fmla="*/ 0 h 10"/>
                  <a:gd name="T2" fmla="*/ 0 w 17"/>
                  <a:gd name="T3" fmla="*/ 5 h 10"/>
                  <a:gd name="T4" fmla="*/ 8 w 17"/>
                  <a:gd name="T5" fmla="*/ 10 h 10"/>
                  <a:gd name="T6" fmla="*/ 17 w 17"/>
                  <a:gd name="T7" fmla="*/ 0 h 10"/>
                  <a:gd name="T8" fmla="*/ 0 60000 65536"/>
                  <a:gd name="T9" fmla="*/ 0 60000 65536"/>
                  <a:gd name="T10" fmla="*/ 0 60000 65536"/>
                  <a:gd name="T11" fmla="*/ 0 60000 65536"/>
                  <a:gd name="T12" fmla="*/ 0 w 17"/>
                  <a:gd name="T13" fmla="*/ 0 h 10"/>
                  <a:gd name="T14" fmla="*/ 17 w 17"/>
                  <a:gd name="T15" fmla="*/ 10 h 10"/>
                </a:gdLst>
                <a:ahLst/>
                <a:cxnLst>
                  <a:cxn ang="T8">
                    <a:pos x="T0" y="T1"/>
                  </a:cxn>
                  <a:cxn ang="T9">
                    <a:pos x="T2" y="T3"/>
                  </a:cxn>
                  <a:cxn ang="T10">
                    <a:pos x="T4" y="T5"/>
                  </a:cxn>
                  <a:cxn ang="T11">
                    <a:pos x="T6" y="T7"/>
                  </a:cxn>
                </a:cxnLst>
                <a:rect l="T12" t="T13" r="T14" b="T15"/>
                <a:pathLst>
                  <a:path w="17" h="10">
                    <a:moveTo>
                      <a:pt x="17" y="0"/>
                    </a:moveTo>
                    <a:lnTo>
                      <a:pt x="0" y="5"/>
                    </a:lnTo>
                    <a:lnTo>
                      <a:pt x="8" y="10"/>
                    </a:lnTo>
                    <a:lnTo>
                      <a:pt x="17"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79" name="Group 412"/>
            <p:cNvGrpSpPr>
              <a:grpSpLocks/>
            </p:cNvGrpSpPr>
            <p:nvPr/>
          </p:nvGrpSpPr>
          <p:grpSpPr bwMode="auto">
            <a:xfrm>
              <a:off x="4809078" y="3651088"/>
              <a:ext cx="37479" cy="38372"/>
              <a:chOff x="2690" y="2167"/>
              <a:chExt cx="24" cy="26"/>
            </a:xfrm>
          </p:grpSpPr>
          <p:sp>
            <p:nvSpPr>
              <p:cNvPr id="251" name="Freeform 413"/>
              <p:cNvSpPr>
                <a:spLocks/>
              </p:cNvSpPr>
              <p:nvPr/>
            </p:nvSpPr>
            <p:spPr bwMode="auto">
              <a:xfrm>
                <a:off x="2690" y="2167"/>
                <a:ext cx="24" cy="29"/>
              </a:xfrm>
              <a:custGeom>
                <a:avLst/>
                <a:gdLst>
                  <a:gd name="T0" fmla="*/ 24 w 24"/>
                  <a:gd name="T1" fmla="*/ 15 h 26"/>
                  <a:gd name="T2" fmla="*/ 21 w 24"/>
                  <a:gd name="T3" fmla="*/ 2 h 26"/>
                  <a:gd name="T4" fmla="*/ 4 w 24"/>
                  <a:gd name="T5" fmla="*/ 0 h 26"/>
                  <a:gd name="T6" fmla="*/ 4 w 24"/>
                  <a:gd name="T7" fmla="*/ 2 h 26"/>
                  <a:gd name="T8" fmla="*/ 20 w 24"/>
                  <a:gd name="T9" fmla="*/ 4 h 26"/>
                  <a:gd name="T10" fmla="*/ 9 w 24"/>
                  <a:gd name="T11" fmla="*/ 6 h 26"/>
                  <a:gd name="T12" fmla="*/ 0 w 24"/>
                  <a:gd name="T13" fmla="*/ 22 h 26"/>
                  <a:gd name="T14" fmla="*/ 20 w 24"/>
                  <a:gd name="T15" fmla="*/ 26 h 26"/>
                  <a:gd name="T16" fmla="*/ 24 w 24"/>
                  <a:gd name="T17" fmla="*/ 1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6"/>
                  <a:gd name="T29" fmla="*/ 24 w 24"/>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6">
                    <a:moveTo>
                      <a:pt x="24" y="15"/>
                    </a:moveTo>
                    <a:lnTo>
                      <a:pt x="21" y="2"/>
                    </a:lnTo>
                    <a:lnTo>
                      <a:pt x="4" y="0"/>
                    </a:lnTo>
                    <a:lnTo>
                      <a:pt x="4" y="2"/>
                    </a:lnTo>
                    <a:lnTo>
                      <a:pt x="20" y="4"/>
                    </a:lnTo>
                    <a:lnTo>
                      <a:pt x="9" y="6"/>
                    </a:lnTo>
                    <a:lnTo>
                      <a:pt x="0" y="22"/>
                    </a:lnTo>
                    <a:lnTo>
                      <a:pt x="20" y="26"/>
                    </a:lnTo>
                    <a:lnTo>
                      <a:pt x="24" y="15"/>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52" name="Freeform 414"/>
              <p:cNvSpPr>
                <a:spLocks/>
              </p:cNvSpPr>
              <p:nvPr/>
            </p:nvSpPr>
            <p:spPr bwMode="auto">
              <a:xfrm>
                <a:off x="2690" y="2167"/>
                <a:ext cx="24" cy="29"/>
              </a:xfrm>
              <a:custGeom>
                <a:avLst/>
                <a:gdLst>
                  <a:gd name="T0" fmla="*/ 24 w 24"/>
                  <a:gd name="T1" fmla="*/ 15 h 26"/>
                  <a:gd name="T2" fmla="*/ 21 w 24"/>
                  <a:gd name="T3" fmla="*/ 2 h 26"/>
                  <a:gd name="T4" fmla="*/ 4 w 24"/>
                  <a:gd name="T5" fmla="*/ 0 h 26"/>
                  <a:gd name="T6" fmla="*/ 4 w 24"/>
                  <a:gd name="T7" fmla="*/ 2 h 26"/>
                  <a:gd name="T8" fmla="*/ 20 w 24"/>
                  <a:gd name="T9" fmla="*/ 4 h 26"/>
                  <a:gd name="T10" fmla="*/ 9 w 24"/>
                  <a:gd name="T11" fmla="*/ 6 h 26"/>
                  <a:gd name="T12" fmla="*/ 0 w 24"/>
                  <a:gd name="T13" fmla="*/ 22 h 26"/>
                  <a:gd name="T14" fmla="*/ 20 w 24"/>
                  <a:gd name="T15" fmla="*/ 26 h 26"/>
                  <a:gd name="T16" fmla="*/ 24 w 24"/>
                  <a:gd name="T17" fmla="*/ 1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6"/>
                  <a:gd name="T29" fmla="*/ 24 w 24"/>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6">
                    <a:moveTo>
                      <a:pt x="24" y="15"/>
                    </a:moveTo>
                    <a:lnTo>
                      <a:pt x="21" y="2"/>
                    </a:lnTo>
                    <a:lnTo>
                      <a:pt x="4" y="0"/>
                    </a:lnTo>
                    <a:lnTo>
                      <a:pt x="4" y="2"/>
                    </a:lnTo>
                    <a:lnTo>
                      <a:pt x="20" y="4"/>
                    </a:lnTo>
                    <a:lnTo>
                      <a:pt x="9" y="6"/>
                    </a:lnTo>
                    <a:lnTo>
                      <a:pt x="0" y="22"/>
                    </a:lnTo>
                    <a:lnTo>
                      <a:pt x="20" y="26"/>
                    </a:lnTo>
                    <a:lnTo>
                      <a:pt x="24" y="15"/>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80" name="Group 415"/>
            <p:cNvGrpSpPr>
              <a:grpSpLocks/>
            </p:cNvGrpSpPr>
            <p:nvPr/>
          </p:nvGrpSpPr>
          <p:grpSpPr bwMode="auto">
            <a:xfrm>
              <a:off x="4904338" y="3612716"/>
              <a:ext cx="905752" cy="742351"/>
              <a:chOff x="2751" y="2141"/>
              <a:chExt cx="580" cy="503"/>
            </a:xfrm>
          </p:grpSpPr>
          <p:sp>
            <p:nvSpPr>
              <p:cNvPr id="249" name="Freeform 416"/>
              <p:cNvSpPr>
                <a:spLocks/>
              </p:cNvSpPr>
              <p:nvPr/>
            </p:nvSpPr>
            <p:spPr bwMode="auto">
              <a:xfrm>
                <a:off x="2751" y="2141"/>
                <a:ext cx="580" cy="503"/>
              </a:xfrm>
              <a:custGeom>
                <a:avLst/>
                <a:gdLst>
                  <a:gd name="T0" fmla="*/ 569 w 580"/>
                  <a:gd name="T1" fmla="*/ 314 h 503"/>
                  <a:gd name="T2" fmla="*/ 542 w 580"/>
                  <a:gd name="T3" fmla="*/ 267 h 503"/>
                  <a:gd name="T4" fmla="*/ 535 w 580"/>
                  <a:gd name="T5" fmla="*/ 244 h 503"/>
                  <a:gd name="T6" fmla="*/ 522 w 580"/>
                  <a:gd name="T7" fmla="*/ 207 h 503"/>
                  <a:gd name="T8" fmla="*/ 513 w 580"/>
                  <a:gd name="T9" fmla="*/ 178 h 503"/>
                  <a:gd name="T10" fmla="*/ 542 w 580"/>
                  <a:gd name="T11" fmla="*/ 151 h 503"/>
                  <a:gd name="T12" fmla="*/ 526 w 580"/>
                  <a:gd name="T13" fmla="*/ 101 h 503"/>
                  <a:gd name="T14" fmla="*/ 503 w 580"/>
                  <a:gd name="T15" fmla="*/ 45 h 503"/>
                  <a:gd name="T16" fmla="*/ 502 w 580"/>
                  <a:gd name="T17" fmla="*/ 42 h 503"/>
                  <a:gd name="T18" fmla="*/ 475 w 580"/>
                  <a:gd name="T19" fmla="*/ 17 h 503"/>
                  <a:gd name="T20" fmla="*/ 460 w 580"/>
                  <a:gd name="T21" fmla="*/ 15 h 503"/>
                  <a:gd name="T22" fmla="*/ 401 w 580"/>
                  <a:gd name="T23" fmla="*/ 25 h 503"/>
                  <a:gd name="T24" fmla="*/ 377 w 580"/>
                  <a:gd name="T25" fmla="*/ 26 h 503"/>
                  <a:gd name="T26" fmla="*/ 349 w 580"/>
                  <a:gd name="T27" fmla="*/ 28 h 503"/>
                  <a:gd name="T28" fmla="*/ 302 w 580"/>
                  <a:gd name="T29" fmla="*/ 25 h 503"/>
                  <a:gd name="T30" fmla="*/ 270 w 580"/>
                  <a:gd name="T31" fmla="*/ 40 h 503"/>
                  <a:gd name="T32" fmla="*/ 285 w 580"/>
                  <a:gd name="T33" fmla="*/ 28 h 503"/>
                  <a:gd name="T34" fmla="*/ 235 w 580"/>
                  <a:gd name="T35" fmla="*/ 32 h 503"/>
                  <a:gd name="T36" fmla="*/ 228 w 580"/>
                  <a:gd name="T37" fmla="*/ 4 h 503"/>
                  <a:gd name="T38" fmla="*/ 233 w 580"/>
                  <a:gd name="T39" fmla="*/ 3 h 503"/>
                  <a:gd name="T40" fmla="*/ 185 w 580"/>
                  <a:gd name="T41" fmla="*/ 0 h 503"/>
                  <a:gd name="T42" fmla="*/ 129 w 580"/>
                  <a:gd name="T43" fmla="*/ 25 h 503"/>
                  <a:gd name="T44" fmla="*/ 95 w 580"/>
                  <a:gd name="T45" fmla="*/ 54 h 503"/>
                  <a:gd name="T46" fmla="*/ 35 w 580"/>
                  <a:gd name="T47" fmla="*/ 75 h 503"/>
                  <a:gd name="T48" fmla="*/ 8 w 580"/>
                  <a:gd name="T49" fmla="*/ 91 h 503"/>
                  <a:gd name="T50" fmla="*/ 21 w 580"/>
                  <a:gd name="T51" fmla="*/ 101 h 503"/>
                  <a:gd name="T52" fmla="*/ 21 w 580"/>
                  <a:gd name="T53" fmla="*/ 128 h 503"/>
                  <a:gd name="T54" fmla="*/ 1 w 580"/>
                  <a:gd name="T55" fmla="*/ 108 h 503"/>
                  <a:gd name="T56" fmla="*/ 9 w 580"/>
                  <a:gd name="T57" fmla="*/ 160 h 503"/>
                  <a:gd name="T58" fmla="*/ 0 w 580"/>
                  <a:gd name="T59" fmla="*/ 189 h 503"/>
                  <a:gd name="T60" fmla="*/ 21 w 580"/>
                  <a:gd name="T61" fmla="*/ 232 h 503"/>
                  <a:gd name="T62" fmla="*/ 26 w 580"/>
                  <a:gd name="T63" fmla="*/ 276 h 503"/>
                  <a:gd name="T64" fmla="*/ 46 w 580"/>
                  <a:gd name="T65" fmla="*/ 313 h 503"/>
                  <a:gd name="T66" fmla="*/ 39 w 580"/>
                  <a:gd name="T67" fmla="*/ 366 h 503"/>
                  <a:gd name="T68" fmla="*/ 53 w 580"/>
                  <a:gd name="T69" fmla="*/ 355 h 503"/>
                  <a:gd name="T70" fmla="*/ 73 w 580"/>
                  <a:gd name="T71" fmla="*/ 375 h 503"/>
                  <a:gd name="T72" fmla="*/ 100 w 580"/>
                  <a:gd name="T73" fmla="*/ 380 h 503"/>
                  <a:gd name="T74" fmla="*/ 118 w 580"/>
                  <a:gd name="T75" fmla="*/ 387 h 503"/>
                  <a:gd name="T76" fmla="*/ 125 w 580"/>
                  <a:gd name="T77" fmla="*/ 400 h 503"/>
                  <a:gd name="T78" fmla="*/ 141 w 580"/>
                  <a:gd name="T79" fmla="*/ 422 h 503"/>
                  <a:gd name="T80" fmla="*/ 157 w 580"/>
                  <a:gd name="T81" fmla="*/ 425 h 503"/>
                  <a:gd name="T82" fmla="*/ 166 w 580"/>
                  <a:gd name="T83" fmla="*/ 405 h 503"/>
                  <a:gd name="T84" fmla="*/ 194 w 580"/>
                  <a:gd name="T85" fmla="*/ 417 h 503"/>
                  <a:gd name="T86" fmla="*/ 208 w 580"/>
                  <a:gd name="T87" fmla="*/ 409 h 503"/>
                  <a:gd name="T88" fmla="*/ 206 w 580"/>
                  <a:gd name="T89" fmla="*/ 423 h 503"/>
                  <a:gd name="T90" fmla="*/ 228 w 580"/>
                  <a:gd name="T91" fmla="*/ 437 h 503"/>
                  <a:gd name="T92" fmla="*/ 246 w 580"/>
                  <a:gd name="T93" fmla="*/ 442 h 503"/>
                  <a:gd name="T94" fmla="*/ 267 w 580"/>
                  <a:gd name="T95" fmla="*/ 460 h 503"/>
                  <a:gd name="T96" fmla="*/ 282 w 580"/>
                  <a:gd name="T97" fmla="*/ 478 h 503"/>
                  <a:gd name="T98" fmla="*/ 288 w 580"/>
                  <a:gd name="T99" fmla="*/ 478 h 503"/>
                  <a:gd name="T100" fmla="*/ 315 w 580"/>
                  <a:gd name="T101" fmla="*/ 471 h 503"/>
                  <a:gd name="T102" fmla="*/ 343 w 580"/>
                  <a:gd name="T103" fmla="*/ 494 h 503"/>
                  <a:gd name="T104" fmla="*/ 359 w 580"/>
                  <a:gd name="T105" fmla="*/ 503 h 503"/>
                  <a:gd name="T106" fmla="*/ 390 w 580"/>
                  <a:gd name="T107" fmla="*/ 480 h 503"/>
                  <a:gd name="T108" fmla="*/ 419 w 580"/>
                  <a:gd name="T109" fmla="*/ 473 h 503"/>
                  <a:gd name="T110" fmla="*/ 466 w 580"/>
                  <a:gd name="T111" fmla="*/ 475 h 503"/>
                  <a:gd name="T112" fmla="*/ 509 w 580"/>
                  <a:gd name="T113" fmla="*/ 496 h 503"/>
                  <a:gd name="T114" fmla="*/ 513 w 580"/>
                  <a:gd name="T115" fmla="*/ 496 h 503"/>
                  <a:gd name="T116" fmla="*/ 518 w 580"/>
                  <a:gd name="T117" fmla="*/ 481 h 503"/>
                  <a:gd name="T118" fmla="*/ 519 w 580"/>
                  <a:gd name="T119" fmla="*/ 435 h 503"/>
                  <a:gd name="T120" fmla="*/ 551 w 580"/>
                  <a:gd name="T121" fmla="*/ 384 h 503"/>
                  <a:gd name="T122" fmla="*/ 580 w 580"/>
                  <a:gd name="T123" fmla="*/ 348 h 503"/>
                  <a:gd name="T124" fmla="*/ 569 w 580"/>
                  <a:gd name="T125" fmla="*/ 314 h 5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0"/>
                  <a:gd name="T190" fmla="*/ 0 h 503"/>
                  <a:gd name="T191" fmla="*/ 580 w 580"/>
                  <a:gd name="T192" fmla="*/ 503 h 5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0" h="503">
                    <a:moveTo>
                      <a:pt x="569" y="314"/>
                    </a:moveTo>
                    <a:lnTo>
                      <a:pt x="542" y="267"/>
                    </a:lnTo>
                    <a:lnTo>
                      <a:pt x="535" y="244"/>
                    </a:lnTo>
                    <a:lnTo>
                      <a:pt x="522" y="207"/>
                    </a:lnTo>
                    <a:lnTo>
                      <a:pt x="513" y="178"/>
                    </a:lnTo>
                    <a:lnTo>
                      <a:pt x="542" y="151"/>
                    </a:lnTo>
                    <a:lnTo>
                      <a:pt x="526" y="101"/>
                    </a:lnTo>
                    <a:lnTo>
                      <a:pt x="503" y="45"/>
                    </a:lnTo>
                    <a:lnTo>
                      <a:pt x="502" y="42"/>
                    </a:lnTo>
                    <a:lnTo>
                      <a:pt x="475" y="17"/>
                    </a:lnTo>
                    <a:lnTo>
                      <a:pt x="460" y="15"/>
                    </a:lnTo>
                    <a:lnTo>
                      <a:pt x="401" y="25"/>
                    </a:lnTo>
                    <a:lnTo>
                      <a:pt x="377" y="26"/>
                    </a:lnTo>
                    <a:lnTo>
                      <a:pt x="349" y="28"/>
                    </a:lnTo>
                    <a:lnTo>
                      <a:pt x="302" y="25"/>
                    </a:lnTo>
                    <a:lnTo>
                      <a:pt x="270" y="40"/>
                    </a:lnTo>
                    <a:lnTo>
                      <a:pt x="285" y="28"/>
                    </a:lnTo>
                    <a:lnTo>
                      <a:pt x="235" y="32"/>
                    </a:lnTo>
                    <a:lnTo>
                      <a:pt x="228" y="4"/>
                    </a:lnTo>
                    <a:lnTo>
                      <a:pt x="233" y="3"/>
                    </a:lnTo>
                    <a:lnTo>
                      <a:pt x="185" y="0"/>
                    </a:lnTo>
                    <a:lnTo>
                      <a:pt x="129" y="25"/>
                    </a:lnTo>
                    <a:lnTo>
                      <a:pt x="95" y="54"/>
                    </a:lnTo>
                    <a:lnTo>
                      <a:pt x="35" y="75"/>
                    </a:lnTo>
                    <a:lnTo>
                      <a:pt x="8" y="91"/>
                    </a:lnTo>
                    <a:lnTo>
                      <a:pt x="21" y="101"/>
                    </a:lnTo>
                    <a:lnTo>
                      <a:pt x="21" y="128"/>
                    </a:lnTo>
                    <a:lnTo>
                      <a:pt x="1" y="108"/>
                    </a:lnTo>
                    <a:lnTo>
                      <a:pt x="9" y="160"/>
                    </a:lnTo>
                    <a:lnTo>
                      <a:pt x="0" y="189"/>
                    </a:lnTo>
                    <a:lnTo>
                      <a:pt x="21" y="232"/>
                    </a:lnTo>
                    <a:lnTo>
                      <a:pt x="26" y="276"/>
                    </a:lnTo>
                    <a:lnTo>
                      <a:pt x="46" y="313"/>
                    </a:lnTo>
                    <a:lnTo>
                      <a:pt x="39" y="366"/>
                    </a:lnTo>
                    <a:lnTo>
                      <a:pt x="53" y="355"/>
                    </a:lnTo>
                    <a:lnTo>
                      <a:pt x="73" y="375"/>
                    </a:lnTo>
                    <a:lnTo>
                      <a:pt x="100" y="380"/>
                    </a:lnTo>
                    <a:lnTo>
                      <a:pt x="118" y="387"/>
                    </a:lnTo>
                    <a:lnTo>
                      <a:pt x="125" y="400"/>
                    </a:lnTo>
                    <a:lnTo>
                      <a:pt x="141" y="422"/>
                    </a:lnTo>
                    <a:lnTo>
                      <a:pt x="157" y="425"/>
                    </a:lnTo>
                    <a:lnTo>
                      <a:pt x="166" y="405"/>
                    </a:lnTo>
                    <a:lnTo>
                      <a:pt x="194" y="417"/>
                    </a:lnTo>
                    <a:lnTo>
                      <a:pt x="208" y="409"/>
                    </a:lnTo>
                    <a:lnTo>
                      <a:pt x="206" y="423"/>
                    </a:lnTo>
                    <a:lnTo>
                      <a:pt x="228" y="437"/>
                    </a:lnTo>
                    <a:lnTo>
                      <a:pt x="246" y="442"/>
                    </a:lnTo>
                    <a:lnTo>
                      <a:pt x="267" y="460"/>
                    </a:lnTo>
                    <a:lnTo>
                      <a:pt x="282" y="478"/>
                    </a:lnTo>
                    <a:lnTo>
                      <a:pt x="288" y="478"/>
                    </a:lnTo>
                    <a:lnTo>
                      <a:pt x="315" y="471"/>
                    </a:lnTo>
                    <a:lnTo>
                      <a:pt x="343" y="494"/>
                    </a:lnTo>
                    <a:lnTo>
                      <a:pt x="359" y="503"/>
                    </a:lnTo>
                    <a:lnTo>
                      <a:pt x="390" y="480"/>
                    </a:lnTo>
                    <a:lnTo>
                      <a:pt x="419" y="473"/>
                    </a:lnTo>
                    <a:lnTo>
                      <a:pt x="466" y="475"/>
                    </a:lnTo>
                    <a:lnTo>
                      <a:pt x="509" y="496"/>
                    </a:lnTo>
                    <a:lnTo>
                      <a:pt x="513" y="496"/>
                    </a:lnTo>
                    <a:lnTo>
                      <a:pt x="518" y="481"/>
                    </a:lnTo>
                    <a:lnTo>
                      <a:pt x="519" y="435"/>
                    </a:lnTo>
                    <a:lnTo>
                      <a:pt x="551" y="384"/>
                    </a:lnTo>
                    <a:lnTo>
                      <a:pt x="580" y="348"/>
                    </a:lnTo>
                    <a:lnTo>
                      <a:pt x="569" y="314"/>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50" name="Freeform 417"/>
              <p:cNvSpPr>
                <a:spLocks/>
              </p:cNvSpPr>
              <p:nvPr/>
            </p:nvSpPr>
            <p:spPr bwMode="auto">
              <a:xfrm>
                <a:off x="2751" y="2141"/>
                <a:ext cx="580" cy="503"/>
              </a:xfrm>
              <a:custGeom>
                <a:avLst/>
                <a:gdLst>
                  <a:gd name="T0" fmla="*/ 569 w 580"/>
                  <a:gd name="T1" fmla="*/ 314 h 503"/>
                  <a:gd name="T2" fmla="*/ 542 w 580"/>
                  <a:gd name="T3" fmla="*/ 267 h 503"/>
                  <a:gd name="T4" fmla="*/ 535 w 580"/>
                  <a:gd name="T5" fmla="*/ 244 h 503"/>
                  <a:gd name="T6" fmla="*/ 522 w 580"/>
                  <a:gd name="T7" fmla="*/ 207 h 503"/>
                  <a:gd name="T8" fmla="*/ 513 w 580"/>
                  <a:gd name="T9" fmla="*/ 178 h 503"/>
                  <a:gd name="T10" fmla="*/ 542 w 580"/>
                  <a:gd name="T11" fmla="*/ 151 h 503"/>
                  <a:gd name="T12" fmla="*/ 526 w 580"/>
                  <a:gd name="T13" fmla="*/ 101 h 503"/>
                  <a:gd name="T14" fmla="*/ 503 w 580"/>
                  <a:gd name="T15" fmla="*/ 45 h 503"/>
                  <a:gd name="T16" fmla="*/ 502 w 580"/>
                  <a:gd name="T17" fmla="*/ 42 h 503"/>
                  <a:gd name="T18" fmla="*/ 475 w 580"/>
                  <a:gd name="T19" fmla="*/ 17 h 503"/>
                  <a:gd name="T20" fmla="*/ 460 w 580"/>
                  <a:gd name="T21" fmla="*/ 15 h 503"/>
                  <a:gd name="T22" fmla="*/ 401 w 580"/>
                  <a:gd name="T23" fmla="*/ 25 h 503"/>
                  <a:gd name="T24" fmla="*/ 377 w 580"/>
                  <a:gd name="T25" fmla="*/ 26 h 503"/>
                  <a:gd name="T26" fmla="*/ 349 w 580"/>
                  <a:gd name="T27" fmla="*/ 28 h 503"/>
                  <a:gd name="T28" fmla="*/ 302 w 580"/>
                  <a:gd name="T29" fmla="*/ 25 h 503"/>
                  <a:gd name="T30" fmla="*/ 270 w 580"/>
                  <a:gd name="T31" fmla="*/ 40 h 503"/>
                  <a:gd name="T32" fmla="*/ 285 w 580"/>
                  <a:gd name="T33" fmla="*/ 28 h 503"/>
                  <a:gd name="T34" fmla="*/ 235 w 580"/>
                  <a:gd name="T35" fmla="*/ 32 h 503"/>
                  <a:gd name="T36" fmla="*/ 228 w 580"/>
                  <a:gd name="T37" fmla="*/ 4 h 503"/>
                  <a:gd name="T38" fmla="*/ 233 w 580"/>
                  <a:gd name="T39" fmla="*/ 3 h 503"/>
                  <a:gd name="T40" fmla="*/ 185 w 580"/>
                  <a:gd name="T41" fmla="*/ 0 h 503"/>
                  <a:gd name="T42" fmla="*/ 129 w 580"/>
                  <a:gd name="T43" fmla="*/ 25 h 503"/>
                  <a:gd name="T44" fmla="*/ 95 w 580"/>
                  <a:gd name="T45" fmla="*/ 54 h 503"/>
                  <a:gd name="T46" fmla="*/ 35 w 580"/>
                  <a:gd name="T47" fmla="*/ 75 h 503"/>
                  <a:gd name="T48" fmla="*/ 8 w 580"/>
                  <a:gd name="T49" fmla="*/ 91 h 503"/>
                  <a:gd name="T50" fmla="*/ 21 w 580"/>
                  <a:gd name="T51" fmla="*/ 101 h 503"/>
                  <a:gd name="T52" fmla="*/ 21 w 580"/>
                  <a:gd name="T53" fmla="*/ 128 h 503"/>
                  <a:gd name="T54" fmla="*/ 1 w 580"/>
                  <a:gd name="T55" fmla="*/ 108 h 503"/>
                  <a:gd name="T56" fmla="*/ 9 w 580"/>
                  <a:gd name="T57" fmla="*/ 160 h 503"/>
                  <a:gd name="T58" fmla="*/ 0 w 580"/>
                  <a:gd name="T59" fmla="*/ 189 h 503"/>
                  <a:gd name="T60" fmla="*/ 21 w 580"/>
                  <a:gd name="T61" fmla="*/ 232 h 503"/>
                  <a:gd name="T62" fmla="*/ 26 w 580"/>
                  <a:gd name="T63" fmla="*/ 276 h 503"/>
                  <a:gd name="T64" fmla="*/ 46 w 580"/>
                  <a:gd name="T65" fmla="*/ 313 h 503"/>
                  <a:gd name="T66" fmla="*/ 39 w 580"/>
                  <a:gd name="T67" fmla="*/ 366 h 503"/>
                  <a:gd name="T68" fmla="*/ 53 w 580"/>
                  <a:gd name="T69" fmla="*/ 355 h 503"/>
                  <a:gd name="T70" fmla="*/ 73 w 580"/>
                  <a:gd name="T71" fmla="*/ 375 h 503"/>
                  <a:gd name="T72" fmla="*/ 100 w 580"/>
                  <a:gd name="T73" fmla="*/ 380 h 503"/>
                  <a:gd name="T74" fmla="*/ 118 w 580"/>
                  <a:gd name="T75" fmla="*/ 387 h 503"/>
                  <a:gd name="T76" fmla="*/ 125 w 580"/>
                  <a:gd name="T77" fmla="*/ 400 h 503"/>
                  <a:gd name="T78" fmla="*/ 141 w 580"/>
                  <a:gd name="T79" fmla="*/ 422 h 503"/>
                  <a:gd name="T80" fmla="*/ 157 w 580"/>
                  <a:gd name="T81" fmla="*/ 425 h 503"/>
                  <a:gd name="T82" fmla="*/ 166 w 580"/>
                  <a:gd name="T83" fmla="*/ 405 h 503"/>
                  <a:gd name="T84" fmla="*/ 194 w 580"/>
                  <a:gd name="T85" fmla="*/ 417 h 503"/>
                  <a:gd name="T86" fmla="*/ 208 w 580"/>
                  <a:gd name="T87" fmla="*/ 409 h 503"/>
                  <a:gd name="T88" fmla="*/ 206 w 580"/>
                  <a:gd name="T89" fmla="*/ 423 h 503"/>
                  <a:gd name="T90" fmla="*/ 228 w 580"/>
                  <a:gd name="T91" fmla="*/ 437 h 503"/>
                  <a:gd name="T92" fmla="*/ 246 w 580"/>
                  <a:gd name="T93" fmla="*/ 442 h 503"/>
                  <a:gd name="T94" fmla="*/ 267 w 580"/>
                  <a:gd name="T95" fmla="*/ 460 h 503"/>
                  <a:gd name="T96" fmla="*/ 282 w 580"/>
                  <a:gd name="T97" fmla="*/ 478 h 503"/>
                  <a:gd name="T98" fmla="*/ 288 w 580"/>
                  <a:gd name="T99" fmla="*/ 478 h 503"/>
                  <a:gd name="T100" fmla="*/ 315 w 580"/>
                  <a:gd name="T101" fmla="*/ 471 h 503"/>
                  <a:gd name="T102" fmla="*/ 343 w 580"/>
                  <a:gd name="T103" fmla="*/ 494 h 503"/>
                  <a:gd name="T104" fmla="*/ 359 w 580"/>
                  <a:gd name="T105" fmla="*/ 503 h 503"/>
                  <a:gd name="T106" fmla="*/ 390 w 580"/>
                  <a:gd name="T107" fmla="*/ 480 h 503"/>
                  <a:gd name="T108" fmla="*/ 419 w 580"/>
                  <a:gd name="T109" fmla="*/ 473 h 503"/>
                  <a:gd name="T110" fmla="*/ 466 w 580"/>
                  <a:gd name="T111" fmla="*/ 475 h 503"/>
                  <a:gd name="T112" fmla="*/ 509 w 580"/>
                  <a:gd name="T113" fmla="*/ 496 h 503"/>
                  <a:gd name="T114" fmla="*/ 513 w 580"/>
                  <a:gd name="T115" fmla="*/ 496 h 503"/>
                  <a:gd name="T116" fmla="*/ 518 w 580"/>
                  <a:gd name="T117" fmla="*/ 481 h 503"/>
                  <a:gd name="T118" fmla="*/ 519 w 580"/>
                  <a:gd name="T119" fmla="*/ 435 h 503"/>
                  <a:gd name="T120" fmla="*/ 551 w 580"/>
                  <a:gd name="T121" fmla="*/ 384 h 503"/>
                  <a:gd name="T122" fmla="*/ 580 w 580"/>
                  <a:gd name="T123" fmla="*/ 348 h 503"/>
                  <a:gd name="T124" fmla="*/ 569 w 580"/>
                  <a:gd name="T125" fmla="*/ 314 h 5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0"/>
                  <a:gd name="T190" fmla="*/ 0 h 503"/>
                  <a:gd name="T191" fmla="*/ 580 w 580"/>
                  <a:gd name="T192" fmla="*/ 503 h 5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0" h="503">
                    <a:moveTo>
                      <a:pt x="569" y="314"/>
                    </a:moveTo>
                    <a:lnTo>
                      <a:pt x="542" y="267"/>
                    </a:lnTo>
                    <a:lnTo>
                      <a:pt x="535" y="244"/>
                    </a:lnTo>
                    <a:lnTo>
                      <a:pt x="522" y="207"/>
                    </a:lnTo>
                    <a:lnTo>
                      <a:pt x="513" y="178"/>
                    </a:lnTo>
                    <a:lnTo>
                      <a:pt x="542" y="151"/>
                    </a:lnTo>
                    <a:lnTo>
                      <a:pt x="526" y="101"/>
                    </a:lnTo>
                    <a:lnTo>
                      <a:pt x="503" y="45"/>
                    </a:lnTo>
                    <a:lnTo>
                      <a:pt x="502" y="42"/>
                    </a:lnTo>
                    <a:lnTo>
                      <a:pt x="475" y="17"/>
                    </a:lnTo>
                    <a:lnTo>
                      <a:pt x="460" y="15"/>
                    </a:lnTo>
                    <a:lnTo>
                      <a:pt x="401" y="25"/>
                    </a:lnTo>
                    <a:lnTo>
                      <a:pt x="377" y="26"/>
                    </a:lnTo>
                    <a:lnTo>
                      <a:pt x="349" y="28"/>
                    </a:lnTo>
                    <a:lnTo>
                      <a:pt x="302" y="25"/>
                    </a:lnTo>
                    <a:lnTo>
                      <a:pt x="270" y="40"/>
                    </a:lnTo>
                    <a:lnTo>
                      <a:pt x="285" y="28"/>
                    </a:lnTo>
                    <a:lnTo>
                      <a:pt x="235" y="32"/>
                    </a:lnTo>
                    <a:lnTo>
                      <a:pt x="228" y="4"/>
                    </a:lnTo>
                    <a:lnTo>
                      <a:pt x="233" y="3"/>
                    </a:lnTo>
                    <a:lnTo>
                      <a:pt x="185" y="0"/>
                    </a:lnTo>
                    <a:lnTo>
                      <a:pt x="129" y="25"/>
                    </a:lnTo>
                    <a:lnTo>
                      <a:pt x="95" y="54"/>
                    </a:lnTo>
                    <a:lnTo>
                      <a:pt x="35" y="75"/>
                    </a:lnTo>
                    <a:lnTo>
                      <a:pt x="8" y="91"/>
                    </a:lnTo>
                    <a:lnTo>
                      <a:pt x="21" y="101"/>
                    </a:lnTo>
                    <a:lnTo>
                      <a:pt x="21" y="128"/>
                    </a:lnTo>
                    <a:lnTo>
                      <a:pt x="1" y="108"/>
                    </a:lnTo>
                    <a:lnTo>
                      <a:pt x="9" y="160"/>
                    </a:lnTo>
                    <a:lnTo>
                      <a:pt x="0" y="189"/>
                    </a:lnTo>
                    <a:lnTo>
                      <a:pt x="21" y="232"/>
                    </a:lnTo>
                    <a:lnTo>
                      <a:pt x="26" y="276"/>
                    </a:lnTo>
                    <a:lnTo>
                      <a:pt x="46" y="313"/>
                    </a:lnTo>
                    <a:lnTo>
                      <a:pt x="39" y="366"/>
                    </a:lnTo>
                    <a:lnTo>
                      <a:pt x="53" y="355"/>
                    </a:lnTo>
                    <a:lnTo>
                      <a:pt x="73" y="375"/>
                    </a:lnTo>
                    <a:lnTo>
                      <a:pt x="100" y="380"/>
                    </a:lnTo>
                    <a:lnTo>
                      <a:pt x="118" y="387"/>
                    </a:lnTo>
                    <a:lnTo>
                      <a:pt x="125" y="400"/>
                    </a:lnTo>
                    <a:lnTo>
                      <a:pt x="141" y="422"/>
                    </a:lnTo>
                    <a:lnTo>
                      <a:pt x="157" y="425"/>
                    </a:lnTo>
                    <a:lnTo>
                      <a:pt x="166" y="405"/>
                    </a:lnTo>
                    <a:lnTo>
                      <a:pt x="194" y="417"/>
                    </a:lnTo>
                    <a:lnTo>
                      <a:pt x="208" y="409"/>
                    </a:lnTo>
                    <a:lnTo>
                      <a:pt x="206" y="423"/>
                    </a:lnTo>
                    <a:lnTo>
                      <a:pt x="228" y="437"/>
                    </a:lnTo>
                    <a:lnTo>
                      <a:pt x="246" y="442"/>
                    </a:lnTo>
                    <a:lnTo>
                      <a:pt x="267" y="460"/>
                    </a:lnTo>
                    <a:lnTo>
                      <a:pt x="282" y="478"/>
                    </a:lnTo>
                    <a:lnTo>
                      <a:pt x="288" y="478"/>
                    </a:lnTo>
                    <a:lnTo>
                      <a:pt x="315" y="471"/>
                    </a:lnTo>
                    <a:lnTo>
                      <a:pt x="343" y="494"/>
                    </a:lnTo>
                    <a:lnTo>
                      <a:pt x="359" y="503"/>
                    </a:lnTo>
                    <a:lnTo>
                      <a:pt x="390" y="480"/>
                    </a:lnTo>
                    <a:lnTo>
                      <a:pt x="419" y="473"/>
                    </a:lnTo>
                    <a:lnTo>
                      <a:pt x="466" y="475"/>
                    </a:lnTo>
                    <a:lnTo>
                      <a:pt x="509" y="496"/>
                    </a:lnTo>
                    <a:lnTo>
                      <a:pt x="513" y="496"/>
                    </a:lnTo>
                    <a:lnTo>
                      <a:pt x="518" y="481"/>
                    </a:lnTo>
                    <a:lnTo>
                      <a:pt x="519" y="435"/>
                    </a:lnTo>
                    <a:lnTo>
                      <a:pt x="551" y="384"/>
                    </a:lnTo>
                    <a:lnTo>
                      <a:pt x="580" y="348"/>
                    </a:lnTo>
                    <a:lnTo>
                      <a:pt x="569" y="314"/>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81" name="Group 418"/>
            <p:cNvGrpSpPr>
              <a:grpSpLocks/>
            </p:cNvGrpSpPr>
            <p:nvPr/>
          </p:nvGrpSpPr>
          <p:grpSpPr bwMode="auto">
            <a:xfrm>
              <a:off x="4871544" y="3721929"/>
              <a:ext cx="32794" cy="29517"/>
              <a:chOff x="2730" y="2215"/>
              <a:chExt cx="21" cy="20"/>
            </a:xfrm>
          </p:grpSpPr>
          <p:sp>
            <p:nvSpPr>
              <p:cNvPr id="247" name="Freeform 419"/>
              <p:cNvSpPr>
                <a:spLocks/>
              </p:cNvSpPr>
              <p:nvPr/>
            </p:nvSpPr>
            <p:spPr bwMode="auto">
              <a:xfrm>
                <a:off x="2730" y="2215"/>
                <a:ext cx="18" cy="20"/>
              </a:xfrm>
              <a:custGeom>
                <a:avLst/>
                <a:gdLst>
                  <a:gd name="T0" fmla="*/ 3 w 21"/>
                  <a:gd name="T1" fmla="*/ 0 h 20"/>
                  <a:gd name="T2" fmla="*/ 0 w 21"/>
                  <a:gd name="T3" fmla="*/ 4 h 20"/>
                  <a:gd name="T4" fmla="*/ 9 w 21"/>
                  <a:gd name="T5" fmla="*/ 11 h 20"/>
                  <a:gd name="T6" fmla="*/ 7 w 21"/>
                  <a:gd name="T7" fmla="*/ 18 h 20"/>
                  <a:gd name="T8" fmla="*/ 9 w 21"/>
                  <a:gd name="T9" fmla="*/ 20 h 20"/>
                  <a:gd name="T10" fmla="*/ 21 w 21"/>
                  <a:gd name="T11" fmla="*/ 17 h 20"/>
                  <a:gd name="T12" fmla="*/ 3 w 21"/>
                  <a:gd name="T13" fmla="*/ 0 h 20"/>
                  <a:gd name="T14" fmla="*/ 0 60000 65536"/>
                  <a:gd name="T15" fmla="*/ 0 60000 65536"/>
                  <a:gd name="T16" fmla="*/ 0 60000 65536"/>
                  <a:gd name="T17" fmla="*/ 0 60000 65536"/>
                  <a:gd name="T18" fmla="*/ 0 60000 65536"/>
                  <a:gd name="T19" fmla="*/ 0 60000 65536"/>
                  <a:gd name="T20" fmla="*/ 0 60000 65536"/>
                  <a:gd name="T21" fmla="*/ 0 w 21"/>
                  <a:gd name="T22" fmla="*/ 0 h 20"/>
                  <a:gd name="T23" fmla="*/ 21 w 2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0">
                    <a:moveTo>
                      <a:pt x="3" y="0"/>
                    </a:moveTo>
                    <a:lnTo>
                      <a:pt x="0" y="4"/>
                    </a:lnTo>
                    <a:lnTo>
                      <a:pt x="9" y="11"/>
                    </a:lnTo>
                    <a:lnTo>
                      <a:pt x="7" y="18"/>
                    </a:lnTo>
                    <a:lnTo>
                      <a:pt x="9" y="20"/>
                    </a:lnTo>
                    <a:lnTo>
                      <a:pt x="21" y="17"/>
                    </a:lnTo>
                    <a:lnTo>
                      <a:pt x="3"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48" name="Freeform 420"/>
              <p:cNvSpPr>
                <a:spLocks/>
              </p:cNvSpPr>
              <p:nvPr/>
            </p:nvSpPr>
            <p:spPr bwMode="auto">
              <a:xfrm>
                <a:off x="2730" y="2215"/>
                <a:ext cx="18" cy="20"/>
              </a:xfrm>
              <a:custGeom>
                <a:avLst/>
                <a:gdLst>
                  <a:gd name="T0" fmla="*/ 3 w 21"/>
                  <a:gd name="T1" fmla="*/ 0 h 20"/>
                  <a:gd name="T2" fmla="*/ 0 w 21"/>
                  <a:gd name="T3" fmla="*/ 4 h 20"/>
                  <a:gd name="T4" fmla="*/ 9 w 21"/>
                  <a:gd name="T5" fmla="*/ 11 h 20"/>
                  <a:gd name="T6" fmla="*/ 7 w 21"/>
                  <a:gd name="T7" fmla="*/ 18 h 20"/>
                  <a:gd name="T8" fmla="*/ 9 w 21"/>
                  <a:gd name="T9" fmla="*/ 20 h 20"/>
                  <a:gd name="T10" fmla="*/ 21 w 21"/>
                  <a:gd name="T11" fmla="*/ 17 h 20"/>
                  <a:gd name="T12" fmla="*/ 3 w 21"/>
                  <a:gd name="T13" fmla="*/ 0 h 20"/>
                  <a:gd name="T14" fmla="*/ 0 60000 65536"/>
                  <a:gd name="T15" fmla="*/ 0 60000 65536"/>
                  <a:gd name="T16" fmla="*/ 0 60000 65536"/>
                  <a:gd name="T17" fmla="*/ 0 60000 65536"/>
                  <a:gd name="T18" fmla="*/ 0 60000 65536"/>
                  <a:gd name="T19" fmla="*/ 0 60000 65536"/>
                  <a:gd name="T20" fmla="*/ 0 60000 65536"/>
                  <a:gd name="T21" fmla="*/ 0 w 21"/>
                  <a:gd name="T22" fmla="*/ 0 h 20"/>
                  <a:gd name="T23" fmla="*/ 21 w 2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0">
                    <a:moveTo>
                      <a:pt x="3" y="0"/>
                    </a:moveTo>
                    <a:lnTo>
                      <a:pt x="0" y="4"/>
                    </a:lnTo>
                    <a:lnTo>
                      <a:pt x="9" y="11"/>
                    </a:lnTo>
                    <a:lnTo>
                      <a:pt x="7" y="18"/>
                    </a:lnTo>
                    <a:lnTo>
                      <a:pt x="9" y="20"/>
                    </a:lnTo>
                    <a:lnTo>
                      <a:pt x="21" y="17"/>
                    </a:lnTo>
                    <a:lnTo>
                      <a:pt x="3"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82" name="Group 421"/>
            <p:cNvGrpSpPr>
              <a:grpSpLocks/>
            </p:cNvGrpSpPr>
            <p:nvPr/>
          </p:nvGrpSpPr>
          <p:grpSpPr bwMode="auto">
            <a:xfrm>
              <a:off x="5074557" y="3285078"/>
              <a:ext cx="40603" cy="143157"/>
              <a:chOff x="2860" y="1919"/>
              <a:chExt cx="26" cy="97"/>
            </a:xfrm>
          </p:grpSpPr>
          <p:sp>
            <p:nvSpPr>
              <p:cNvPr id="245" name="Freeform 422"/>
              <p:cNvSpPr>
                <a:spLocks/>
              </p:cNvSpPr>
              <p:nvPr/>
            </p:nvSpPr>
            <p:spPr bwMode="auto">
              <a:xfrm>
                <a:off x="2860" y="1919"/>
                <a:ext cx="23" cy="97"/>
              </a:xfrm>
              <a:custGeom>
                <a:avLst/>
                <a:gdLst>
                  <a:gd name="T0" fmla="*/ 22 w 26"/>
                  <a:gd name="T1" fmla="*/ 20 h 97"/>
                  <a:gd name="T2" fmla="*/ 26 w 26"/>
                  <a:gd name="T3" fmla="*/ 12 h 97"/>
                  <a:gd name="T4" fmla="*/ 23 w 26"/>
                  <a:gd name="T5" fmla="*/ 0 h 97"/>
                  <a:gd name="T6" fmla="*/ 2 w 26"/>
                  <a:gd name="T7" fmla="*/ 45 h 97"/>
                  <a:gd name="T8" fmla="*/ 0 w 26"/>
                  <a:gd name="T9" fmla="*/ 97 h 97"/>
                  <a:gd name="T10" fmla="*/ 7 w 26"/>
                  <a:gd name="T11" fmla="*/ 75 h 97"/>
                  <a:gd name="T12" fmla="*/ 22 w 26"/>
                  <a:gd name="T13" fmla="*/ 20 h 97"/>
                  <a:gd name="T14" fmla="*/ 0 60000 65536"/>
                  <a:gd name="T15" fmla="*/ 0 60000 65536"/>
                  <a:gd name="T16" fmla="*/ 0 60000 65536"/>
                  <a:gd name="T17" fmla="*/ 0 60000 65536"/>
                  <a:gd name="T18" fmla="*/ 0 60000 65536"/>
                  <a:gd name="T19" fmla="*/ 0 60000 65536"/>
                  <a:gd name="T20" fmla="*/ 0 60000 65536"/>
                  <a:gd name="T21" fmla="*/ 0 w 26"/>
                  <a:gd name="T22" fmla="*/ 0 h 97"/>
                  <a:gd name="T23" fmla="*/ 26 w 26"/>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97">
                    <a:moveTo>
                      <a:pt x="22" y="20"/>
                    </a:moveTo>
                    <a:lnTo>
                      <a:pt x="26" y="12"/>
                    </a:lnTo>
                    <a:lnTo>
                      <a:pt x="23" y="0"/>
                    </a:lnTo>
                    <a:lnTo>
                      <a:pt x="2" y="45"/>
                    </a:lnTo>
                    <a:lnTo>
                      <a:pt x="0" y="97"/>
                    </a:lnTo>
                    <a:lnTo>
                      <a:pt x="7" y="75"/>
                    </a:lnTo>
                    <a:lnTo>
                      <a:pt x="22" y="2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46" name="Freeform 423"/>
              <p:cNvSpPr>
                <a:spLocks/>
              </p:cNvSpPr>
              <p:nvPr/>
            </p:nvSpPr>
            <p:spPr bwMode="auto">
              <a:xfrm>
                <a:off x="2860" y="1919"/>
                <a:ext cx="23" cy="97"/>
              </a:xfrm>
              <a:custGeom>
                <a:avLst/>
                <a:gdLst>
                  <a:gd name="T0" fmla="*/ 22 w 26"/>
                  <a:gd name="T1" fmla="*/ 20 h 97"/>
                  <a:gd name="T2" fmla="*/ 26 w 26"/>
                  <a:gd name="T3" fmla="*/ 12 h 97"/>
                  <a:gd name="T4" fmla="*/ 23 w 26"/>
                  <a:gd name="T5" fmla="*/ 0 h 97"/>
                  <a:gd name="T6" fmla="*/ 2 w 26"/>
                  <a:gd name="T7" fmla="*/ 45 h 97"/>
                  <a:gd name="T8" fmla="*/ 0 w 26"/>
                  <a:gd name="T9" fmla="*/ 97 h 97"/>
                  <a:gd name="T10" fmla="*/ 7 w 26"/>
                  <a:gd name="T11" fmla="*/ 75 h 97"/>
                  <a:gd name="T12" fmla="*/ 22 w 26"/>
                  <a:gd name="T13" fmla="*/ 20 h 97"/>
                  <a:gd name="T14" fmla="*/ 0 60000 65536"/>
                  <a:gd name="T15" fmla="*/ 0 60000 65536"/>
                  <a:gd name="T16" fmla="*/ 0 60000 65536"/>
                  <a:gd name="T17" fmla="*/ 0 60000 65536"/>
                  <a:gd name="T18" fmla="*/ 0 60000 65536"/>
                  <a:gd name="T19" fmla="*/ 0 60000 65536"/>
                  <a:gd name="T20" fmla="*/ 0 60000 65536"/>
                  <a:gd name="T21" fmla="*/ 0 w 26"/>
                  <a:gd name="T22" fmla="*/ 0 h 97"/>
                  <a:gd name="T23" fmla="*/ 26 w 26"/>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97">
                    <a:moveTo>
                      <a:pt x="22" y="20"/>
                    </a:moveTo>
                    <a:lnTo>
                      <a:pt x="26" y="12"/>
                    </a:lnTo>
                    <a:lnTo>
                      <a:pt x="23" y="0"/>
                    </a:lnTo>
                    <a:lnTo>
                      <a:pt x="2" y="45"/>
                    </a:lnTo>
                    <a:lnTo>
                      <a:pt x="0" y="97"/>
                    </a:lnTo>
                    <a:lnTo>
                      <a:pt x="7" y="75"/>
                    </a:lnTo>
                    <a:lnTo>
                      <a:pt x="22" y="2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83" name="Group 424"/>
            <p:cNvGrpSpPr>
              <a:grpSpLocks/>
            </p:cNvGrpSpPr>
            <p:nvPr/>
          </p:nvGrpSpPr>
          <p:grpSpPr bwMode="auto">
            <a:xfrm>
              <a:off x="5204173" y="3181769"/>
              <a:ext cx="53096" cy="140205"/>
              <a:chOff x="2943" y="1849"/>
              <a:chExt cx="34" cy="95"/>
            </a:xfrm>
          </p:grpSpPr>
          <p:sp>
            <p:nvSpPr>
              <p:cNvPr id="243" name="Freeform 425"/>
              <p:cNvSpPr>
                <a:spLocks/>
              </p:cNvSpPr>
              <p:nvPr/>
            </p:nvSpPr>
            <p:spPr bwMode="auto">
              <a:xfrm>
                <a:off x="2943" y="1849"/>
                <a:ext cx="37" cy="95"/>
              </a:xfrm>
              <a:custGeom>
                <a:avLst/>
                <a:gdLst>
                  <a:gd name="T0" fmla="*/ 27 w 34"/>
                  <a:gd name="T1" fmla="*/ 29 h 95"/>
                  <a:gd name="T2" fmla="*/ 34 w 34"/>
                  <a:gd name="T3" fmla="*/ 20 h 95"/>
                  <a:gd name="T4" fmla="*/ 32 w 34"/>
                  <a:gd name="T5" fmla="*/ 0 h 95"/>
                  <a:gd name="T6" fmla="*/ 9 w 34"/>
                  <a:gd name="T7" fmla="*/ 23 h 95"/>
                  <a:gd name="T8" fmla="*/ 0 w 34"/>
                  <a:gd name="T9" fmla="*/ 71 h 95"/>
                  <a:gd name="T10" fmla="*/ 9 w 34"/>
                  <a:gd name="T11" fmla="*/ 95 h 95"/>
                  <a:gd name="T12" fmla="*/ 26 w 34"/>
                  <a:gd name="T13" fmla="*/ 58 h 95"/>
                  <a:gd name="T14" fmla="*/ 27 w 34"/>
                  <a:gd name="T15" fmla="*/ 29 h 9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95"/>
                  <a:gd name="T26" fmla="*/ 34 w 34"/>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95">
                    <a:moveTo>
                      <a:pt x="27" y="29"/>
                    </a:moveTo>
                    <a:lnTo>
                      <a:pt x="34" y="20"/>
                    </a:lnTo>
                    <a:lnTo>
                      <a:pt x="32" y="0"/>
                    </a:lnTo>
                    <a:lnTo>
                      <a:pt x="9" y="23"/>
                    </a:lnTo>
                    <a:lnTo>
                      <a:pt x="0" y="71"/>
                    </a:lnTo>
                    <a:lnTo>
                      <a:pt x="9" y="95"/>
                    </a:lnTo>
                    <a:lnTo>
                      <a:pt x="26" y="58"/>
                    </a:lnTo>
                    <a:lnTo>
                      <a:pt x="27" y="29"/>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44" name="Freeform 426"/>
              <p:cNvSpPr>
                <a:spLocks/>
              </p:cNvSpPr>
              <p:nvPr/>
            </p:nvSpPr>
            <p:spPr bwMode="auto">
              <a:xfrm>
                <a:off x="2943" y="1849"/>
                <a:ext cx="37" cy="95"/>
              </a:xfrm>
              <a:custGeom>
                <a:avLst/>
                <a:gdLst>
                  <a:gd name="T0" fmla="*/ 27 w 34"/>
                  <a:gd name="T1" fmla="*/ 29 h 95"/>
                  <a:gd name="T2" fmla="*/ 34 w 34"/>
                  <a:gd name="T3" fmla="*/ 20 h 95"/>
                  <a:gd name="T4" fmla="*/ 32 w 34"/>
                  <a:gd name="T5" fmla="*/ 0 h 95"/>
                  <a:gd name="T6" fmla="*/ 9 w 34"/>
                  <a:gd name="T7" fmla="*/ 23 h 95"/>
                  <a:gd name="T8" fmla="*/ 0 w 34"/>
                  <a:gd name="T9" fmla="*/ 71 h 95"/>
                  <a:gd name="T10" fmla="*/ 9 w 34"/>
                  <a:gd name="T11" fmla="*/ 95 h 95"/>
                  <a:gd name="T12" fmla="*/ 26 w 34"/>
                  <a:gd name="T13" fmla="*/ 58 h 95"/>
                  <a:gd name="T14" fmla="*/ 27 w 34"/>
                  <a:gd name="T15" fmla="*/ 29 h 9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95"/>
                  <a:gd name="T26" fmla="*/ 34 w 34"/>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95">
                    <a:moveTo>
                      <a:pt x="27" y="29"/>
                    </a:moveTo>
                    <a:lnTo>
                      <a:pt x="34" y="20"/>
                    </a:lnTo>
                    <a:lnTo>
                      <a:pt x="32" y="0"/>
                    </a:lnTo>
                    <a:lnTo>
                      <a:pt x="9" y="23"/>
                    </a:lnTo>
                    <a:lnTo>
                      <a:pt x="0" y="71"/>
                    </a:lnTo>
                    <a:lnTo>
                      <a:pt x="9" y="95"/>
                    </a:lnTo>
                    <a:lnTo>
                      <a:pt x="26" y="58"/>
                    </a:lnTo>
                    <a:lnTo>
                      <a:pt x="27" y="29"/>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84" name="Group 427"/>
            <p:cNvGrpSpPr>
              <a:grpSpLocks/>
            </p:cNvGrpSpPr>
            <p:nvPr/>
          </p:nvGrpSpPr>
          <p:grpSpPr bwMode="auto">
            <a:xfrm>
              <a:off x="4682585" y="3155204"/>
              <a:ext cx="24986" cy="23614"/>
              <a:chOff x="2609" y="1831"/>
              <a:chExt cx="16" cy="16"/>
            </a:xfrm>
          </p:grpSpPr>
          <p:sp>
            <p:nvSpPr>
              <p:cNvPr id="241" name="Freeform 428"/>
              <p:cNvSpPr>
                <a:spLocks/>
              </p:cNvSpPr>
              <p:nvPr/>
            </p:nvSpPr>
            <p:spPr bwMode="auto">
              <a:xfrm>
                <a:off x="2609" y="1831"/>
                <a:ext cx="13" cy="16"/>
              </a:xfrm>
              <a:custGeom>
                <a:avLst/>
                <a:gdLst>
                  <a:gd name="T0" fmla="*/ 16 w 16"/>
                  <a:gd name="T1" fmla="*/ 0 h 16"/>
                  <a:gd name="T2" fmla="*/ 0 w 16"/>
                  <a:gd name="T3" fmla="*/ 11 h 16"/>
                  <a:gd name="T4" fmla="*/ 0 w 16"/>
                  <a:gd name="T5" fmla="*/ 16 h 16"/>
                  <a:gd name="T6" fmla="*/ 16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16" y="0"/>
                    </a:moveTo>
                    <a:lnTo>
                      <a:pt x="0" y="11"/>
                    </a:lnTo>
                    <a:lnTo>
                      <a:pt x="0" y="16"/>
                    </a:lnTo>
                    <a:lnTo>
                      <a:pt x="16"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42" name="Freeform 429"/>
              <p:cNvSpPr>
                <a:spLocks/>
              </p:cNvSpPr>
              <p:nvPr/>
            </p:nvSpPr>
            <p:spPr bwMode="auto">
              <a:xfrm>
                <a:off x="2609" y="1831"/>
                <a:ext cx="13" cy="16"/>
              </a:xfrm>
              <a:custGeom>
                <a:avLst/>
                <a:gdLst>
                  <a:gd name="T0" fmla="*/ 16 w 16"/>
                  <a:gd name="T1" fmla="*/ 0 h 16"/>
                  <a:gd name="T2" fmla="*/ 0 w 16"/>
                  <a:gd name="T3" fmla="*/ 11 h 16"/>
                  <a:gd name="T4" fmla="*/ 0 w 16"/>
                  <a:gd name="T5" fmla="*/ 16 h 16"/>
                  <a:gd name="T6" fmla="*/ 16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16" y="0"/>
                    </a:moveTo>
                    <a:lnTo>
                      <a:pt x="0" y="11"/>
                    </a:lnTo>
                    <a:lnTo>
                      <a:pt x="0" y="16"/>
                    </a:lnTo>
                    <a:lnTo>
                      <a:pt x="16"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85" name="Group 433"/>
            <p:cNvGrpSpPr>
              <a:grpSpLocks/>
            </p:cNvGrpSpPr>
            <p:nvPr/>
          </p:nvGrpSpPr>
          <p:grpSpPr bwMode="auto">
            <a:xfrm>
              <a:off x="5439981" y="3106501"/>
              <a:ext cx="584054" cy="312879"/>
              <a:chOff x="3094" y="1798"/>
              <a:chExt cx="374" cy="212"/>
            </a:xfrm>
          </p:grpSpPr>
          <p:sp>
            <p:nvSpPr>
              <p:cNvPr id="239" name="Freeform 434"/>
              <p:cNvSpPr>
                <a:spLocks/>
              </p:cNvSpPr>
              <p:nvPr/>
            </p:nvSpPr>
            <p:spPr bwMode="auto">
              <a:xfrm>
                <a:off x="3094" y="1798"/>
                <a:ext cx="374" cy="212"/>
              </a:xfrm>
              <a:custGeom>
                <a:avLst/>
                <a:gdLst>
                  <a:gd name="T0" fmla="*/ 345 w 374"/>
                  <a:gd name="T1" fmla="*/ 90 h 212"/>
                  <a:gd name="T2" fmla="*/ 331 w 374"/>
                  <a:gd name="T3" fmla="*/ 68 h 212"/>
                  <a:gd name="T4" fmla="*/ 314 w 374"/>
                  <a:gd name="T5" fmla="*/ 32 h 212"/>
                  <a:gd name="T6" fmla="*/ 314 w 374"/>
                  <a:gd name="T7" fmla="*/ 28 h 212"/>
                  <a:gd name="T8" fmla="*/ 260 w 374"/>
                  <a:gd name="T9" fmla="*/ 37 h 212"/>
                  <a:gd name="T10" fmla="*/ 221 w 374"/>
                  <a:gd name="T11" fmla="*/ 14 h 212"/>
                  <a:gd name="T12" fmla="*/ 188 w 374"/>
                  <a:gd name="T13" fmla="*/ 0 h 212"/>
                  <a:gd name="T14" fmla="*/ 160 w 374"/>
                  <a:gd name="T15" fmla="*/ 16 h 212"/>
                  <a:gd name="T16" fmla="*/ 151 w 374"/>
                  <a:gd name="T17" fmla="*/ 25 h 212"/>
                  <a:gd name="T18" fmla="*/ 161 w 374"/>
                  <a:gd name="T19" fmla="*/ 77 h 212"/>
                  <a:gd name="T20" fmla="*/ 134 w 374"/>
                  <a:gd name="T21" fmla="*/ 112 h 212"/>
                  <a:gd name="T22" fmla="*/ 101 w 374"/>
                  <a:gd name="T23" fmla="*/ 90 h 212"/>
                  <a:gd name="T24" fmla="*/ 65 w 374"/>
                  <a:gd name="T25" fmla="*/ 53 h 212"/>
                  <a:gd name="T26" fmla="*/ 42 w 374"/>
                  <a:gd name="T27" fmla="*/ 64 h 212"/>
                  <a:gd name="T28" fmla="*/ 13 w 374"/>
                  <a:gd name="T29" fmla="*/ 100 h 212"/>
                  <a:gd name="T30" fmla="*/ 0 w 374"/>
                  <a:gd name="T31" fmla="*/ 149 h 212"/>
                  <a:gd name="T32" fmla="*/ 0 w 374"/>
                  <a:gd name="T33" fmla="*/ 173 h 212"/>
                  <a:gd name="T34" fmla="*/ 1 w 374"/>
                  <a:gd name="T35" fmla="*/ 199 h 212"/>
                  <a:gd name="T36" fmla="*/ 7 w 374"/>
                  <a:gd name="T37" fmla="*/ 212 h 212"/>
                  <a:gd name="T38" fmla="*/ 28 w 374"/>
                  <a:gd name="T39" fmla="*/ 191 h 212"/>
                  <a:gd name="T40" fmla="*/ 74 w 374"/>
                  <a:gd name="T41" fmla="*/ 174 h 212"/>
                  <a:gd name="T42" fmla="*/ 109 w 374"/>
                  <a:gd name="T43" fmla="*/ 177 h 212"/>
                  <a:gd name="T44" fmla="*/ 151 w 374"/>
                  <a:gd name="T45" fmla="*/ 170 h 212"/>
                  <a:gd name="T46" fmla="*/ 184 w 374"/>
                  <a:gd name="T47" fmla="*/ 166 h 212"/>
                  <a:gd name="T48" fmla="*/ 210 w 374"/>
                  <a:gd name="T49" fmla="*/ 170 h 212"/>
                  <a:gd name="T50" fmla="*/ 260 w 374"/>
                  <a:gd name="T51" fmla="*/ 184 h 212"/>
                  <a:gd name="T52" fmla="*/ 298 w 374"/>
                  <a:gd name="T53" fmla="*/ 207 h 212"/>
                  <a:gd name="T54" fmla="*/ 327 w 374"/>
                  <a:gd name="T55" fmla="*/ 187 h 212"/>
                  <a:gd name="T56" fmla="*/ 347 w 374"/>
                  <a:gd name="T57" fmla="*/ 187 h 212"/>
                  <a:gd name="T58" fmla="*/ 374 w 374"/>
                  <a:gd name="T59" fmla="*/ 137 h 212"/>
                  <a:gd name="T60" fmla="*/ 368 w 374"/>
                  <a:gd name="T61" fmla="*/ 133 h 212"/>
                  <a:gd name="T62" fmla="*/ 345 w 374"/>
                  <a:gd name="T63" fmla="*/ 90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212"/>
                  <a:gd name="T98" fmla="*/ 374 w 374"/>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212">
                    <a:moveTo>
                      <a:pt x="345" y="90"/>
                    </a:moveTo>
                    <a:lnTo>
                      <a:pt x="331" y="68"/>
                    </a:lnTo>
                    <a:lnTo>
                      <a:pt x="314" y="32"/>
                    </a:lnTo>
                    <a:lnTo>
                      <a:pt x="314" y="28"/>
                    </a:lnTo>
                    <a:lnTo>
                      <a:pt x="260" y="37"/>
                    </a:lnTo>
                    <a:lnTo>
                      <a:pt x="221" y="14"/>
                    </a:lnTo>
                    <a:lnTo>
                      <a:pt x="188" y="0"/>
                    </a:lnTo>
                    <a:lnTo>
                      <a:pt x="160" y="16"/>
                    </a:lnTo>
                    <a:lnTo>
                      <a:pt x="151" y="25"/>
                    </a:lnTo>
                    <a:lnTo>
                      <a:pt x="161" y="77"/>
                    </a:lnTo>
                    <a:lnTo>
                      <a:pt x="134" y="112"/>
                    </a:lnTo>
                    <a:lnTo>
                      <a:pt x="101" y="90"/>
                    </a:lnTo>
                    <a:lnTo>
                      <a:pt x="65" y="53"/>
                    </a:lnTo>
                    <a:lnTo>
                      <a:pt x="42" y="64"/>
                    </a:lnTo>
                    <a:lnTo>
                      <a:pt x="13" y="100"/>
                    </a:lnTo>
                    <a:lnTo>
                      <a:pt x="0" y="149"/>
                    </a:lnTo>
                    <a:lnTo>
                      <a:pt x="0" y="173"/>
                    </a:lnTo>
                    <a:lnTo>
                      <a:pt x="1" y="199"/>
                    </a:lnTo>
                    <a:lnTo>
                      <a:pt x="7" y="212"/>
                    </a:lnTo>
                    <a:lnTo>
                      <a:pt x="28" y="191"/>
                    </a:lnTo>
                    <a:lnTo>
                      <a:pt x="74" y="174"/>
                    </a:lnTo>
                    <a:lnTo>
                      <a:pt x="109" y="177"/>
                    </a:lnTo>
                    <a:lnTo>
                      <a:pt x="151" y="170"/>
                    </a:lnTo>
                    <a:lnTo>
                      <a:pt x="184" y="166"/>
                    </a:lnTo>
                    <a:lnTo>
                      <a:pt x="210" y="170"/>
                    </a:lnTo>
                    <a:lnTo>
                      <a:pt x="260" y="184"/>
                    </a:lnTo>
                    <a:lnTo>
                      <a:pt x="298" y="207"/>
                    </a:lnTo>
                    <a:lnTo>
                      <a:pt x="327" y="187"/>
                    </a:lnTo>
                    <a:lnTo>
                      <a:pt x="347" y="187"/>
                    </a:lnTo>
                    <a:lnTo>
                      <a:pt x="374" y="137"/>
                    </a:lnTo>
                    <a:lnTo>
                      <a:pt x="368" y="133"/>
                    </a:lnTo>
                    <a:lnTo>
                      <a:pt x="345" y="9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40" name="Freeform 435"/>
              <p:cNvSpPr>
                <a:spLocks/>
              </p:cNvSpPr>
              <p:nvPr/>
            </p:nvSpPr>
            <p:spPr bwMode="auto">
              <a:xfrm>
                <a:off x="3094" y="1798"/>
                <a:ext cx="374" cy="212"/>
              </a:xfrm>
              <a:custGeom>
                <a:avLst/>
                <a:gdLst>
                  <a:gd name="T0" fmla="*/ 345 w 374"/>
                  <a:gd name="T1" fmla="*/ 90 h 212"/>
                  <a:gd name="T2" fmla="*/ 331 w 374"/>
                  <a:gd name="T3" fmla="*/ 68 h 212"/>
                  <a:gd name="T4" fmla="*/ 314 w 374"/>
                  <a:gd name="T5" fmla="*/ 32 h 212"/>
                  <a:gd name="T6" fmla="*/ 314 w 374"/>
                  <a:gd name="T7" fmla="*/ 28 h 212"/>
                  <a:gd name="T8" fmla="*/ 260 w 374"/>
                  <a:gd name="T9" fmla="*/ 37 h 212"/>
                  <a:gd name="T10" fmla="*/ 221 w 374"/>
                  <a:gd name="T11" fmla="*/ 14 h 212"/>
                  <a:gd name="T12" fmla="*/ 188 w 374"/>
                  <a:gd name="T13" fmla="*/ 0 h 212"/>
                  <a:gd name="T14" fmla="*/ 160 w 374"/>
                  <a:gd name="T15" fmla="*/ 16 h 212"/>
                  <a:gd name="T16" fmla="*/ 151 w 374"/>
                  <a:gd name="T17" fmla="*/ 25 h 212"/>
                  <a:gd name="T18" fmla="*/ 161 w 374"/>
                  <a:gd name="T19" fmla="*/ 77 h 212"/>
                  <a:gd name="T20" fmla="*/ 134 w 374"/>
                  <a:gd name="T21" fmla="*/ 112 h 212"/>
                  <a:gd name="T22" fmla="*/ 101 w 374"/>
                  <a:gd name="T23" fmla="*/ 90 h 212"/>
                  <a:gd name="T24" fmla="*/ 65 w 374"/>
                  <a:gd name="T25" fmla="*/ 53 h 212"/>
                  <a:gd name="T26" fmla="*/ 42 w 374"/>
                  <a:gd name="T27" fmla="*/ 64 h 212"/>
                  <a:gd name="T28" fmla="*/ 13 w 374"/>
                  <a:gd name="T29" fmla="*/ 100 h 212"/>
                  <a:gd name="T30" fmla="*/ 0 w 374"/>
                  <a:gd name="T31" fmla="*/ 149 h 212"/>
                  <a:gd name="T32" fmla="*/ 0 w 374"/>
                  <a:gd name="T33" fmla="*/ 173 h 212"/>
                  <a:gd name="T34" fmla="*/ 1 w 374"/>
                  <a:gd name="T35" fmla="*/ 199 h 212"/>
                  <a:gd name="T36" fmla="*/ 7 w 374"/>
                  <a:gd name="T37" fmla="*/ 212 h 212"/>
                  <a:gd name="T38" fmla="*/ 28 w 374"/>
                  <a:gd name="T39" fmla="*/ 191 h 212"/>
                  <a:gd name="T40" fmla="*/ 74 w 374"/>
                  <a:gd name="T41" fmla="*/ 174 h 212"/>
                  <a:gd name="T42" fmla="*/ 109 w 374"/>
                  <a:gd name="T43" fmla="*/ 177 h 212"/>
                  <a:gd name="T44" fmla="*/ 151 w 374"/>
                  <a:gd name="T45" fmla="*/ 170 h 212"/>
                  <a:gd name="T46" fmla="*/ 184 w 374"/>
                  <a:gd name="T47" fmla="*/ 166 h 212"/>
                  <a:gd name="T48" fmla="*/ 210 w 374"/>
                  <a:gd name="T49" fmla="*/ 170 h 212"/>
                  <a:gd name="T50" fmla="*/ 260 w 374"/>
                  <a:gd name="T51" fmla="*/ 184 h 212"/>
                  <a:gd name="T52" fmla="*/ 298 w 374"/>
                  <a:gd name="T53" fmla="*/ 207 h 212"/>
                  <a:gd name="T54" fmla="*/ 327 w 374"/>
                  <a:gd name="T55" fmla="*/ 187 h 212"/>
                  <a:gd name="T56" fmla="*/ 347 w 374"/>
                  <a:gd name="T57" fmla="*/ 187 h 212"/>
                  <a:gd name="T58" fmla="*/ 374 w 374"/>
                  <a:gd name="T59" fmla="*/ 137 h 212"/>
                  <a:gd name="T60" fmla="*/ 368 w 374"/>
                  <a:gd name="T61" fmla="*/ 133 h 212"/>
                  <a:gd name="T62" fmla="*/ 345 w 374"/>
                  <a:gd name="T63" fmla="*/ 90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212"/>
                  <a:gd name="T98" fmla="*/ 374 w 374"/>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212">
                    <a:moveTo>
                      <a:pt x="345" y="90"/>
                    </a:moveTo>
                    <a:lnTo>
                      <a:pt x="331" y="68"/>
                    </a:lnTo>
                    <a:lnTo>
                      <a:pt x="314" y="32"/>
                    </a:lnTo>
                    <a:lnTo>
                      <a:pt x="314" y="28"/>
                    </a:lnTo>
                    <a:lnTo>
                      <a:pt x="260" y="37"/>
                    </a:lnTo>
                    <a:lnTo>
                      <a:pt x="221" y="14"/>
                    </a:lnTo>
                    <a:lnTo>
                      <a:pt x="188" y="0"/>
                    </a:lnTo>
                    <a:lnTo>
                      <a:pt x="160" y="16"/>
                    </a:lnTo>
                    <a:lnTo>
                      <a:pt x="151" y="25"/>
                    </a:lnTo>
                    <a:lnTo>
                      <a:pt x="161" y="77"/>
                    </a:lnTo>
                    <a:lnTo>
                      <a:pt x="134" y="112"/>
                    </a:lnTo>
                    <a:lnTo>
                      <a:pt x="101" y="90"/>
                    </a:lnTo>
                    <a:lnTo>
                      <a:pt x="65" y="53"/>
                    </a:lnTo>
                    <a:lnTo>
                      <a:pt x="42" y="64"/>
                    </a:lnTo>
                    <a:lnTo>
                      <a:pt x="13" y="100"/>
                    </a:lnTo>
                    <a:lnTo>
                      <a:pt x="0" y="149"/>
                    </a:lnTo>
                    <a:lnTo>
                      <a:pt x="0" y="173"/>
                    </a:lnTo>
                    <a:lnTo>
                      <a:pt x="1" y="199"/>
                    </a:lnTo>
                    <a:lnTo>
                      <a:pt x="7" y="212"/>
                    </a:lnTo>
                    <a:lnTo>
                      <a:pt x="28" y="191"/>
                    </a:lnTo>
                    <a:lnTo>
                      <a:pt x="74" y="174"/>
                    </a:lnTo>
                    <a:lnTo>
                      <a:pt x="109" y="177"/>
                    </a:lnTo>
                    <a:lnTo>
                      <a:pt x="151" y="170"/>
                    </a:lnTo>
                    <a:lnTo>
                      <a:pt x="184" y="166"/>
                    </a:lnTo>
                    <a:lnTo>
                      <a:pt x="210" y="170"/>
                    </a:lnTo>
                    <a:lnTo>
                      <a:pt x="260" y="184"/>
                    </a:lnTo>
                    <a:lnTo>
                      <a:pt x="298" y="207"/>
                    </a:lnTo>
                    <a:lnTo>
                      <a:pt x="327" y="187"/>
                    </a:lnTo>
                    <a:lnTo>
                      <a:pt x="347" y="187"/>
                    </a:lnTo>
                    <a:lnTo>
                      <a:pt x="374" y="137"/>
                    </a:lnTo>
                    <a:lnTo>
                      <a:pt x="368" y="133"/>
                    </a:lnTo>
                    <a:lnTo>
                      <a:pt x="345" y="9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86" name="Group 436"/>
            <p:cNvGrpSpPr>
              <a:grpSpLocks/>
            </p:cNvGrpSpPr>
            <p:nvPr/>
          </p:nvGrpSpPr>
          <p:grpSpPr bwMode="auto">
            <a:xfrm>
              <a:off x="5474337" y="3069604"/>
              <a:ext cx="99945" cy="73792"/>
              <a:chOff x="3116" y="1773"/>
              <a:chExt cx="64" cy="50"/>
            </a:xfrm>
          </p:grpSpPr>
          <p:sp>
            <p:nvSpPr>
              <p:cNvPr id="237" name="Freeform 437"/>
              <p:cNvSpPr>
                <a:spLocks/>
              </p:cNvSpPr>
              <p:nvPr/>
            </p:nvSpPr>
            <p:spPr bwMode="auto">
              <a:xfrm>
                <a:off x="3116" y="1773"/>
                <a:ext cx="64" cy="53"/>
              </a:xfrm>
              <a:custGeom>
                <a:avLst/>
                <a:gdLst>
                  <a:gd name="T0" fmla="*/ 64 w 64"/>
                  <a:gd name="T1" fmla="*/ 0 h 50"/>
                  <a:gd name="T2" fmla="*/ 20 w 64"/>
                  <a:gd name="T3" fmla="*/ 0 h 50"/>
                  <a:gd name="T4" fmla="*/ 0 w 64"/>
                  <a:gd name="T5" fmla="*/ 12 h 50"/>
                  <a:gd name="T6" fmla="*/ 6 w 64"/>
                  <a:gd name="T7" fmla="*/ 18 h 50"/>
                  <a:gd name="T8" fmla="*/ 20 w 64"/>
                  <a:gd name="T9" fmla="*/ 48 h 50"/>
                  <a:gd name="T10" fmla="*/ 20 w 64"/>
                  <a:gd name="T11" fmla="*/ 50 h 50"/>
                  <a:gd name="T12" fmla="*/ 42 w 64"/>
                  <a:gd name="T13" fmla="*/ 30 h 50"/>
                  <a:gd name="T14" fmla="*/ 54 w 64"/>
                  <a:gd name="T15" fmla="*/ 16 h 50"/>
                  <a:gd name="T16" fmla="*/ 64 w 64"/>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0"/>
                  <a:gd name="T29" fmla="*/ 64 w 64"/>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0">
                    <a:moveTo>
                      <a:pt x="64" y="0"/>
                    </a:moveTo>
                    <a:lnTo>
                      <a:pt x="20" y="0"/>
                    </a:lnTo>
                    <a:lnTo>
                      <a:pt x="0" y="12"/>
                    </a:lnTo>
                    <a:lnTo>
                      <a:pt x="6" y="18"/>
                    </a:lnTo>
                    <a:lnTo>
                      <a:pt x="20" y="48"/>
                    </a:lnTo>
                    <a:lnTo>
                      <a:pt x="20" y="50"/>
                    </a:lnTo>
                    <a:lnTo>
                      <a:pt x="42" y="30"/>
                    </a:lnTo>
                    <a:lnTo>
                      <a:pt x="54" y="16"/>
                    </a:lnTo>
                    <a:lnTo>
                      <a:pt x="64"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38" name="Freeform 438"/>
              <p:cNvSpPr>
                <a:spLocks/>
              </p:cNvSpPr>
              <p:nvPr/>
            </p:nvSpPr>
            <p:spPr bwMode="auto">
              <a:xfrm>
                <a:off x="3116" y="1773"/>
                <a:ext cx="64" cy="53"/>
              </a:xfrm>
              <a:custGeom>
                <a:avLst/>
                <a:gdLst>
                  <a:gd name="T0" fmla="*/ 64 w 64"/>
                  <a:gd name="T1" fmla="*/ 0 h 50"/>
                  <a:gd name="T2" fmla="*/ 20 w 64"/>
                  <a:gd name="T3" fmla="*/ 0 h 50"/>
                  <a:gd name="T4" fmla="*/ 0 w 64"/>
                  <a:gd name="T5" fmla="*/ 12 h 50"/>
                  <a:gd name="T6" fmla="*/ 6 w 64"/>
                  <a:gd name="T7" fmla="*/ 18 h 50"/>
                  <a:gd name="T8" fmla="*/ 20 w 64"/>
                  <a:gd name="T9" fmla="*/ 48 h 50"/>
                  <a:gd name="T10" fmla="*/ 20 w 64"/>
                  <a:gd name="T11" fmla="*/ 50 h 50"/>
                  <a:gd name="T12" fmla="*/ 42 w 64"/>
                  <a:gd name="T13" fmla="*/ 30 h 50"/>
                  <a:gd name="T14" fmla="*/ 54 w 64"/>
                  <a:gd name="T15" fmla="*/ 16 h 50"/>
                  <a:gd name="T16" fmla="*/ 64 w 64"/>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0"/>
                  <a:gd name="T29" fmla="*/ 64 w 64"/>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0">
                    <a:moveTo>
                      <a:pt x="64" y="0"/>
                    </a:moveTo>
                    <a:lnTo>
                      <a:pt x="20" y="0"/>
                    </a:lnTo>
                    <a:lnTo>
                      <a:pt x="0" y="12"/>
                    </a:lnTo>
                    <a:lnTo>
                      <a:pt x="6" y="18"/>
                    </a:lnTo>
                    <a:lnTo>
                      <a:pt x="20" y="48"/>
                    </a:lnTo>
                    <a:lnTo>
                      <a:pt x="20" y="50"/>
                    </a:lnTo>
                    <a:lnTo>
                      <a:pt x="42" y="30"/>
                    </a:lnTo>
                    <a:lnTo>
                      <a:pt x="54" y="16"/>
                    </a:lnTo>
                    <a:lnTo>
                      <a:pt x="64"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87" name="Group 439"/>
            <p:cNvGrpSpPr>
              <a:grpSpLocks/>
            </p:cNvGrpSpPr>
            <p:nvPr/>
          </p:nvGrpSpPr>
          <p:grpSpPr bwMode="auto">
            <a:xfrm>
              <a:off x="5480584" y="3007619"/>
              <a:ext cx="74959" cy="44275"/>
              <a:chOff x="3120" y="1731"/>
              <a:chExt cx="48" cy="30"/>
            </a:xfrm>
          </p:grpSpPr>
          <p:sp>
            <p:nvSpPr>
              <p:cNvPr id="235" name="Freeform 440"/>
              <p:cNvSpPr>
                <a:spLocks/>
              </p:cNvSpPr>
              <p:nvPr/>
            </p:nvSpPr>
            <p:spPr bwMode="auto">
              <a:xfrm>
                <a:off x="3120" y="1731"/>
                <a:ext cx="51" cy="30"/>
              </a:xfrm>
              <a:custGeom>
                <a:avLst/>
                <a:gdLst>
                  <a:gd name="T0" fmla="*/ 33 w 48"/>
                  <a:gd name="T1" fmla="*/ 0 h 30"/>
                  <a:gd name="T2" fmla="*/ 0 w 48"/>
                  <a:gd name="T3" fmla="*/ 11 h 30"/>
                  <a:gd name="T4" fmla="*/ 25 w 48"/>
                  <a:gd name="T5" fmla="*/ 30 h 30"/>
                  <a:gd name="T6" fmla="*/ 38 w 48"/>
                  <a:gd name="T7" fmla="*/ 22 h 30"/>
                  <a:gd name="T8" fmla="*/ 48 w 48"/>
                  <a:gd name="T9" fmla="*/ 10 h 30"/>
                  <a:gd name="T10" fmla="*/ 33 w 48"/>
                  <a:gd name="T11" fmla="*/ 0 h 30"/>
                  <a:gd name="T12" fmla="*/ 0 60000 65536"/>
                  <a:gd name="T13" fmla="*/ 0 60000 65536"/>
                  <a:gd name="T14" fmla="*/ 0 60000 65536"/>
                  <a:gd name="T15" fmla="*/ 0 60000 65536"/>
                  <a:gd name="T16" fmla="*/ 0 60000 65536"/>
                  <a:gd name="T17" fmla="*/ 0 60000 65536"/>
                  <a:gd name="T18" fmla="*/ 0 w 48"/>
                  <a:gd name="T19" fmla="*/ 0 h 30"/>
                  <a:gd name="T20" fmla="*/ 48 w 4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8" h="30">
                    <a:moveTo>
                      <a:pt x="33" y="0"/>
                    </a:moveTo>
                    <a:lnTo>
                      <a:pt x="0" y="11"/>
                    </a:lnTo>
                    <a:lnTo>
                      <a:pt x="25" y="30"/>
                    </a:lnTo>
                    <a:lnTo>
                      <a:pt x="38" y="22"/>
                    </a:lnTo>
                    <a:lnTo>
                      <a:pt x="48" y="10"/>
                    </a:lnTo>
                    <a:lnTo>
                      <a:pt x="33"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36" name="Freeform 441"/>
              <p:cNvSpPr>
                <a:spLocks/>
              </p:cNvSpPr>
              <p:nvPr/>
            </p:nvSpPr>
            <p:spPr bwMode="auto">
              <a:xfrm>
                <a:off x="3120" y="1731"/>
                <a:ext cx="51" cy="30"/>
              </a:xfrm>
              <a:custGeom>
                <a:avLst/>
                <a:gdLst>
                  <a:gd name="T0" fmla="*/ 33 w 48"/>
                  <a:gd name="T1" fmla="*/ 0 h 30"/>
                  <a:gd name="T2" fmla="*/ 0 w 48"/>
                  <a:gd name="T3" fmla="*/ 11 h 30"/>
                  <a:gd name="T4" fmla="*/ 25 w 48"/>
                  <a:gd name="T5" fmla="*/ 30 h 30"/>
                  <a:gd name="T6" fmla="*/ 38 w 48"/>
                  <a:gd name="T7" fmla="*/ 22 h 30"/>
                  <a:gd name="T8" fmla="*/ 48 w 48"/>
                  <a:gd name="T9" fmla="*/ 10 h 30"/>
                  <a:gd name="T10" fmla="*/ 33 w 48"/>
                  <a:gd name="T11" fmla="*/ 0 h 30"/>
                  <a:gd name="T12" fmla="*/ 0 60000 65536"/>
                  <a:gd name="T13" fmla="*/ 0 60000 65536"/>
                  <a:gd name="T14" fmla="*/ 0 60000 65536"/>
                  <a:gd name="T15" fmla="*/ 0 60000 65536"/>
                  <a:gd name="T16" fmla="*/ 0 60000 65536"/>
                  <a:gd name="T17" fmla="*/ 0 60000 65536"/>
                  <a:gd name="T18" fmla="*/ 0 w 48"/>
                  <a:gd name="T19" fmla="*/ 0 h 30"/>
                  <a:gd name="T20" fmla="*/ 48 w 4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8" h="30">
                    <a:moveTo>
                      <a:pt x="33" y="0"/>
                    </a:moveTo>
                    <a:lnTo>
                      <a:pt x="0" y="11"/>
                    </a:lnTo>
                    <a:lnTo>
                      <a:pt x="25" y="30"/>
                    </a:lnTo>
                    <a:lnTo>
                      <a:pt x="38" y="22"/>
                    </a:lnTo>
                    <a:lnTo>
                      <a:pt x="48" y="10"/>
                    </a:lnTo>
                    <a:lnTo>
                      <a:pt x="33"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sp>
          <p:nvSpPr>
            <p:cNvPr id="88" name="Freeform 443"/>
            <p:cNvSpPr>
              <a:spLocks/>
            </p:cNvSpPr>
            <p:nvPr/>
          </p:nvSpPr>
          <p:spPr bwMode="auto">
            <a:xfrm>
              <a:off x="5583141" y="2883647"/>
              <a:ext cx="374627" cy="277846"/>
            </a:xfrm>
            <a:custGeom>
              <a:avLst/>
              <a:gdLst>
                <a:gd name="T0" fmla="*/ 216 w 240"/>
                <a:gd name="T1" fmla="*/ 123 h 188"/>
                <a:gd name="T2" fmla="*/ 216 w 240"/>
                <a:gd name="T3" fmla="*/ 84 h 188"/>
                <a:gd name="T4" fmla="*/ 201 w 240"/>
                <a:gd name="T5" fmla="*/ 64 h 188"/>
                <a:gd name="T6" fmla="*/ 208 w 240"/>
                <a:gd name="T7" fmla="*/ 22 h 188"/>
                <a:gd name="T8" fmla="*/ 209 w 240"/>
                <a:gd name="T9" fmla="*/ 0 h 188"/>
                <a:gd name="T10" fmla="*/ 174 w 240"/>
                <a:gd name="T11" fmla="*/ 9 h 188"/>
                <a:gd name="T12" fmla="*/ 125 w 240"/>
                <a:gd name="T13" fmla="*/ 5 h 188"/>
                <a:gd name="T14" fmla="*/ 96 w 240"/>
                <a:gd name="T15" fmla="*/ 5 h 188"/>
                <a:gd name="T16" fmla="*/ 80 w 240"/>
                <a:gd name="T17" fmla="*/ 18 h 188"/>
                <a:gd name="T18" fmla="*/ 58 w 240"/>
                <a:gd name="T19" fmla="*/ 25 h 188"/>
                <a:gd name="T20" fmla="*/ 37 w 240"/>
                <a:gd name="T21" fmla="*/ 32 h 188"/>
                <a:gd name="T22" fmla="*/ 16 w 240"/>
                <a:gd name="T23" fmla="*/ 50 h 188"/>
                <a:gd name="T24" fmla="*/ 0 w 240"/>
                <a:gd name="T25" fmla="*/ 80 h 188"/>
                <a:gd name="T26" fmla="*/ 4 w 240"/>
                <a:gd name="T27" fmla="*/ 95 h 188"/>
                <a:gd name="T28" fmla="*/ 8 w 240"/>
                <a:gd name="T29" fmla="*/ 107 h 188"/>
                <a:gd name="T30" fmla="*/ 24 w 240"/>
                <a:gd name="T31" fmla="*/ 136 h 188"/>
                <a:gd name="T32" fmla="*/ 46 w 240"/>
                <a:gd name="T33" fmla="*/ 141 h 188"/>
                <a:gd name="T34" fmla="*/ 62 w 240"/>
                <a:gd name="T35" fmla="*/ 138 h 188"/>
                <a:gd name="T36" fmla="*/ 59 w 240"/>
                <a:gd name="T37" fmla="*/ 176 h 188"/>
                <a:gd name="T38" fmla="*/ 68 w 240"/>
                <a:gd name="T39" fmla="*/ 167 h 188"/>
                <a:gd name="T40" fmla="*/ 96 w 240"/>
                <a:gd name="T41" fmla="*/ 150 h 188"/>
                <a:gd name="T42" fmla="*/ 129 w 240"/>
                <a:gd name="T43" fmla="*/ 164 h 188"/>
                <a:gd name="T44" fmla="*/ 168 w 240"/>
                <a:gd name="T45" fmla="*/ 188 h 188"/>
                <a:gd name="T46" fmla="*/ 222 w 240"/>
                <a:gd name="T47" fmla="*/ 179 h 188"/>
                <a:gd name="T48" fmla="*/ 215 w 240"/>
                <a:gd name="T49" fmla="*/ 158 h 188"/>
                <a:gd name="T50" fmla="*/ 215 w 240"/>
                <a:gd name="T51" fmla="*/ 132 h 188"/>
                <a:gd name="T52" fmla="*/ 213 w 240"/>
                <a:gd name="T53" fmla="*/ 131 h 188"/>
                <a:gd name="T54" fmla="*/ 228 w 240"/>
                <a:gd name="T55" fmla="*/ 140 h 188"/>
                <a:gd name="T56" fmla="*/ 240 w 240"/>
                <a:gd name="T57" fmla="*/ 133 h 188"/>
                <a:gd name="T58" fmla="*/ 216 w 240"/>
                <a:gd name="T59" fmla="*/ 123 h 1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0"/>
                <a:gd name="T91" fmla="*/ 0 h 188"/>
                <a:gd name="T92" fmla="*/ 240 w 240"/>
                <a:gd name="T93" fmla="*/ 188 h 1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0" h="188">
                  <a:moveTo>
                    <a:pt x="216" y="123"/>
                  </a:moveTo>
                  <a:lnTo>
                    <a:pt x="216" y="84"/>
                  </a:lnTo>
                  <a:lnTo>
                    <a:pt x="201" y="64"/>
                  </a:lnTo>
                  <a:lnTo>
                    <a:pt x="208" y="22"/>
                  </a:lnTo>
                  <a:lnTo>
                    <a:pt x="209" y="0"/>
                  </a:lnTo>
                  <a:lnTo>
                    <a:pt x="174" y="9"/>
                  </a:lnTo>
                  <a:lnTo>
                    <a:pt x="125" y="5"/>
                  </a:lnTo>
                  <a:lnTo>
                    <a:pt x="96" y="5"/>
                  </a:lnTo>
                  <a:lnTo>
                    <a:pt x="80" y="18"/>
                  </a:lnTo>
                  <a:lnTo>
                    <a:pt x="58" y="25"/>
                  </a:lnTo>
                  <a:lnTo>
                    <a:pt x="37" y="32"/>
                  </a:lnTo>
                  <a:lnTo>
                    <a:pt x="16" y="50"/>
                  </a:lnTo>
                  <a:lnTo>
                    <a:pt x="0" y="80"/>
                  </a:lnTo>
                  <a:lnTo>
                    <a:pt x="4" y="95"/>
                  </a:lnTo>
                  <a:lnTo>
                    <a:pt x="8" y="107"/>
                  </a:lnTo>
                  <a:lnTo>
                    <a:pt x="24" y="136"/>
                  </a:lnTo>
                  <a:lnTo>
                    <a:pt x="46" y="141"/>
                  </a:lnTo>
                  <a:lnTo>
                    <a:pt x="62" y="138"/>
                  </a:lnTo>
                  <a:lnTo>
                    <a:pt x="59" y="176"/>
                  </a:lnTo>
                  <a:lnTo>
                    <a:pt x="68" y="167"/>
                  </a:lnTo>
                  <a:lnTo>
                    <a:pt x="96" y="150"/>
                  </a:lnTo>
                  <a:lnTo>
                    <a:pt x="129" y="164"/>
                  </a:lnTo>
                  <a:lnTo>
                    <a:pt x="168" y="188"/>
                  </a:lnTo>
                  <a:lnTo>
                    <a:pt x="222" y="179"/>
                  </a:lnTo>
                  <a:lnTo>
                    <a:pt x="215" y="158"/>
                  </a:lnTo>
                  <a:lnTo>
                    <a:pt x="215" y="132"/>
                  </a:lnTo>
                  <a:lnTo>
                    <a:pt x="213" y="131"/>
                  </a:lnTo>
                  <a:lnTo>
                    <a:pt x="228" y="140"/>
                  </a:lnTo>
                  <a:lnTo>
                    <a:pt x="240" y="133"/>
                  </a:lnTo>
                  <a:lnTo>
                    <a:pt x="216" y="123"/>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nvGrpSpPr>
            <p:cNvPr id="89" name="Group 445"/>
            <p:cNvGrpSpPr>
              <a:grpSpLocks/>
            </p:cNvGrpSpPr>
            <p:nvPr/>
          </p:nvGrpSpPr>
          <p:grpSpPr bwMode="auto">
            <a:xfrm>
              <a:off x="5294748" y="2845276"/>
              <a:ext cx="26548" cy="35420"/>
              <a:chOff x="3001" y="1621"/>
              <a:chExt cx="17" cy="24"/>
            </a:xfrm>
          </p:grpSpPr>
          <p:sp>
            <p:nvSpPr>
              <p:cNvPr id="233" name="Freeform 446"/>
              <p:cNvSpPr>
                <a:spLocks/>
              </p:cNvSpPr>
              <p:nvPr/>
            </p:nvSpPr>
            <p:spPr bwMode="auto">
              <a:xfrm>
                <a:off x="3001" y="1621"/>
                <a:ext cx="17" cy="24"/>
              </a:xfrm>
              <a:custGeom>
                <a:avLst/>
                <a:gdLst>
                  <a:gd name="T0" fmla="*/ 10 w 17"/>
                  <a:gd name="T1" fmla="*/ 0 h 24"/>
                  <a:gd name="T2" fmla="*/ 2 w 17"/>
                  <a:gd name="T3" fmla="*/ 0 h 24"/>
                  <a:gd name="T4" fmla="*/ 0 w 17"/>
                  <a:gd name="T5" fmla="*/ 4 h 24"/>
                  <a:gd name="T6" fmla="*/ 10 w 17"/>
                  <a:gd name="T7" fmla="*/ 24 h 24"/>
                  <a:gd name="T8" fmla="*/ 17 w 17"/>
                  <a:gd name="T9" fmla="*/ 23 h 24"/>
                  <a:gd name="T10" fmla="*/ 10 w 17"/>
                  <a:gd name="T11" fmla="*/ 15 h 24"/>
                  <a:gd name="T12" fmla="*/ 10 w 17"/>
                  <a:gd name="T13" fmla="*/ 11 h 24"/>
                  <a:gd name="T14" fmla="*/ 13 w 17"/>
                  <a:gd name="T15" fmla="*/ 14 h 24"/>
                  <a:gd name="T16" fmla="*/ 10 w 17"/>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4"/>
                  <a:gd name="T29" fmla="*/ 17 w 1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4">
                    <a:moveTo>
                      <a:pt x="10" y="0"/>
                    </a:moveTo>
                    <a:lnTo>
                      <a:pt x="2" y="0"/>
                    </a:lnTo>
                    <a:lnTo>
                      <a:pt x="0" y="4"/>
                    </a:lnTo>
                    <a:lnTo>
                      <a:pt x="10" y="24"/>
                    </a:lnTo>
                    <a:lnTo>
                      <a:pt x="17" y="23"/>
                    </a:lnTo>
                    <a:lnTo>
                      <a:pt x="10" y="15"/>
                    </a:lnTo>
                    <a:lnTo>
                      <a:pt x="10" y="11"/>
                    </a:lnTo>
                    <a:lnTo>
                      <a:pt x="13" y="14"/>
                    </a:lnTo>
                    <a:lnTo>
                      <a:pt x="10"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34" name="Freeform 447"/>
              <p:cNvSpPr>
                <a:spLocks/>
              </p:cNvSpPr>
              <p:nvPr/>
            </p:nvSpPr>
            <p:spPr bwMode="auto">
              <a:xfrm>
                <a:off x="3001" y="1621"/>
                <a:ext cx="17" cy="24"/>
              </a:xfrm>
              <a:custGeom>
                <a:avLst/>
                <a:gdLst>
                  <a:gd name="T0" fmla="*/ 10 w 17"/>
                  <a:gd name="T1" fmla="*/ 0 h 24"/>
                  <a:gd name="T2" fmla="*/ 2 w 17"/>
                  <a:gd name="T3" fmla="*/ 0 h 24"/>
                  <a:gd name="T4" fmla="*/ 0 w 17"/>
                  <a:gd name="T5" fmla="*/ 4 h 24"/>
                  <a:gd name="T6" fmla="*/ 10 w 17"/>
                  <a:gd name="T7" fmla="*/ 24 h 24"/>
                  <a:gd name="T8" fmla="*/ 17 w 17"/>
                  <a:gd name="T9" fmla="*/ 23 h 24"/>
                  <a:gd name="T10" fmla="*/ 10 w 17"/>
                  <a:gd name="T11" fmla="*/ 15 h 24"/>
                  <a:gd name="T12" fmla="*/ 10 w 17"/>
                  <a:gd name="T13" fmla="*/ 11 h 24"/>
                  <a:gd name="T14" fmla="*/ 13 w 17"/>
                  <a:gd name="T15" fmla="*/ 14 h 24"/>
                  <a:gd name="T16" fmla="*/ 10 w 17"/>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4"/>
                  <a:gd name="T29" fmla="*/ 17 w 1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4">
                    <a:moveTo>
                      <a:pt x="10" y="0"/>
                    </a:moveTo>
                    <a:lnTo>
                      <a:pt x="2" y="0"/>
                    </a:lnTo>
                    <a:lnTo>
                      <a:pt x="0" y="4"/>
                    </a:lnTo>
                    <a:lnTo>
                      <a:pt x="10" y="24"/>
                    </a:lnTo>
                    <a:lnTo>
                      <a:pt x="17" y="23"/>
                    </a:lnTo>
                    <a:lnTo>
                      <a:pt x="10" y="15"/>
                    </a:lnTo>
                    <a:lnTo>
                      <a:pt x="10" y="11"/>
                    </a:lnTo>
                    <a:lnTo>
                      <a:pt x="13" y="14"/>
                    </a:lnTo>
                    <a:lnTo>
                      <a:pt x="10"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90" name="Group 448"/>
            <p:cNvGrpSpPr>
              <a:grpSpLocks/>
            </p:cNvGrpSpPr>
            <p:nvPr/>
          </p:nvGrpSpPr>
          <p:grpSpPr bwMode="auto">
            <a:xfrm>
              <a:off x="4732558" y="4136642"/>
              <a:ext cx="612163" cy="326162"/>
              <a:chOff x="2641" y="2496"/>
              <a:chExt cx="392" cy="221"/>
            </a:xfrm>
          </p:grpSpPr>
          <p:sp>
            <p:nvSpPr>
              <p:cNvPr id="231" name="Freeform 449"/>
              <p:cNvSpPr>
                <a:spLocks/>
              </p:cNvSpPr>
              <p:nvPr/>
            </p:nvSpPr>
            <p:spPr bwMode="auto">
              <a:xfrm>
                <a:off x="2641" y="2496"/>
                <a:ext cx="392" cy="224"/>
              </a:xfrm>
              <a:custGeom>
                <a:avLst/>
                <a:gdLst>
                  <a:gd name="T0" fmla="*/ 377 w 392"/>
                  <a:gd name="T1" fmla="*/ 105 h 221"/>
                  <a:gd name="T2" fmla="*/ 356 w 392"/>
                  <a:gd name="T3" fmla="*/ 88 h 221"/>
                  <a:gd name="T4" fmla="*/ 338 w 392"/>
                  <a:gd name="T5" fmla="*/ 82 h 221"/>
                  <a:gd name="T6" fmla="*/ 316 w 392"/>
                  <a:gd name="T7" fmla="*/ 68 h 221"/>
                  <a:gd name="T8" fmla="*/ 318 w 392"/>
                  <a:gd name="T9" fmla="*/ 54 h 221"/>
                  <a:gd name="T10" fmla="*/ 304 w 392"/>
                  <a:gd name="T11" fmla="*/ 63 h 221"/>
                  <a:gd name="T12" fmla="*/ 276 w 392"/>
                  <a:gd name="T13" fmla="*/ 50 h 221"/>
                  <a:gd name="T14" fmla="*/ 267 w 392"/>
                  <a:gd name="T15" fmla="*/ 70 h 221"/>
                  <a:gd name="T16" fmla="*/ 251 w 392"/>
                  <a:gd name="T17" fmla="*/ 68 h 221"/>
                  <a:gd name="T18" fmla="*/ 235 w 392"/>
                  <a:gd name="T19" fmla="*/ 45 h 221"/>
                  <a:gd name="T20" fmla="*/ 228 w 392"/>
                  <a:gd name="T21" fmla="*/ 32 h 221"/>
                  <a:gd name="T22" fmla="*/ 210 w 392"/>
                  <a:gd name="T23" fmla="*/ 25 h 221"/>
                  <a:gd name="T24" fmla="*/ 183 w 392"/>
                  <a:gd name="T25" fmla="*/ 20 h 221"/>
                  <a:gd name="T26" fmla="*/ 163 w 392"/>
                  <a:gd name="T27" fmla="*/ 0 h 221"/>
                  <a:gd name="T28" fmla="*/ 149 w 392"/>
                  <a:gd name="T29" fmla="*/ 11 h 221"/>
                  <a:gd name="T30" fmla="*/ 134 w 392"/>
                  <a:gd name="T31" fmla="*/ 2 h 221"/>
                  <a:gd name="T32" fmla="*/ 118 w 392"/>
                  <a:gd name="T33" fmla="*/ 4 h 221"/>
                  <a:gd name="T34" fmla="*/ 82 w 392"/>
                  <a:gd name="T35" fmla="*/ 27 h 221"/>
                  <a:gd name="T36" fmla="*/ 69 w 392"/>
                  <a:gd name="T37" fmla="*/ 38 h 221"/>
                  <a:gd name="T38" fmla="*/ 51 w 392"/>
                  <a:gd name="T39" fmla="*/ 45 h 221"/>
                  <a:gd name="T40" fmla="*/ 37 w 392"/>
                  <a:gd name="T41" fmla="*/ 54 h 221"/>
                  <a:gd name="T42" fmla="*/ 12 w 392"/>
                  <a:gd name="T43" fmla="*/ 59 h 221"/>
                  <a:gd name="T44" fmla="*/ 0 w 392"/>
                  <a:gd name="T45" fmla="*/ 76 h 221"/>
                  <a:gd name="T46" fmla="*/ 8 w 392"/>
                  <a:gd name="T47" fmla="*/ 93 h 221"/>
                  <a:gd name="T48" fmla="*/ 13 w 392"/>
                  <a:gd name="T49" fmla="*/ 126 h 221"/>
                  <a:gd name="T50" fmla="*/ 35 w 392"/>
                  <a:gd name="T51" fmla="*/ 154 h 221"/>
                  <a:gd name="T52" fmla="*/ 67 w 392"/>
                  <a:gd name="T53" fmla="*/ 180 h 221"/>
                  <a:gd name="T54" fmla="*/ 94 w 392"/>
                  <a:gd name="T55" fmla="*/ 205 h 221"/>
                  <a:gd name="T56" fmla="*/ 127 w 392"/>
                  <a:gd name="T57" fmla="*/ 221 h 221"/>
                  <a:gd name="T58" fmla="*/ 147 w 392"/>
                  <a:gd name="T59" fmla="*/ 216 h 221"/>
                  <a:gd name="T60" fmla="*/ 163 w 392"/>
                  <a:gd name="T61" fmla="*/ 182 h 221"/>
                  <a:gd name="T62" fmla="*/ 184 w 392"/>
                  <a:gd name="T63" fmla="*/ 183 h 221"/>
                  <a:gd name="T64" fmla="*/ 228 w 392"/>
                  <a:gd name="T65" fmla="*/ 202 h 221"/>
                  <a:gd name="T66" fmla="*/ 251 w 392"/>
                  <a:gd name="T67" fmla="*/ 202 h 221"/>
                  <a:gd name="T68" fmla="*/ 267 w 392"/>
                  <a:gd name="T69" fmla="*/ 204 h 221"/>
                  <a:gd name="T70" fmla="*/ 284 w 392"/>
                  <a:gd name="T71" fmla="*/ 214 h 221"/>
                  <a:gd name="T72" fmla="*/ 297 w 392"/>
                  <a:gd name="T73" fmla="*/ 189 h 221"/>
                  <a:gd name="T74" fmla="*/ 337 w 392"/>
                  <a:gd name="T75" fmla="*/ 182 h 221"/>
                  <a:gd name="T76" fmla="*/ 355 w 392"/>
                  <a:gd name="T77" fmla="*/ 146 h 221"/>
                  <a:gd name="T78" fmla="*/ 392 w 392"/>
                  <a:gd name="T79" fmla="*/ 123 h 221"/>
                  <a:gd name="T80" fmla="*/ 377 w 392"/>
                  <a:gd name="T81" fmla="*/ 105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2"/>
                  <a:gd name="T124" fmla="*/ 0 h 221"/>
                  <a:gd name="T125" fmla="*/ 392 w 392"/>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2" h="221">
                    <a:moveTo>
                      <a:pt x="377" y="105"/>
                    </a:moveTo>
                    <a:lnTo>
                      <a:pt x="356" y="88"/>
                    </a:lnTo>
                    <a:lnTo>
                      <a:pt x="338" y="82"/>
                    </a:lnTo>
                    <a:lnTo>
                      <a:pt x="316" y="68"/>
                    </a:lnTo>
                    <a:lnTo>
                      <a:pt x="318" y="54"/>
                    </a:lnTo>
                    <a:lnTo>
                      <a:pt x="304" y="63"/>
                    </a:lnTo>
                    <a:lnTo>
                      <a:pt x="276" y="50"/>
                    </a:lnTo>
                    <a:lnTo>
                      <a:pt x="267" y="70"/>
                    </a:lnTo>
                    <a:lnTo>
                      <a:pt x="251" y="68"/>
                    </a:lnTo>
                    <a:lnTo>
                      <a:pt x="235" y="45"/>
                    </a:lnTo>
                    <a:lnTo>
                      <a:pt x="228" y="32"/>
                    </a:lnTo>
                    <a:lnTo>
                      <a:pt x="210" y="25"/>
                    </a:lnTo>
                    <a:lnTo>
                      <a:pt x="183" y="20"/>
                    </a:lnTo>
                    <a:lnTo>
                      <a:pt x="163" y="0"/>
                    </a:lnTo>
                    <a:lnTo>
                      <a:pt x="149" y="11"/>
                    </a:lnTo>
                    <a:lnTo>
                      <a:pt x="134" y="2"/>
                    </a:lnTo>
                    <a:lnTo>
                      <a:pt x="118" y="4"/>
                    </a:lnTo>
                    <a:lnTo>
                      <a:pt x="82" y="27"/>
                    </a:lnTo>
                    <a:lnTo>
                      <a:pt x="69" y="38"/>
                    </a:lnTo>
                    <a:lnTo>
                      <a:pt x="51" y="45"/>
                    </a:lnTo>
                    <a:lnTo>
                      <a:pt x="37" y="54"/>
                    </a:lnTo>
                    <a:lnTo>
                      <a:pt x="12" y="59"/>
                    </a:lnTo>
                    <a:lnTo>
                      <a:pt x="0" y="76"/>
                    </a:lnTo>
                    <a:lnTo>
                      <a:pt x="8" y="93"/>
                    </a:lnTo>
                    <a:lnTo>
                      <a:pt x="13" y="126"/>
                    </a:lnTo>
                    <a:lnTo>
                      <a:pt x="35" y="154"/>
                    </a:lnTo>
                    <a:lnTo>
                      <a:pt x="67" y="180"/>
                    </a:lnTo>
                    <a:lnTo>
                      <a:pt x="94" y="205"/>
                    </a:lnTo>
                    <a:lnTo>
                      <a:pt x="127" y="221"/>
                    </a:lnTo>
                    <a:lnTo>
                      <a:pt x="147" y="216"/>
                    </a:lnTo>
                    <a:lnTo>
                      <a:pt x="163" y="182"/>
                    </a:lnTo>
                    <a:lnTo>
                      <a:pt x="184" y="183"/>
                    </a:lnTo>
                    <a:lnTo>
                      <a:pt x="228" y="202"/>
                    </a:lnTo>
                    <a:lnTo>
                      <a:pt x="251" y="202"/>
                    </a:lnTo>
                    <a:lnTo>
                      <a:pt x="267" y="204"/>
                    </a:lnTo>
                    <a:lnTo>
                      <a:pt x="284" y="214"/>
                    </a:lnTo>
                    <a:lnTo>
                      <a:pt x="297" y="189"/>
                    </a:lnTo>
                    <a:lnTo>
                      <a:pt x="337" y="182"/>
                    </a:lnTo>
                    <a:lnTo>
                      <a:pt x="355" y="146"/>
                    </a:lnTo>
                    <a:lnTo>
                      <a:pt x="392" y="123"/>
                    </a:lnTo>
                    <a:lnTo>
                      <a:pt x="377" y="105"/>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32" name="Freeform 450"/>
              <p:cNvSpPr>
                <a:spLocks/>
              </p:cNvSpPr>
              <p:nvPr/>
            </p:nvSpPr>
            <p:spPr bwMode="auto">
              <a:xfrm>
                <a:off x="2641" y="2496"/>
                <a:ext cx="392" cy="224"/>
              </a:xfrm>
              <a:custGeom>
                <a:avLst/>
                <a:gdLst>
                  <a:gd name="T0" fmla="*/ 377 w 392"/>
                  <a:gd name="T1" fmla="*/ 105 h 221"/>
                  <a:gd name="T2" fmla="*/ 356 w 392"/>
                  <a:gd name="T3" fmla="*/ 88 h 221"/>
                  <a:gd name="T4" fmla="*/ 338 w 392"/>
                  <a:gd name="T5" fmla="*/ 82 h 221"/>
                  <a:gd name="T6" fmla="*/ 316 w 392"/>
                  <a:gd name="T7" fmla="*/ 68 h 221"/>
                  <a:gd name="T8" fmla="*/ 318 w 392"/>
                  <a:gd name="T9" fmla="*/ 54 h 221"/>
                  <a:gd name="T10" fmla="*/ 304 w 392"/>
                  <a:gd name="T11" fmla="*/ 63 h 221"/>
                  <a:gd name="T12" fmla="*/ 276 w 392"/>
                  <a:gd name="T13" fmla="*/ 50 h 221"/>
                  <a:gd name="T14" fmla="*/ 267 w 392"/>
                  <a:gd name="T15" fmla="*/ 70 h 221"/>
                  <a:gd name="T16" fmla="*/ 251 w 392"/>
                  <a:gd name="T17" fmla="*/ 68 h 221"/>
                  <a:gd name="T18" fmla="*/ 235 w 392"/>
                  <a:gd name="T19" fmla="*/ 45 h 221"/>
                  <a:gd name="T20" fmla="*/ 228 w 392"/>
                  <a:gd name="T21" fmla="*/ 32 h 221"/>
                  <a:gd name="T22" fmla="*/ 210 w 392"/>
                  <a:gd name="T23" fmla="*/ 25 h 221"/>
                  <a:gd name="T24" fmla="*/ 183 w 392"/>
                  <a:gd name="T25" fmla="*/ 20 h 221"/>
                  <a:gd name="T26" fmla="*/ 163 w 392"/>
                  <a:gd name="T27" fmla="*/ 0 h 221"/>
                  <a:gd name="T28" fmla="*/ 149 w 392"/>
                  <a:gd name="T29" fmla="*/ 11 h 221"/>
                  <a:gd name="T30" fmla="*/ 134 w 392"/>
                  <a:gd name="T31" fmla="*/ 2 h 221"/>
                  <a:gd name="T32" fmla="*/ 118 w 392"/>
                  <a:gd name="T33" fmla="*/ 4 h 221"/>
                  <a:gd name="T34" fmla="*/ 82 w 392"/>
                  <a:gd name="T35" fmla="*/ 27 h 221"/>
                  <a:gd name="T36" fmla="*/ 69 w 392"/>
                  <a:gd name="T37" fmla="*/ 38 h 221"/>
                  <a:gd name="T38" fmla="*/ 51 w 392"/>
                  <a:gd name="T39" fmla="*/ 45 h 221"/>
                  <a:gd name="T40" fmla="*/ 37 w 392"/>
                  <a:gd name="T41" fmla="*/ 54 h 221"/>
                  <a:gd name="T42" fmla="*/ 12 w 392"/>
                  <a:gd name="T43" fmla="*/ 59 h 221"/>
                  <a:gd name="T44" fmla="*/ 0 w 392"/>
                  <a:gd name="T45" fmla="*/ 76 h 221"/>
                  <a:gd name="T46" fmla="*/ 8 w 392"/>
                  <a:gd name="T47" fmla="*/ 93 h 221"/>
                  <a:gd name="T48" fmla="*/ 13 w 392"/>
                  <a:gd name="T49" fmla="*/ 126 h 221"/>
                  <a:gd name="T50" fmla="*/ 35 w 392"/>
                  <a:gd name="T51" fmla="*/ 154 h 221"/>
                  <a:gd name="T52" fmla="*/ 67 w 392"/>
                  <a:gd name="T53" fmla="*/ 180 h 221"/>
                  <a:gd name="T54" fmla="*/ 94 w 392"/>
                  <a:gd name="T55" fmla="*/ 205 h 221"/>
                  <a:gd name="T56" fmla="*/ 127 w 392"/>
                  <a:gd name="T57" fmla="*/ 221 h 221"/>
                  <a:gd name="T58" fmla="*/ 147 w 392"/>
                  <a:gd name="T59" fmla="*/ 216 h 221"/>
                  <a:gd name="T60" fmla="*/ 163 w 392"/>
                  <a:gd name="T61" fmla="*/ 182 h 221"/>
                  <a:gd name="T62" fmla="*/ 184 w 392"/>
                  <a:gd name="T63" fmla="*/ 183 h 221"/>
                  <a:gd name="T64" fmla="*/ 228 w 392"/>
                  <a:gd name="T65" fmla="*/ 202 h 221"/>
                  <a:gd name="T66" fmla="*/ 251 w 392"/>
                  <a:gd name="T67" fmla="*/ 202 h 221"/>
                  <a:gd name="T68" fmla="*/ 267 w 392"/>
                  <a:gd name="T69" fmla="*/ 204 h 221"/>
                  <a:gd name="T70" fmla="*/ 284 w 392"/>
                  <a:gd name="T71" fmla="*/ 214 h 221"/>
                  <a:gd name="T72" fmla="*/ 297 w 392"/>
                  <a:gd name="T73" fmla="*/ 189 h 221"/>
                  <a:gd name="T74" fmla="*/ 337 w 392"/>
                  <a:gd name="T75" fmla="*/ 182 h 221"/>
                  <a:gd name="T76" fmla="*/ 355 w 392"/>
                  <a:gd name="T77" fmla="*/ 146 h 221"/>
                  <a:gd name="T78" fmla="*/ 392 w 392"/>
                  <a:gd name="T79" fmla="*/ 123 h 221"/>
                  <a:gd name="T80" fmla="*/ 377 w 392"/>
                  <a:gd name="T81" fmla="*/ 105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2"/>
                  <a:gd name="T124" fmla="*/ 0 h 221"/>
                  <a:gd name="T125" fmla="*/ 392 w 392"/>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2" h="221">
                    <a:moveTo>
                      <a:pt x="377" y="105"/>
                    </a:moveTo>
                    <a:lnTo>
                      <a:pt x="356" y="88"/>
                    </a:lnTo>
                    <a:lnTo>
                      <a:pt x="338" y="82"/>
                    </a:lnTo>
                    <a:lnTo>
                      <a:pt x="316" y="68"/>
                    </a:lnTo>
                    <a:lnTo>
                      <a:pt x="318" y="54"/>
                    </a:lnTo>
                    <a:lnTo>
                      <a:pt x="304" y="63"/>
                    </a:lnTo>
                    <a:lnTo>
                      <a:pt x="276" y="50"/>
                    </a:lnTo>
                    <a:lnTo>
                      <a:pt x="267" y="70"/>
                    </a:lnTo>
                    <a:lnTo>
                      <a:pt x="251" y="68"/>
                    </a:lnTo>
                    <a:lnTo>
                      <a:pt x="235" y="45"/>
                    </a:lnTo>
                    <a:lnTo>
                      <a:pt x="228" y="32"/>
                    </a:lnTo>
                    <a:lnTo>
                      <a:pt x="210" y="25"/>
                    </a:lnTo>
                    <a:lnTo>
                      <a:pt x="183" y="20"/>
                    </a:lnTo>
                    <a:lnTo>
                      <a:pt x="163" y="0"/>
                    </a:lnTo>
                    <a:lnTo>
                      <a:pt x="149" y="11"/>
                    </a:lnTo>
                    <a:lnTo>
                      <a:pt x="134" y="2"/>
                    </a:lnTo>
                    <a:lnTo>
                      <a:pt x="118" y="4"/>
                    </a:lnTo>
                    <a:lnTo>
                      <a:pt x="82" y="27"/>
                    </a:lnTo>
                    <a:lnTo>
                      <a:pt x="69" y="38"/>
                    </a:lnTo>
                    <a:lnTo>
                      <a:pt x="51" y="45"/>
                    </a:lnTo>
                    <a:lnTo>
                      <a:pt x="37" y="54"/>
                    </a:lnTo>
                    <a:lnTo>
                      <a:pt x="12" y="59"/>
                    </a:lnTo>
                    <a:lnTo>
                      <a:pt x="0" y="76"/>
                    </a:lnTo>
                    <a:lnTo>
                      <a:pt x="8" y="93"/>
                    </a:lnTo>
                    <a:lnTo>
                      <a:pt x="13" y="126"/>
                    </a:lnTo>
                    <a:lnTo>
                      <a:pt x="35" y="154"/>
                    </a:lnTo>
                    <a:lnTo>
                      <a:pt x="67" y="180"/>
                    </a:lnTo>
                    <a:lnTo>
                      <a:pt x="94" y="205"/>
                    </a:lnTo>
                    <a:lnTo>
                      <a:pt x="127" y="221"/>
                    </a:lnTo>
                    <a:lnTo>
                      <a:pt x="147" y="216"/>
                    </a:lnTo>
                    <a:lnTo>
                      <a:pt x="163" y="182"/>
                    </a:lnTo>
                    <a:lnTo>
                      <a:pt x="184" y="183"/>
                    </a:lnTo>
                    <a:lnTo>
                      <a:pt x="228" y="202"/>
                    </a:lnTo>
                    <a:lnTo>
                      <a:pt x="251" y="202"/>
                    </a:lnTo>
                    <a:lnTo>
                      <a:pt x="267" y="204"/>
                    </a:lnTo>
                    <a:lnTo>
                      <a:pt x="284" y="214"/>
                    </a:lnTo>
                    <a:lnTo>
                      <a:pt x="297" y="189"/>
                    </a:lnTo>
                    <a:lnTo>
                      <a:pt x="337" y="182"/>
                    </a:lnTo>
                    <a:lnTo>
                      <a:pt x="355" y="146"/>
                    </a:lnTo>
                    <a:lnTo>
                      <a:pt x="392" y="123"/>
                    </a:lnTo>
                    <a:lnTo>
                      <a:pt x="377" y="105"/>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91" name="Group 451"/>
            <p:cNvGrpSpPr>
              <a:grpSpLocks/>
            </p:cNvGrpSpPr>
            <p:nvPr/>
          </p:nvGrpSpPr>
          <p:grpSpPr bwMode="auto">
            <a:xfrm>
              <a:off x="5176064" y="4306364"/>
              <a:ext cx="523150" cy="252370"/>
              <a:chOff x="2925" y="2611"/>
              <a:chExt cx="335" cy="171"/>
            </a:xfrm>
          </p:grpSpPr>
          <p:sp>
            <p:nvSpPr>
              <p:cNvPr id="229" name="Freeform 452"/>
              <p:cNvSpPr>
                <a:spLocks/>
              </p:cNvSpPr>
              <p:nvPr/>
            </p:nvSpPr>
            <p:spPr bwMode="auto">
              <a:xfrm>
                <a:off x="2925" y="2611"/>
                <a:ext cx="332" cy="171"/>
              </a:xfrm>
              <a:custGeom>
                <a:avLst/>
                <a:gdLst>
                  <a:gd name="T0" fmla="*/ 329 w 335"/>
                  <a:gd name="T1" fmla="*/ 40 h 171"/>
                  <a:gd name="T2" fmla="*/ 335 w 335"/>
                  <a:gd name="T3" fmla="*/ 26 h 171"/>
                  <a:gd name="T4" fmla="*/ 292 w 335"/>
                  <a:gd name="T5" fmla="*/ 5 h 171"/>
                  <a:gd name="T6" fmla="*/ 245 w 335"/>
                  <a:gd name="T7" fmla="*/ 3 h 171"/>
                  <a:gd name="T8" fmla="*/ 216 w 335"/>
                  <a:gd name="T9" fmla="*/ 9 h 171"/>
                  <a:gd name="T10" fmla="*/ 185 w 335"/>
                  <a:gd name="T11" fmla="*/ 33 h 171"/>
                  <a:gd name="T12" fmla="*/ 169 w 335"/>
                  <a:gd name="T13" fmla="*/ 24 h 171"/>
                  <a:gd name="T14" fmla="*/ 141 w 335"/>
                  <a:gd name="T15" fmla="*/ 0 h 171"/>
                  <a:gd name="T16" fmla="*/ 114 w 335"/>
                  <a:gd name="T17" fmla="*/ 8 h 171"/>
                  <a:gd name="T18" fmla="*/ 108 w 335"/>
                  <a:gd name="T19" fmla="*/ 8 h 171"/>
                  <a:gd name="T20" fmla="*/ 71 w 335"/>
                  <a:gd name="T21" fmla="*/ 31 h 171"/>
                  <a:gd name="T22" fmla="*/ 53 w 335"/>
                  <a:gd name="T23" fmla="*/ 67 h 171"/>
                  <a:gd name="T24" fmla="*/ 13 w 335"/>
                  <a:gd name="T25" fmla="*/ 74 h 171"/>
                  <a:gd name="T26" fmla="*/ 0 w 335"/>
                  <a:gd name="T27" fmla="*/ 99 h 171"/>
                  <a:gd name="T28" fmla="*/ 10 w 335"/>
                  <a:gd name="T29" fmla="*/ 148 h 171"/>
                  <a:gd name="T30" fmla="*/ 14 w 335"/>
                  <a:gd name="T31" fmla="*/ 154 h 171"/>
                  <a:gd name="T32" fmla="*/ 40 w 335"/>
                  <a:gd name="T33" fmla="*/ 167 h 171"/>
                  <a:gd name="T34" fmla="*/ 94 w 335"/>
                  <a:gd name="T35" fmla="*/ 171 h 171"/>
                  <a:gd name="T36" fmla="*/ 121 w 335"/>
                  <a:gd name="T37" fmla="*/ 164 h 171"/>
                  <a:gd name="T38" fmla="*/ 145 w 335"/>
                  <a:gd name="T39" fmla="*/ 139 h 171"/>
                  <a:gd name="T40" fmla="*/ 176 w 335"/>
                  <a:gd name="T41" fmla="*/ 126 h 171"/>
                  <a:gd name="T42" fmla="*/ 211 w 335"/>
                  <a:gd name="T43" fmla="*/ 107 h 171"/>
                  <a:gd name="T44" fmla="*/ 237 w 335"/>
                  <a:gd name="T45" fmla="*/ 83 h 171"/>
                  <a:gd name="T46" fmla="*/ 281 w 335"/>
                  <a:gd name="T47" fmla="*/ 85 h 171"/>
                  <a:gd name="T48" fmla="*/ 319 w 335"/>
                  <a:gd name="T49" fmla="*/ 90 h 171"/>
                  <a:gd name="T50" fmla="*/ 329 w 335"/>
                  <a:gd name="T51" fmla="*/ 40 h 1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5"/>
                  <a:gd name="T79" fmla="*/ 0 h 171"/>
                  <a:gd name="T80" fmla="*/ 335 w 335"/>
                  <a:gd name="T81" fmla="*/ 171 h 1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5" h="171">
                    <a:moveTo>
                      <a:pt x="329" y="40"/>
                    </a:moveTo>
                    <a:lnTo>
                      <a:pt x="335" y="26"/>
                    </a:lnTo>
                    <a:lnTo>
                      <a:pt x="292" y="5"/>
                    </a:lnTo>
                    <a:lnTo>
                      <a:pt x="245" y="3"/>
                    </a:lnTo>
                    <a:lnTo>
                      <a:pt x="216" y="9"/>
                    </a:lnTo>
                    <a:lnTo>
                      <a:pt x="185" y="33"/>
                    </a:lnTo>
                    <a:lnTo>
                      <a:pt x="169" y="24"/>
                    </a:lnTo>
                    <a:lnTo>
                      <a:pt x="141" y="0"/>
                    </a:lnTo>
                    <a:lnTo>
                      <a:pt x="114" y="8"/>
                    </a:lnTo>
                    <a:lnTo>
                      <a:pt x="108" y="8"/>
                    </a:lnTo>
                    <a:lnTo>
                      <a:pt x="71" y="31"/>
                    </a:lnTo>
                    <a:lnTo>
                      <a:pt x="53" y="67"/>
                    </a:lnTo>
                    <a:lnTo>
                      <a:pt x="13" y="74"/>
                    </a:lnTo>
                    <a:lnTo>
                      <a:pt x="0" y="99"/>
                    </a:lnTo>
                    <a:lnTo>
                      <a:pt x="10" y="148"/>
                    </a:lnTo>
                    <a:lnTo>
                      <a:pt x="14" y="154"/>
                    </a:lnTo>
                    <a:lnTo>
                      <a:pt x="40" y="167"/>
                    </a:lnTo>
                    <a:lnTo>
                      <a:pt x="94" y="171"/>
                    </a:lnTo>
                    <a:lnTo>
                      <a:pt x="121" y="164"/>
                    </a:lnTo>
                    <a:lnTo>
                      <a:pt x="145" y="139"/>
                    </a:lnTo>
                    <a:lnTo>
                      <a:pt x="176" y="126"/>
                    </a:lnTo>
                    <a:lnTo>
                      <a:pt x="211" y="107"/>
                    </a:lnTo>
                    <a:lnTo>
                      <a:pt x="237" y="83"/>
                    </a:lnTo>
                    <a:lnTo>
                      <a:pt x="281" y="85"/>
                    </a:lnTo>
                    <a:lnTo>
                      <a:pt x="319" y="90"/>
                    </a:lnTo>
                    <a:lnTo>
                      <a:pt x="329" y="4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30" name="Freeform 453"/>
              <p:cNvSpPr>
                <a:spLocks/>
              </p:cNvSpPr>
              <p:nvPr/>
            </p:nvSpPr>
            <p:spPr bwMode="auto">
              <a:xfrm>
                <a:off x="2925" y="2611"/>
                <a:ext cx="332" cy="171"/>
              </a:xfrm>
              <a:custGeom>
                <a:avLst/>
                <a:gdLst>
                  <a:gd name="T0" fmla="*/ 329 w 335"/>
                  <a:gd name="T1" fmla="*/ 40 h 171"/>
                  <a:gd name="T2" fmla="*/ 335 w 335"/>
                  <a:gd name="T3" fmla="*/ 26 h 171"/>
                  <a:gd name="T4" fmla="*/ 292 w 335"/>
                  <a:gd name="T5" fmla="*/ 5 h 171"/>
                  <a:gd name="T6" fmla="*/ 245 w 335"/>
                  <a:gd name="T7" fmla="*/ 3 h 171"/>
                  <a:gd name="T8" fmla="*/ 216 w 335"/>
                  <a:gd name="T9" fmla="*/ 9 h 171"/>
                  <a:gd name="T10" fmla="*/ 185 w 335"/>
                  <a:gd name="T11" fmla="*/ 33 h 171"/>
                  <a:gd name="T12" fmla="*/ 169 w 335"/>
                  <a:gd name="T13" fmla="*/ 24 h 171"/>
                  <a:gd name="T14" fmla="*/ 141 w 335"/>
                  <a:gd name="T15" fmla="*/ 0 h 171"/>
                  <a:gd name="T16" fmla="*/ 114 w 335"/>
                  <a:gd name="T17" fmla="*/ 8 h 171"/>
                  <a:gd name="T18" fmla="*/ 108 w 335"/>
                  <a:gd name="T19" fmla="*/ 8 h 171"/>
                  <a:gd name="T20" fmla="*/ 71 w 335"/>
                  <a:gd name="T21" fmla="*/ 31 h 171"/>
                  <a:gd name="T22" fmla="*/ 53 w 335"/>
                  <a:gd name="T23" fmla="*/ 67 h 171"/>
                  <a:gd name="T24" fmla="*/ 13 w 335"/>
                  <a:gd name="T25" fmla="*/ 74 h 171"/>
                  <a:gd name="T26" fmla="*/ 0 w 335"/>
                  <a:gd name="T27" fmla="*/ 99 h 171"/>
                  <a:gd name="T28" fmla="*/ 10 w 335"/>
                  <a:gd name="T29" fmla="*/ 148 h 171"/>
                  <a:gd name="T30" fmla="*/ 14 w 335"/>
                  <a:gd name="T31" fmla="*/ 154 h 171"/>
                  <a:gd name="T32" fmla="*/ 40 w 335"/>
                  <a:gd name="T33" fmla="*/ 167 h 171"/>
                  <a:gd name="T34" fmla="*/ 94 w 335"/>
                  <a:gd name="T35" fmla="*/ 171 h 171"/>
                  <a:gd name="T36" fmla="*/ 121 w 335"/>
                  <a:gd name="T37" fmla="*/ 164 h 171"/>
                  <a:gd name="T38" fmla="*/ 145 w 335"/>
                  <a:gd name="T39" fmla="*/ 139 h 171"/>
                  <a:gd name="T40" fmla="*/ 176 w 335"/>
                  <a:gd name="T41" fmla="*/ 126 h 171"/>
                  <a:gd name="T42" fmla="*/ 211 w 335"/>
                  <a:gd name="T43" fmla="*/ 107 h 171"/>
                  <a:gd name="T44" fmla="*/ 237 w 335"/>
                  <a:gd name="T45" fmla="*/ 83 h 171"/>
                  <a:gd name="T46" fmla="*/ 281 w 335"/>
                  <a:gd name="T47" fmla="*/ 85 h 171"/>
                  <a:gd name="T48" fmla="*/ 319 w 335"/>
                  <a:gd name="T49" fmla="*/ 90 h 171"/>
                  <a:gd name="T50" fmla="*/ 329 w 335"/>
                  <a:gd name="T51" fmla="*/ 40 h 1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5"/>
                  <a:gd name="T79" fmla="*/ 0 h 171"/>
                  <a:gd name="T80" fmla="*/ 335 w 335"/>
                  <a:gd name="T81" fmla="*/ 171 h 1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5" h="171">
                    <a:moveTo>
                      <a:pt x="329" y="40"/>
                    </a:moveTo>
                    <a:lnTo>
                      <a:pt x="335" y="26"/>
                    </a:lnTo>
                    <a:lnTo>
                      <a:pt x="292" y="5"/>
                    </a:lnTo>
                    <a:lnTo>
                      <a:pt x="245" y="3"/>
                    </a:lnTo>
                    <a:lnTo>
                      <a:pt x="216" y="9"/>
                    </a:lnTo>
                    <a:lnTo>
                      <a:pt x="185" y="33"/>
                    </a:lnTo>
                    <a:lnTo>
                      <a:pt x="169" y="24"/>
                    </a:lnTo>
                    <a:lnTo>
                      <a:pt x="141" y="0"/>
                    </a:lnTo>
                    <a:lnTo>
                      <a:pt x="114" y="8"/>
                    </a:lnTo>
                    <a:lnTo>
                      <a:pt x="108" y="8"/>
                    </a:lnTo>
                    <a:lnTo>
                      <a:pt x="71" y="31"/>
                    </a:lnTo>
                    <a:lnTo>
                      <a:pt x="53" y="67"/>
                    </a:lnTo>
                    <a:lnTo>
                      <a:pt x="13" y="74"/>
                    </a:lnTo>
                    <a:lnTo>
                      <a:pt x="0" y="99"/>
                    </a:lnTo>
                    <a:lnTo>
                      <a:pt x="10" y="148"/>
                    </a:lnTo>
                    <a:lnTo>
                      <a:pt x="14" y="154"/>
                    </a:lnTo>
                    <a:lnTo>
                      <a:pt x="40" y="167"/>
                    </a:lnTo>
                    <a:lnTo>
                      <a:pt x="94" y="171"/>
                    </a:lnTo>
                    <a:lnTo>
                      <a:pt x="121" y="164"/>
                    </a:lnTo>
                    <a:lnTo>
                      <a:pt x="145" y="139"/>
                    </a:lnTo>
                    <a:lnTo>
                      <a:pt x="176" y="126"/>
                    </a:lnTo>
                    <a:lnTo>
                      <a:pt x="211" y="107"/>
                    </a:lnTo>
                    <a:lnTo>
                      <a:pt x="237" y="83"/>
                    </a:lnTo>
                    <a:lnTo>
                      <a:pt x="281" y="85"/>
                    </a:lnTo>
                    <a:lnTo>
                      <a:pt x="319" y="90"/>
                    </a:lnTo>
                    <a:lnTo>
                      <a:pt x="329" y="4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92" name="Group 454"/>
            <p:cNvGrpSpPr>
              <a:grpSpLocks/>
            </p:cNvGrpSpPr>
            <p:nvPr/>
          </p:nvGrpSpPr>
          <p:grpSpPr bwMode="auto">
            <a:xfrm>
              <a:off x="4955872" y="4917364"/>
              <a:ext cx="23425" cy="39848"/>
              <a:chOff x="2784" y="3025"/>
              <a:chExt cx="15" cy="27"/>
            </a:xfrm>
          </p:grpSpPr>
          <p:sp>
            <p:nvSpPr>
              <p:cNvPr id="227" name="Freeform 455"/>
              <p:cNvSpPr>
                <a:spLocks/>
              </p:cNvSpPr>
              <p:nvPr/>
            </p:nvSpPr>
            <p:spPr bwMode="auto">
              <a:xfrm>
                <a:off x="2784" y="3025"/>
                <a:ext cx="15" cy="27"/>
              </a:xfrm>
              <a:custGeom>
                <a:avLst/>
                <a:gdLst>
                  <a:gd name="T0" fmla="*/ 11 w 15"/>
                  <a:gd name="T1" fmla="*/ 14 h 27"/>
                  <a:gd name="T2" fmla="*/ 10 w 15"/>
                  <a:gd name="T3" fmla="*/ 14 h 27"/>
                  <a:gd name="T4" fmla="*/ 0 w 15"/>
                  <a:gd name="T5" fmla="*/ 0 h 27"/>
                  <a:gd name="T6" fmla="*/ 15 w 15"/>
                  <a:gd name="T7" fmla="*/ 27 h 27"/>
                  <a:gd name="T8" fmla="*/ 11 w 15"/>
                  <a:gd name="T9" fmla="*/ 14 h 27"/>
                  <a:gd name="T10" fmla="*/ 0 60000 65536"/>
                  <a:gd name="T11" fmla="*/ 0 60000 65536"/>
                  <a:gd name="T12" fmla="*/ 0 60000 65536"/>
                  <a:gd name="T13" fmla="*/ 0 60000 65536"/>
                  <a:gd name="T14" fmla="*/ 0 60000 65536"/>
                  <a:gd name="T15" fmla="*/ 0 w 15"/>
                  <a:gd name="T16" fmla="*/ 0 h 27"/>
                  <a:gd name="T17" fmla="*/ 15 w 15"/>
                  <a:gd name="T18" fmla="*/ 27 h 27"/>
                </a:gdLst>
                <a:ahLst/>
                <a:cxnLst>
                  <a:cxn ang="T10">
                    <a:pos x="T0" y="T1"/>
                  </a:cxn>
                  <a:cxn ang="T11">
                    <a:pos x="T2" y="T3"/>
                  </a:cxn>
                  <a:cxn ang="T12">
                    <a:pos x="T4" y="T5"/>
                  </a:cxn>
                  <a:cxn ang="T13">
                    <a:pos x="T6" y="T7"/>
                  </a:cxn>
                  <a:cxn ang="T14">
                    <a:pos x="T8" y="T9"/>
                  </a:cxn>
                </a:cxnLst>
                <a:rect l="T15" t="T16" r="T17" b="T18"/>
                <a:pathLst>
                  <a:path w="15" h="27">
                    <a:moveTo>
                      <a:pt x="11" y="14"/>
                    </a:moveTo>
                    <a:lnTo>
                      <a:pt x="10" y="14"/>
                    </a:lnTo>
                    <a:lnTo>
                      <a:pt x="0" y="0"/>
                    </a:lnTo>
                    <a:lnTo>
                      <a:pt x="15" y="27"/>
                    </a:lnTo>
                    <a:lnTo>
                      <a:pt x="11" y="14"/>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28" name="Freeform 456"/>
              <p:cNvSpPr>
                <a:spLocks/>
              </p:cNvSpPr>
              <p:nvPr/>
            </p:nvSpPr>
            <p:spPr bwMode="auto">
              <a:xfrm>
                <a:off x="2784" y="3025"/>
                <a:ext cx="15" cy="27"/>
              </a:xfrm>
              <a:custGeom>
                <a:avLst/>
                <a:gdLst>
                  <a:gd name="T0" fmla="*/ 11 w 15"/>
                  <a:gd name="T1" fmla="*/ 14 h 27"/>
                  <a:gd name="T2" fmla="*/ 10 w 15"/>
                  <a:gd name="T3" fmla="*/ 14 h 27"/>
                  <a:gd name="T4" fmla="*/ 0 w 15"/>
                  <a:gd name="T5" fmla="*/ 0 h 27"/>
                  <a:gd name="T6" fmla="*/ 15 w 15"/>
                  <a:gd name="T7" fmla="*/ 27 h 27"/>
                  <a:gd name="T8" fmla="*/ 11 w 15"/>
                  <a:gd name="T9" fmla="*/ 14 h 27"/>
                  <a:gd name="T10" fmla="*/ 0 60000 65536"/>
                  <a:gd name="T11" fmla="*/ 0 60000 65536"/>
                  <a:gd name="T12" fmla="*/ 0 60000 65536"/>
                  <a:gd name="T13" fmla="*/ 0 60000 65536"/>
                  <a:gd name="T14" fmla="*/ 0 60000 65536"/>
                  <a:gd name="T15" fmla="*/ 0 w 15"/>
                  <a:gd name="T16" fmla="*/ 0 h 27"/>
                  <a:gd name="T17" fmla="*/ 15 w 15"/>
                  <a:gd name="T18" fmla="*/ 27 h 27"/>
                </a:gdLst>
                <a:ahLst/>
                <a:cxnLst>
                  <a:cxn ang="T10">
                    <a:pos x="T0" y="T1"/>
                  </a:cxn>
                  <a:cxn ang="T11">
                    <a:pos x="T2" y="T3"/>
                  </a:cxn>
                  <a:cxn ang="T12">
                    <a:pos x="T4" y="T5"/>
                  </a:cxn>
                  <a:cxn ang="T13">
                    <a:pos x="T6" y="T7"/>
                  </a:cxn>
                  <a:cxn ang="T14">
                    <a:pos x="T8" y="T9"/>
                  </a:cxn>
                </a:cxnLst>
                <a:rect l="T15" t="T16" r="T17" b="T18"/>
                <a:pathLst>
                  <a:path w="15" h="27">
                    <a:moveTo>
                      <a:pt x="11" y="14"/>
                    </a:moveTo>
                    <a:lnTo>
                      <a:pt x="10" y="14"/>
                    </a:lnTo>
                    <a:lnTo>
                      <a:pt x="0" y="0"/>
                    </a:lnTo>
                    <a:lnTo>
                      <a:pt x="15" y="27"/>
                    </a:lnTo>
                    <a:lnTo>
                      <a:pt x="11" y="14"/>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93" name="Group 457"/>
            <p:cNvGrpSpPr>
              <a:grpSpLocks/>
            </p:cNvGrpSpPr>
            <p:nvPr/>
          </p:nvGrpSpPr>
          <p:grpSpPr bwMode="auto">
            <a:xfrm>
              <a:off x="5182310" y="5162355"/>
              <a:ext cx="4685" cy="14758"/>
              <a:chOff x="2929" y="3191"/>
              <a:chExt cx="3" cy="10"/>
            </a:xfrm>
          </p:grpSpPr>
          <p:sp>
            <p:nvSpPr>
              <p:cNvPr id="225" name="Freeform 458"/>
              <p:cNvSpPr>
                <a:spLocks/>
              </p:cNvSpPr>
              <p:nvPr/>
            </p:nvSpPr>
            <p:spPr bwMode="auto">
              <a:xfrm>
                <a:off x="2926" y="3191"/>
                <a:ext cx="3" cy="13"/>
              </a:xfrm>
              <a:custGeom>
                <a:avLst/>
                <a:gdLst>
                  <a:gd name="T0" fmla="*/ 3 w 3"/>
                  <a:gd name="T1" fmla="*/ 0 h 10"/>
                  <a:gd name="T2" fmla="*/ 0 w 3"/>
                  <a:gd name="T3" fmla="*/ 10 h 10"/>
                  <a:gd name="T4" fmla="*/ 3 w 3"/>
                  <a:gd name="T5" fmla="*/ 10 h 10"/>
                  <a:gd name="T6" fmla="*/ 3 w 3"/>
                  <a:gd name="T7" fmla="*/ 0 h 10"/>
                  <a:gd name="T8" fmla="*/ 0 60000 65536"/>
                  <a:gd name="T9" fmla="*/ 0 60000 65536"/>
                  <a:gd name="T10" fmla="*/ 0 60000 65536"/>
                  <a:gd name="T11" fmla="*/ 0 60000 65536"/>
                  <a:gd name="T12" fmla="*/ 0 w 3"/>
                  <a:gd name="T13" fmla="*/ 0 h 10"/>
                  <a:gd name="T14" fmla="*/ 3 w 3"/>
                  <a:gd name="T15" fmla="*/ 10 h 10"/>
                </a:gdLst>
                <a:ahLst/>
                <a:cxnLst>
                  <a:cxn ang="T8">
                    <a:pos x="T0" y="T1"/>
                  </a:cxn>
                  <a:cxn ang="T9">
                    <a:pos x="T2" y="T3"/>
                  </a:cxn>
                  <a:cxn ang="T10">
                    <a:pos x="T4" y="T5"/>
                  </a:cxn>
                  <a:cxn ang="T11">
                    <a:pos x="T6" y="T7"/>
                  </a:cxn>
                </a:cxnLst>
                <a:rect l="T12" t="T13" r="T14" b="T15"/>
                <a:pathLst>
                  <a:path w="3" h="10">
                    <a:moveTo>
                      <a:pt x="3" y="0"/>
                    </a:moveTo>
                    <a:lnTo>
                      <a:pt x="0" y="10"/>
                    </a:lnTo>
                    <a:lnTo>
                      <a:pt x="3" y="10"/>
                    </a:lnTo>
                    <a:lnTo>
                      <a:pt x="3"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26" name="Freeform 459"/>
              <p:cNvSpPr>
                <a:spLocks/>
              </p:cNvSpPr>
              <p:nvPr/>
            </p:nvSpPr>
            <p:spPr bwMode="auto">
              <a:xfrm>
                <a:off x="2926" y="3191"/>
                <a:ext cx="3" cy="13"/>
              </a:xfrm>
              <a:custGeom>
                <a:avLst/>
                <a:gdLst>
                  <a:gd name="T0" fmla="*/ 3 w 3"/>
                  <a:gd name="T1" fmla="*/ 0 h 10"/>
                  <a:gd name="T2" fmla="*/ 0 w 3"/>
                  <a:gd name="T3" fmla="*/ 10 h 10"/>
                  <a:gd name="T4" fmla="*/ 3 w 3"/>
                  <a:gd name="T5" fmla="*/ 10 h 10"/>
                  <a:gd name="T6" fmla="*/ 3 w 3"/>
                  <a:gd name="T7" fmla="*/ 0 h 10"/>
                  <a:gd name="T8" fmla="*/ 0 60000 65536"/>
                  <a:gd name="T9" fmla="*/ 0 60000 65536"/>
                  <a:gd name="T10" fmla="*/ 0 60000 65536"/>
                  <a:gd name="T11" fmla="*/ 0 60000 65536"/>
                  <a:gd name="T12" fmla="*/ 0 w 3"/>
                  <a:gd name="T13" fmla="*/ 0 h 10"/>
                  <a:gd name="T14" fmla="*/ 3 w 3"/>
                  <a:gd name="T15" fmla="*/ 10 h 10"/>
                </a:gdLst>
                <a:ahLst/>
                <a:cxnLst>
                  <a:cxn ang="T8">
                    <a:pos x="T0" y="T1"/>
                  </a:cxn>
                  <a:cxn ang="T9">
                    <a:pos x="T2" y="T3"/>
                  </a:cxn>
                  <a:cxn ang="T10">
                    <a:pos x="T4" y="T5"/>
                  </a:cxn>
                  <a:cxn ang="T11">
                    <a:pos x="T6" y="T7"/>
                  </a:cxn>
                </a:cxnLst>
                <a:rect l="T12" t="T13" r="T14" b="T15"/>
                <a:pathLst>
                  <a:path w="3" h="10">
                    <a:moveTo>
                      <a:pt x="3" y="0"/>
                    </a:moveTo>
                    <a:lnTo>
                      <a:pt x="0" y="10"/>
                    </a:lnTo>
                    <a:lnTo>
                      <a:pt x="3" y="10"/>
                    </a:lnTo>
                    <a:lnTo>
                      <a:pt x="3"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94" name="Group 460"/>
            <p:cNvGrpSpPr>
              <a:grpSpLocks/>
            </p:cNvGrpSpPr>
            <p:nvPr/>
          </p:nvGrpSpPr>
          <p:grpSpPr bwMode="auto">
            <a:xfrm>
              <a:off x="5172940" y="5185968"/>
              <a:ext cx="9370" cy="2952"/>
              <a:chOff x="2923" y="3207"/>
              <a:chExt cx="6" cy="2"/>
            </a:xfrm>
          </p:grpSpPr>
          <p:sp>
            <p:nvSpPr>
              <p:cNvPr id="223" name="Freeform 461"/>
              <p:cNvSpPr>
                <a:spLocks/>
              </p:cNvSpPr>
              <p:nvPr/>
            </p:nvSpPr>
            <p:spPr bwMode="auto">
              <a:xfrm>
                <a:off x="2923" y="3207"/>
                <a:ext cx="3" cy="2"/>
              </a:xfrm>
              <a:custGeom>
                <a:avLst/>
                <a:gdLst>
                  <a:gd name="T0" fmla="*/ 0 w 6"/>
                  <a:gd name="T1" fmla="*/ 0 h 2"/>
                  <a:gd name="T2" fmla="*/ 3 w 6"/>
                  <a:gd name="T3" fmla="*/ 0 h 2"/>
                  <a:gd name="T4" fmla="*/ 6 w 6"/>
                  <a:gd name="T5" fmla="*/ 2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3" y="0"/>
                    </a:lnTo>
                    <a:lnTo>
                      <a:pt x="6" y="2"/>
                    </a:lnTo>
                    <a:lnTo>
                      <a:pt x="0"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24" name="Freeform 462"/>
              <p:cNvSpPr>
                <a:spLocks/>
              </p:cNvSpPr>
              <p:nvPr/>
            </p:nvSpPr>
            <p:spPr bwMode="auto">
              <a:xfrm>
                <a:off x="2923" y="3207"/>
                <a:ext cx="3" cy="2"/>
              </a:xfrm>
              <a:custGeom>
                <a:avLst/>
                <a:gdLst>
                  <a:gd name="T0" fmla="*/ 0 w 6"/>
                  <a:gd name="T1" fmla="*/ 0 h 2"/>
                  <a:gd name="T2" fmla="*/ 3 w 6"/>
                  <a:gd name="T3" fmla="*/ 0 h 2"/>
                  <a:gd name="T4" fmla="*/ 6 w 6"/>
                  <a:gd name="T5" fmla="*/ 2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3" y="0"/>
                    </a:lnTo>
                    <a:lnTo>
                      <a:pt x="6" y="2"/>
                    </a:lnTo>
                    <a:lnTo>
                      <a:pt x="0"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95" name="Group 469"/>
            <p:cNvGrpSpPr>
              <a:grpSpLocks/>
            </p:cNvGrpSpPr>
            <p:nvPr/>
          </p:nvGrpSpPr>
          <p:grpSpPr bwMode="auto">
            <a:xfrm>
              <a:off x="5702337" y="5884044"/>
              <a:ext cx="12493" cy="19186"/>
              <a:chOff x="3262" y="3680"/>
              <a:chExt cx="8" cy="13"/>
            </a:xfrm>
          </p:grpSpPr>
          <p:sp>
            <p:nvSpPr>
              <p:cNvPr id="221" name="Freeform 470"/>
              <p:cNvSpPr>
                <a:spLocks/>
              </p:cNvSpPr>
              <p:nvPr/>
            </p:nvSpPr>
            <p:spPr bwMode="auto">
              <a:xfrm>
                <a:off x="3262" y="3680"/>
                <a:ext cx="8" cy="13"/>
              </a:xfrm>
              <a:custGeom>
                <a:avLst/>
                <a:gdLst>
                  <a:gd name="T0" fmla="*/ 1 w 8"/>
                  <a:gd name="T1" fmla="*/ 0 h 13"/>
                  <a:gd name="T2" fmla="*/ 0 w 8"/>
                  <a:gd name="T3" fmla="*/ 13 h 13"/>
                  <a:gd name="T4" fmla="*/ 8 w 8"/>
                  <a:gd name="T5" fmla="*/ 4 h 13"/>
                  <a:gd name="T6" fmla="*/ 1 w 8"/>
                  <a:gd name="T7" fmla="*/ 0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1" y="0"/>
                    </a:moveTo>
                    <a:lnTo>
                      <a:pt x="0" y="13"/>
                    </a:lnTo>
                    <a:lnTo>
                      <a:pt x="8" y="4"/>
                    </a:lnTo>
                    <a:lnTo>
                      <a:pt x="1"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22" name="Freeform 471"/>
              <p:cNvSpPr>
                <a:spLocks/>
              </p:cNvSpPr>
              <p:nvPr/>
            </p:nvSpPr>
            <p:spPr bwMode="auto">
              <a:xfrm>
                <a:off x="3262" y="3680"/>
                <a:ext cx="8" cy="13"/>
              </a:xfrm>
              <a:custGeom>
                <a:avLst/>
                <a:gdLst>
                  <a:gd name="T0" fmla="*/ 1 w 8"/>
                  <a:gd name="T1" fmla="*/ 0 h 13"/>
                  <a:gd name="T2" fmla="*/ 0 w 8"/>
                  <a:gd name="T3" fmla="*/ 13 h 13"/>
                  <a:gd name="T4" fmla="*/ 8 w 8"/>
                  <a:gd name="T5" fmla="*/ 4 h 13"/>
                  <a:gd name="T6" fmla="*/ 1 w 8"/>
                  <a:gd name="T7" fmla="*/ 0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1" y="0"/>
                    </a:moveTo>
                    <a:lnTo>
                      <a:pt x="0" y="13"/>
                    </a:lnTo>
                    <a:lnTo>
                      <a:pt x="8" y="4"/>
                    </a:lnTo>
                    <a:lnTo>
                      <a:pt x="1"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96" name="Group 472"/>
            <p:cNvGrpSpPr>
              <a:grpSpLocks/>
            </p:cNvGrpSpPr>
            <p:nvPr/>
          </p:nvGrpSpPr>
          <p:grpSpPr bwMode="auto">
            <a:xfrm>
              <a:off x="5655487" y="5816155"/>
              <a:ext cx="35918" cy="36896"/>
              <a:chOff x="3232" y="3634"/>
              <a:chExt cx="23" cy="25"/>
            </a:xfrm>
          </p:grpSpPr>
          <p:sp>
            <p:nvSpPr>
              <p:cNvPr id="219" name="Freeform 473"/>
              <p:cNvSpPr>
                <a:spLocks/>
              </p:cNvSpPr>
              <p:nvPr/>
            </p:nvSpPr>
            <p:spPr bwMode="auto">
              <a:xfrm>
                <a:off x="3232" y="3634"/>
                <a:ext cx="20" cy="25"/>
              </a:xfrm>
              <a:custGeom>
                <a:avLst/>
                <a:gdLst>
                  <a:gd name="T0" fmla="*/ 23 w 23"/>
                  <a:gd name="T1" fmla="*/ 13 h 25"/>
                  <a:gd name="T2" fmla="*/ 7 w 23"/>
                  <a:gd name="T3" fmla="*/ 0 h 25"/>
                  <a:gd name="T4" fmla="*/ 0 w 23"/>
                  <a:gd name="T5" fmla="*/ 10 h 25"/>
                  <a:gd name="T6" fmla="*/ 5 w 23"/>
                  <a:gd name="T7" fmla="*/ 18 h 25"/>
                  <a:gd name="T8" fmla="*/ 22 w 23"/>
                  <a:gd name="T9" fmla="*/ 25 h 25"/>
                  <a:gd name="T10" fmla="*/ 23 w 23"/>
                  <a:gd name="T11" fmla="*/ 13 h 25"/>
                  <a:gd name="T12" fmla="*/ 0 60000 65536"/>
                  <a:gd name="T13" fmla="*/ 0 60000 65536"/>
                  <a:gd name="T14" fmla="*/ 0 60000 65536"/>
                  <a:gd name="T15" fmla="*/ 0 60000 65536"/>
                  <a:gd name="T16" fmla="*/ 0 60000 65536"/>
                  <a:gd name="T17" fmla="*/ 0 60000 65536"/>
                  <a:gd name="T18" fmla="*/ 0 w 23"/>
                  <a:gd name="T19" fmla="*/ 0 h 25"/>
                  <a:gd name="T20" fmla="*/ 23 w 2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3" h="25">
                    <a:moveTo>
                      <a:pt x="23" y="13"/>
                    </a:moveTo>
                    <a:lnTo>
                      <a:pt x="7" y="0"/>
                    </a:lnTo>
                    <a:lnTo>
                      <a:pt x="0" y="10"/>
                    </a:lnTo>
                    <a:lnTo>
                      <a:pt x="5" y="18"/>
                    </a:lnTo>
                    <a:lnTo>
                      <a:pt x="22" y="25"/>
                    </a:lnTo>
                    <a:lnTo>
                      <a:pt x="23" y="13"/>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20" name="Freeform 474"/>
              <p:cNvSpPr>
                <a:spLocks/>
              </p:cNvSpPr>
              <p:nvPr/>
            </p:nvSpPr>
            <p:spPr bwMode="auto">
              <a:xfrm>
                <a:off x="3232" y="3634"/>
                <a:ext cx="20" cy="25"/>
              </a:xfrm>
              <a:custGeom>
                <a:avLst/>
                <a:gdLst>
                  <a:gd name="T0" fmla="*/ 23 w 23"/>
                  <a:gd name="T1" fmla="*/ 13 h 25"/>
                  <a:gd name="T2" fmla="*/ 7 w 23"/>
                  <a:gd name="T3" fmla="*/ 0 h 25"/>
                  <a:gd name="T4" fmla="*/ 0 w 23"/>
                  <a:gd name="T5" fmla="*/ 10 h 25"/>
                  <a:gd name="T6" fmla="*/ 5 w 23"/>
                  <a:gd name="T7" fmla="*/ 18 h 25"/>
                  <a:gd name="T8" fmla="*/ 22 w 23"/>
                  <a:gd name="T9" fmla="*/ 25 h 25"/>
                  <a:gd name="T10" fmla="*/ 23 w 23"/>
                  <a:gd name="T11" fmla="*/ 13 h 25"/>
                  <a:gd name="T12" fmla="*/ 0 60000 65536"/>
                  <a:gd name="T13" fmla="*/ 0 60000 65536"/>
                  <a:gd name="T14" fmla="*/ 0 60000 65536"/>
                  <a:gd name="T15" fmla="*/ 0 60000 65536"/>
                  <a:gd name="T16" fmla="*/ 0 60000 65536"/>
                  <a:gd name="T17" fmla="*/ 0 60000 65536"/>
                  <a:gd name="T18" fmla="*/ 0 w 23"/>
                  <a:gd name="T19" fmla="*/ 0 h 25"/>
                  <a:gd name="T20" fmla="*/ 23 w 2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3" h="25">
                    <a:moveTo>
                      <a:pt x="23" y="13"/>
                    </a:moveTo>
                    <a:lnTo>
                      <a:pt x="7" y="0"/>
                    </a:lnTo>
                    <a:lnTo>
                      <a:pt x="0" y="10"/>
                    </a:lnTo>
                    <a:lnTo>
                      <a:pt x="5" y="18"/>
                    </a:lnTo>
                    <a:lnTo>
                      <a:pt x="22" y="25"/>
                    </a:lnTo>
                    <a:lnTo>
                      <a:pt x="23" y="13"/>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97" name="Group 475"/>
            <p:cNvGrpSpPr>
              <a:grpSpLocks/>
            </p:cNvGrpSpPr>
            <p:nvPr/>
          </p:nvGrpSpPr>
          <p:grpSpPr bwMode="auto">
            <a:xfrm>
              <a:off x="5546172" y="5628722"/>
              <a:ext cx="56219" cy="53130"/>
              <a:chOff x="3162" y="3507"/>
              <a:chExt cx="36" cy="36"/>
            </a:xfrm>
          </p:grpSpPr>
          <p:sp>
            <p:nvSpPr>
              <p:cNvPr id="217" name="Freeform 476"/>
              <p:cNvSpPr>
                <a:spLocks/>
              </p:cNvSpPr>
              <p:nvPr/>
            </p:nvSpPr>
            <p:spPr bwMode="auto">
              <a:xfrm>
                <a:off x="3162" y="3507"/>
                <a:ext cx="36" cy="36"/>
              </a:xfrm>
              <a:custGeom>
                <a:avLst/>
                <a:gdLst>
                  <a:gd name="T0" fmla="*/ 18 w 36"/>
                  <a:gd name="T1" fmla="*/ 3 h 36"/>
                  <a:gd name="T2" fmla="*/ 0 w 36"/>
                  <a:gd name="T3" fmla="*/ 0 h 36"/>
                  <a:gd name="T4" fmla="*/ 36 w 36"/>
                  <a:gd name="T5" fmla="*/ 36 h 36"/>
                  <a:gd name="T6" fmla="*/ 33 w 36"/>
                  <a:gd name="T7" fmla="*/ 29 h 36"/>
                  <a:gd name="T8" fmla="*/ 18 w 36"/>
                  <a:gd name="T9" fmla="*/ 3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3"/>
                    </a:moveTo>
                    <a:lnTo>
                      <a:pt x="0" y="0"/>
                    </a:lnTo>
                    <a:lnTo>
                      <a:pt x="36" y="36"/>
                    </a:lnTo>
                    <a:lnTo>
                      <a:pt x="33" y="29"/>
                    </a:lnTo>
                    <a:lnTo>
                      <a:pt x="18" y="3"/>
                    </a:lnTo>
                    <a:close/>
                  </a:path>
                </a:pathLst>
              </a:custGeom>
              <a:solidFill>
                <a:srgbClr val="FFFF00"/>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18" name="Freeform 477"/>
              <p:cNvSpPr>
                <a:spLocks/>
              </p:cNvSpPr>
              <p:nvPr/>
            </p:nvSpPr>
            <p:spPr bwMode="auto">
              <a:xfrm>
                <a:off x="3162" y="3507"/>
                <a:ext cx="36" cy="36"/>
              </a:xfrm>
              <a:custGeom>
                <a:avLst/>
                <a:gdLst>
                  <a:gd name="T0" fmla="*/ 18 w 36"/>
                  <a:gd name="T1" fmla="*/ 3 h 36"/>
                  <a:gd name="T2" fmla="*/ 0 w 36"/>
                  <a:gd name="T3" fmla="*/ 0 h 36"/>
                  <a:gd name="T4" fmla="*/ 36 w 36"/>
                  <a:gd name="T5" fmla="*/ 36 h 36"/>
                  <a:gd name="T6" fmla="*/ 33 w 36"/>
                  <a:gd name="T7" fmla="*/ 29 h 36"/>
                  <a:gd name="T8" fmla="*/ 18 w 36"/>
                  <a:gd name="T9" fmla="*/ 3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3"/>
                    </a:moveTo>
                    <a:lnTo>
                      <a:pt x="0" y="0"/>
                    </a:lnTo>
                    <a:lnTo>
                      <a:pt x="36" y="36"/>
                    </a:lnTo>
                    <a:lnTo>
                      <a:pt x="33" y="29"/>
                    </a:lnTo>
                    <a:lnTo>
                      <a:pt x="18" y="3"/>
                    </a:lnTo>
                  </a:path>
                </a:pathLst>
              </a:custGeom>
              <a:noFill/>
              <a:ln w="3175" cap="rnd">
                <a:solidFill>
                  <a:srgbClr val="80808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98" name="Group 478"/>
            <p:cNvGrpSpPr>
              <a:grpSpLocks/>
            </p:cNvGrpSpPr>
            <p:nvPr/>
          </p:nvGrpSpPr>
          <p:grpSpPr bwMode="auto">
            <a:xfrm>
              <a:off x="6072445" y="6143793"/>
              <a:ext cx="326383" cy="70841"/>
              <a:chOff x="3499" y="3856"/>
              <a:chExt cx="209" cy="48"/>
            </a:xfrm>
          </p:grpSpPr>
          <p:sp>
            <p:nvSpPr>
              <p:cNvPr id="215" name="Freeform 479"/>
              <p:cNvSpPr>
                <a:spLocks/>
              </p:cNvSpPr>
              <p:nvPr/>
            </p:nvSpPr>
            <p:spPr bwMode="auto">
              <a:xfrm>
                <a:off x="3499" y="3856"/>
                <a:ext cx="209" cy="48"/>
              </a:xfrm>
              <a:custGeom>
                <a:avLst/>
                <a:gdLst>
                  <a:gd name="T0" fmla="*/ 190 w 209"/>
                  <a:gd name="T1" fmla="*/ 31 h 48"/>
                  <a:gd name="T2" fmla="*/ 209 w 209"/>
                  <a:gd name="T3" fmla="*/ 7 h 48"/>
                  <a:gd name="T4" fmla="*/ 189 w 209"/>
                  <a:gd name="T5" fmla="*/ 15 h 48"/>
                  <a:gd name="T6" fmla="*/ 169 w 209"/>
                  <a:gd name="T7" fmla="*/ 15 h 48"/>
                  <a:gd name="T8" fmla="*/ 164 w 209"/>
                  <a:gd name="T9" fmla="*/ 7 h 48"/>
                  <a:gd name="T10" fmla="*/ 135 w 209"/>
                  <a:gd name="T11" fmla="*/ 10 h 48"/>
                  <a:gd name="T12" fmla="*/ 111 w 209"/>
                  <a:gd name="T13" fmla="*/ 7 h 48"/>
                  <a:gd name="T14" fmla="*/ 77 w 209"/>
                  <a:gd name="T15" fmla="*/ 15 h 48"/>
                  <a:gd name="T16" fmla="*/ 59 w 209"/>
                  <a:gd name="T17" fmla="*/ 21 h 48"/>
                  <a:gd name="T18" fmla="*/ 40 w 209"/>
                  <a:gd name="T19" fmla="*/ 10 h 48"/>
                  <a:gd name="T20" fmla="*/ 34 w 209"/>
                  <a:gd name="T21" fmla="*/ 9 h 48"/>
                  <a:gd name="T22" fmla="*/ 21 w 209"/>
                  <a:gd name="T23" fmla="*/ 10 h 48"/>
                  <a:gd name="T24" fmla="*/ 7 w 209"/>
                  <a:gd name="T25" fmla="*/ 0 h 48"/>
                  <a:gd name="T26" fmla="*/ 0 w 209"/>
                  <a:gd name="T27" fmla="*/ 7 h 48"/>
                  <a:gd name="T28" fmla="*/ 5 w 209"/>
                  <a:gd name="T29" fmla="*/ 40 h 48"/>
                  <a:gd name="T30" fmla="*/ 63 w 209"/>
                  <a:gd name="T31" fmla="*/ 37 h 48"/>
                  <a:gd name="T32" fmla="*/ 98 w 209"/>
                  <a:gd name="T33" fmla="*/ 48 h 48"/>
                  <a:gd name="T34" fmla="*/ 138 w 209"/>
                  <a:gd name="T35" fmla="*/ 46 h 48"/>
                  <a:gd name="T36" fmla="*/ 190 w 209"/>
                  <a:gd name="T37" fmla="*/ 31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48"/>
                  <a:gd name="T59" fmla="*/ 209 w 209"/>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48">
                    <a:moveTo>
                      <a:pt x="190" y="31"/>
                    </a:moveTo>
                    <a:lnTo>
                      <a:pt x="209" y="7"/>
                    </a:lnTo>
                    <a:lnTo>
                      <a:pt x="189" y="15"/>
                    </a:lnTo>
                    <a:lnTo>
                      <a:pt x="169" y="15"/>
                    </a:lnTo>
                    <a:lnTo>
                      <a:pt x="164" y="7"/>
                    </a:lnTo>
                    <a:lnTo>
                      <a:pt x="135" y="10"/>
                    </a:lnTo>
                    <a:lnTo>
                      <a:pt x="111" y="7"/>
                    </a:lnTo>
                    <a:lnTo>
                      <a:pt x="77" y="15"/>
                    </a:lnTo>
                    <a:lnTo>
                      <a:pt x="59" y="21"/>
                    </a:lnTo>
                    <a:lnTo>
                      <a:pt x="40" y="10"/>
                    </a:lnTo>
                    <a:lnTo>
                      <a:pt x="34" y="9"/>
                    </a:lnTo>
                    <a:lnTo>
                      <a:pt x="21" y="10"/>
                    </a:lnTo>
                    <a:lnTo>
                      <a:pt x="7" y="0"/>
                    </a:lnTo>
                    <a:lnTo>
                      <a:pt x="0" y="7"/>
                    </a:lnTo>
                    <a:lnTo>
                      <a:pt x="5" y="40"/>
                    </a:lnTo>
                    <a:lnTo>
                      <a:pt x="63" y="37"/>
                    </a:lnTo>
                    <a:lnTo>
                      <a:pt x="98" y="48"/>
                    </a:lnTo>
                    <a:lnTo>
                      <a:pt x="138" y="46"/>
                    </a:lnTo>
                    <a:lnTo>
                      <a:pt x="190" y="31"/>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16" name="Freeform 480"/>
              <p:cNvSpPr>
                <a:spLocks/>
              </p:cNvSpPr>
              <p:nvPr/>
            </p:nvSpPr>
            <p:spPr bwMode="auto">
              <a:xfrm>
                <a:off x="3499" y="3856"/>
                <a:ext cx="209" cy="48"/>
              </a:xfrm>
              <a:custGeom>
                <a:avLst/>
                <a:gdLst>
                  <a:gd name="T0" fmla="*/ 190 w 209"/>
                  <a:gd name="T1" fmla="*/ 31 h 48"/>
                  <a:gd name="T2" fmla="*/ 209 w 209"/>
                  <a:gd name="T3" fmla="*/ 7 h 48"/>
                  <a:gd name="T4" fmla="*/ 189 w 209"/>
                  <a:gd name="T5" fmla="*/ 15 h 48"/>
                  <a:gd name="T6" fmla="*/ 169 w 209"/>
                  <a:gd name="T7" fmla="*/ 15 h 48"/>
                  <a:gd name="T8" fmla="*/ 164 w 209"/>
                  <a:gd name="T9" fmla="*/ 7 h 48"/>
                  <a:gd name="T10" fmla="*/ 135 w 209"/>
                  <a:gd name="T11" fmla="*/ 10 h 48"/>
                  <a:gd name="T12" fmla="*/ 111 w 209"/>
                  <a:gd name="T13" fmla="*/ 7 h 48"/>
                  <a:gd name="T14" fmla="*/ 77 w 209"/>
                  <a:gd name="T15" fmla="*/ 15 h 48"/>
                  <a:gd name="T16" fmla="*/ 59 w 209"/>
                  <a:gd name="T17" fmla="*/ 21 h 48"/>
                  <a:gd name="T18" fmla="*/ 40 w 209"/>
                  <a:gd name="T19" fmla="*/ 10 h 48"/>
                  <a:gd name="T20" fmla="*/ 34 w 209"/>
                  <a:gd name="T21" fmla="*/ 9 h 48"/>
                  <a:gd name="T22" fmla="*/ 21 w 209"/>
                  <a:gd name="T23" fmla="*/ 10 h 48"/>
                  <a:gd name="T24" fmla="*/ 7 w 209"/>
                  <a:gd name="T25" fmla="*/ 0 h 48"/>
                  <a:gd name="T26" fmla="*/ 0 w 209"/>
                  <a:gd name="T27" fmla="*/ 7 h 48"/>
                  <a:gd name="T28" fmla="*/ 5 w 209"/>
                  <a:gd name="T29" fmla="*/ 40 h 48"/>
                  <a:gd name="T30" fmla="*/ 63 w 209"/>
                  <a:gd name="T31" fmla="*/ 37 h 48"/>
                  <a:gd name="T32" fmla="*/ 98 w 209"/>
                  <a:gd name="T33" fmla="*/ 48 h 48"/>
                  <a:gd name="T34" fmla="*/ 138 w 209"/>
                  <a:gd name="T35" fmla="*/ 46 h 48"/>
                  <a:gd name="T36" fmla="*/ 190 w 209"/>
                  <a:gd name="T37" fmla="*/ 31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48"/>
                  <a:gd name="T59" fmla="*/ 209 w 209"/>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48">
                    <a:moveTo>
                      <a:pt x="190" y="31"/>
                    </a:moveTo>
                    <a:lnTo>
                      <a:pt x="209" y="7"/>
                    </a:lnTo>
                    <a:lnTo>
                      <a:pt x="189" y="15"/>
                    </a:lnTo>
                    <a:lnTo>
                      <a:pt x="169" y="15"/>
                    </a:lnTo>
                    <a:lnTo>
                      <a:pt x="164" y="7"/>
                    </a:lnTo>
                    <a:lnTo>
                      <a:pt x="135" y="10"/>
                    </a:lnTo>
                    <a:lnTo>
                      <a:pt x="111" y="7"/>
                    </a:lnTo>
                    <a:lnTo>
                      <a:pt x="77" y="15"/>
                    </a:lnTo>
                    <a:lnTo>
                      <a:pt x="59" y="21"/>
                    </a:lnTo>
                    <a:lnTo>
                      <a:pt x="40" y="10"/>
                    </a:lnTo>
                    <a:lnTo>
                      <a:pt x="34" y="9"/>
                    </a:lnTo>
                    <a:lnTo>
                      <a:pt x="21" y="10"/>
                    </a:lnTo>
                    <a:lnTo>
                      <a:pt x="7" y="0"/>
                    </a:lnTo>
                    <a:lnTo>
                      <a:pt x="0" y="7"/>
                    </a:lnTo>
                    <a:lnTo>
                      <a:pt x="5" y="40"/>
                    </a:lnTo>
                    <a:lnTo>
                      <a:pt x="63" y="37"/>
                    </a:lnTo>
                    <a:lnTo>
                      <a:pt x="98" y="48"/>
                    </a:lnTo>
                    <a:lnTo>
                      <a:pt x="138" y="46"/>
                    </a:lnTo>
                    <a:lnTo>
                      <a:pt x="190" y="31"/>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99" name="Group 481"/>
            <p:cNvGrpSpPr>
              <a:grpSpLocks/>
            </p:cNvGrpSpPr>
            <p:nvPr/>
          </p:nvGrpSpPr>
          <p:grpSpPr bwMode="auto">
            <a:xfrm>
              <a:off x="5925651" y="5690708"/>
              <a:ext cx="196767" cy="119544"/>
              <a:chOff x="3405" y="3549"/>
              <a:chExt cx="126" cy="81"/>
            </a:xfrm>
          </p:grpSpPr>
          <p:sp>
            <p:nvSpPr>
              <p:cNvPr id="213" name="Freeform 482"/>
              <p:cNvSpPr>
                <a:spLocks/>
              </p:cNvSpPr>
              <p:nvPr/>
            </p:nvSpPr>
            <p:spPr bwMode="auto">
              <a:xfrm>
                <a:off x="3405" y="3549"/>
                <a:ext cx="126" cy="81"/>
              </a:xfrm>
              <a:custGeom>
                <a:avLst/>
                <a:gdLst>
                  <a:gd name="T0" fmla="*/ 74 w 126"/>
                  <a:gd name="T1" fmla="*/ 25 h 81"/>
                  <a:gd name="T2" fmla="*/ 30 w 126"/>
                  <a:gd name="T3" fmla="*/ 0 h 81"/>
                  <a:gd name="T4" fmla="*/ 0 w 126"/>
                  <a:gd name="T5" fmla="*/ 14 h 81"/>
                  <a:gd name="T6" fmla="*/ 12 w 126"/>
                  <a:gd name="T7" fmla="*/ 17 h 81"/>
                  <a:gd name="T8" fmla="*/ 56 w 126"/>
                  <a:gd name="T9" fmla="*/ 39 h 81"/>
                  <a:gd name="T10" fmla="*/ 56 w 126"/>
                  <a:gd name="T11" fmla="*/ 48 h 81"/>
                  <a:gd name="T12" fmla="*/ 83 w 126"/>
                  <a:gd name="T13" fmla="*/ 51 h 81"/>
                  <a:gd name="T14" fmla="*/ 99 w 126"/>
                  <a:gd name="T15" fmla="*/ 66 h 81"/>
                  <a:gd name="T16" fmla="*/ 121 w 126"/>
                  <a:gd name="T17" fmla="*/ 81 h 81"/>
                  <a:gd name="T18" fmla="*/ 126 w 126"/>
                  <a:gd name="T19" fmla="*/ 67 h 81"/>
                  <a:gd name="T20" fmla="*/ 100 w 126"/>
                  <a:gd name="T21" fmla="*/ 45 h 81"/>
                  <a:gd name="T22" fmla="*/ 74 w 126"/>
                  <a:gd name="T23" fmla="*/ 25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81"/>
                  <a:gd name="T38" fmla="*/ 126 w 126"/>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81">
                    <a:moveTo>
                      <a:pt x="74" y="25"/>
                    </a:moveTo>
                    <a:lnTo>
                      <a:pt x="30" y="0"/>
                    </a:lnTo>
                    <a:lnTo>
                      <a:pt x="0" y="14"/>
                    </a:lnTo>
                    <a:lnTo>
                      <a:pt x="12" y="17"/>
                    </a:lnTo>
                    <a:lnTo>
                      <a:pt x="56" y="39"/>
                    </a:lnTo>
                    <a:lnTo>
                      <a:pt x="56" y="48"/>
                    </a:lnTo>
                    <a:lnTo>
                      <a:pt x="83" y="51"/>
                    </a:lnTo>
                    <a:lnTo>
                      <a:pt x="99" y="66"/>
                    </a:lnTo>
                    <a:lnTo>
                      <a:pt x="121" y="81"/>
                    </a:lnTo>
                    <a:lnTo>
                      <a:pt x="126" y="67"/>
                    </a:lnTo>
                    <a:lnTo>
                      <a:pt x="100" y="45"/>
                    </a:lnTo>
                    <a:lnTo>
                      <a:pt x="74" y="25"/>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14" name="Freeform 483"/>
              <p:cNvSpPr>
                <a:spLocks/>
              </p:cNvSpPr>
              <p:nvPr/>
            </p:nvSpPr>
            <p:spPr bwMode="auto">
              <a:xfrm>
                <a:off x="3405" y="3549"/>
                <a:ext cx="126" cy="81"/>
              </a:xfrm>
              <a:custGeom>
                <a:avLst/>
                <a:gdLst>
                  <a:gd name="T0" fmla="*/ 74 w 126"/>
                  <a:gd name="T1" fmla="*/ 25 h 81"/>
                  <a:gd name="T2" fmla="*/ 30 w 126"/>
                  <a:gd name="T3" fmla="*/ 0 h 81"/>
                  <a:gd name="T4" fmla="*/ 0 w 126"/>
                  <a:gd name="T5" fmla="*/ 14 h 81"/>
                  <a:gd name="T6" fmla="*/ 12 w 126"/>
                  <a:gd name="T7" fmla="*/ 17 h 81"/>
                  <a:gd name="T8" fmla="*/ 56 w 126"/>
                  <a:gd name="T9" fmla="*/ 39 h 81"/>
                  <a:gd name="T10" fmla="*/ 56 w 126"/>
                  <a:gd name="T11" fmla="*/ 48 h 81"/>
                  <a:gd name="T12" fmla="*/ 83 w 126"/>
                  <a:gd name="T13" fmla="*/ 51 h 81"/>
                  <a:gd name="T14" fmla="*/ 99 w 126"/>
                  <a:gd name="T15" fmla="*/ 66 h 81"/>
                  <a:gd name="T16" fmla="*/ 121 w 126"/>
                  <a:gd name="T17" fmla="*/ 81 h 81"/>
                  <a:gd name="T18" fmla="*/ 126 w 126"/>
                  <a:gd name="T19" fmla="*/ 67 h 81"/>
                  <a:gd name="T20" fmla="*/ 100 w 126"/>
                  <a:gd name="T21" fmla="*/ 45 h 81"/>
                  <a:gd name="T22" fmla="*/ 74 w 126"/>
                  <a:gd name="T23" fmla="*/ 25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81"/>
                  <a:gd name="T38" fmla="*/ 126 w 126"/>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81">
                    <a:moveTo>
                      <a:pt x="74" y="25"/>
                    </a:moveTo>
                    <a:lnTo>
                      <a:pt x="30" y="0"/>
                    </a:lnTo>
                    <a:lnTo>
                      <a:pt x="0" y="14"/>
                    </a:lnTo>
                    <a:lnTo>
                      <a:pt x="12" y="17"/>
                    </a:lnTo>
                    <a:lnTo>
                      <a:pt x="56" y="39"/>
                    </a:lnTo>
                    <a:lnTo>
                      <a:pt x="56" y="48"/>
                    </a:lnTo>
                    <a:lnTo>
                      <a:pt x="83" y="51"/>
                    </a:lnTo>
                    <a:lnTo>
                      <a:pt x="99" y="66"/>
                    </a:lnTo>
                    <a:lnTo>
                      <a:pt x="121" y="81"/>
                    </a:lnTo>
                    <a:lnTo>
                      <a:pt x="126" y="67"/>
                    </a:lnTo>
                    <a:lnTo>
                      <a:pt x="100" y="45"/>
                    </a:lnTo>
                    <a:lnTo>
                      <a:pt x="74" y="25"/>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00" name="Group 484"/>
            <p:cNvGrpSpPr>
              <a:grpSpLocks/>
            </p:cNvGrpSpPr>
            <p:nvPr/>
          </p:nvGrpSpPr>
          <p:grpSpPr bwMode="auto">
            <a:xfrm>
              <a:off x="7117183" y="5888471"/>
              <a:ext cx="229561" cy="187433"/>
              <a:chOff x="4168" y="3683"/>
              <a:chExt cx="147" cy="127"/>
            </a:xfrm>
          </p:grpSpPr>
          <p:sp>
            <p:nvSpPr>
              <p:cNvPr id="211" name="Freeform 485"/>
              <p:cNvSpPr>
                <a:spLocks/>
              </p:cNvSpPr>
              <p:nvPr/>
            </p:nvSpPr>
            <p:spPr bwMode="auto">
              <a:xfrm>
                <a:off x="4168" y="3683"/>
                <a:ext cx="147" cy="127"/>
              </a:xfrm>
              <a:custGeom>
                <a:avLst/>
                <a:gdLst>
                  <a:gd name="T0" fmla="*/ 123 w 147"/>
                  <a:gd name="T1" fmla="*/ 76 h 127"/>
                  <a:gd name="T2" fmla="*/ 137 w 147"/>
                  <a:gd name="T3" fmla="*/ 70 h 127"/>
                  <a:gd name="T4" fmla="*/ 121 w 147"/>
                  <a:gd name="T5" fmla="*/ 55 h 127"/>
                  <a:gd name="T6" fmla="*/ 141 w 147"/>
                  <a:gd name="T7" fmla="*/ 18 h 127"/>
                  <a:gd name="T8" fmla="*/ 147 w 147"/>
                  <a:gd name="T9" fmla="*/ 0 h 127"/>
                  <a:gd name="T10" fmla="*/ 103 w 147"/>
                  <a:gd name="T11" fmla="*/ 37 h 127"/>
                  <a:gd name="T12" fmla="*/ 47 w 147"/>
                  <a:gd name="T13" fmla="*/ 54 h 127"/>
                  <a:gd name="T14" fmla="*/ 31 w 147"/>
                  <a:gd name="T15" fmla="*/ 78 h 127"/>
                  <a:gd name="T16" fmla="*/ 0 w 147"/>
                  <a:gd name="T17" fmla="*/ 98 h 127"/>
                  <a:gd name="T18" fmla="*/ 33 w 147"/>
                  <a:gd name="T19" fmla="*/ 124 h 127"/>
                  <a:gd name="T20" fmla="*/ 49 w 147"/>
                  <a:gd name="T21" fmla="*/ 124 h 127"/>
                  <a:gd name="T22" fmla="*/ 69 w 147"/>
                  <a:gd name="T23" fmla="*/ 127 h 127"/>
                  <a:gd name="T24" fmla="*/ 103 w 147"/>
                  <a:gd name="T25" fmla="*/ 96 h 127"/>
                  <a:gd name="T26" fmla="*/ 123 w 147"/>
                  <a:gd name="T27" fmla="*/ 76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27"/>
                  <a:gd name="T44" fmla="*/ 147 w 147"/>
                  <a:gd name="T45" fmla="*/ 127 h 1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27">
                    <a:moveTo>
                      <a:pt x="123" y="76"/>
                    </a:moveTo>
                    <a:lnTo>
                      <a:pt x="137" y="70"/>
                    </a:lnTo>
                    <a:lnTo>
                      <a:pt x="121" y="55"/>
                    </a:lnTo>
                    <a:lnTo>
                      <a:pt x="141" y="18"/>
                    </a:lnTo>
                    <a:lnTo>
                      <a:pt x="147" y="0"/>
                    </a:lnTo>
                    <a:lnTo>
                      <a:pt x="103" y="37"/>
                    </a:lnTo>
                    <a:lnTo>
                      <a:pt x="47" y="54"/>
                    </a:lnTo>
                    <a:lnTo>
                      <a:pt x="31" y="78"/>
                    </a:lnTo>
                    <a:lnTo>
                      <a:pt x="0" y="98"/>
                    </a:lnTo>
                    <a:lnTo>
                      <a:pt x="33" y="124"/>
                    </a:lnTo>
                    <a:lnTo>
                      <a:pt x="49" y="124"/>
                    </a:lnTo>
                    <a:lnTo>
                      <a:pt x="69" y="127"/>
                    </a:lnTo>
                    <a:lnTo>
                      <a:pt x="103" y="96"/>
                    </a:lnTo>
                    <a:lnTo>
                      <a:pt x="123" y="76"/>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12" name="Freeform 486"/>
              <p:cNvSpPr>
                <a:spLocks/>
              </p:cNvSpPr>
              <p:nvPr/>
            </p:nvSpPr>
            <p:spPr bwMode="auto">
              <a:xfrm>
                <a:off x="4168" y="3683"/>
                <a:ext cx="147" cy="127"/>
              </a:xfrm>
              <a:custGeom>
                <a:avLst/>
                <a:gdLst>
                  <a:gd name="T0" fmla="*/ 123 w 147"/>
                  <a:gd name="T1" fmla="*/ 76 h 127"/>
                  <a:gd name="T2" fmla="*/ 137 w 147"/>
                  <a:gd name="T3" fmla="*/ 70 h 127"/>
                  <a:gd name="T4" fmla="*/ 121 w 147"/>
                  <a:gd name="T5" fmla="*/ 55 h 127"/>
                  <a:gd name="T6" fmla="*/ 141 w 147"/>
                  <a:gd name="T7" fmla="*/ 18 h 127"/>
                  <a:gd name="T8" fmla="*/ 147 w 147"/>
                  <a:gd name="T9" fmla="*/ 0 h 127"/>
                  <a:gd name="T10" fmla="*/ 103 w 147"/>
                  <a:gd name="T11" fmla="*/ 37 h 127"/>
                  <a:gd name="T12" fmla="*/ 47 w 147"/>
                  <a:gd name="T13" fmla="*/ 54 h 127"/>
                  <a:gd name="T14" fmla="*/ 31 w 147"/>
                  <a:gd name="T15" fmla="*/ 78 h 127"/>
                  <a:gd name="T16" fmla="*/ 0 w 147"/>
                  <a:gd name="T17" fmla="*/ 98 h 127"/>
                  <a:gd name="T18" fmla="*/ 33 w 147"/>
                  <a:gd name="T19" fmla="*/ 124 h 127"/>
                  <a:gd name="T20" fmla="*/ 49 w 147"/>
                  <a:gd name="T21" fmla="*/ 124 h 127"/>
                  <a:gd name="T22" fmla="*/ 69 w 147"/>
                  <a:gd name="T23" fmla="*/ 127 h 127"/>
                  <a:gd name="T24" fmla="*/ 103 w 147"/>
                  <a:gd name="T25" fmla="*/ 96 h 127"/>
                  <a:gd name="T26" fmla="*/ 123 w 147"/>
                  <a:gd name="T27" fmla="*/ 76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27"/>
                  <a:gd name="T44" fmla="*/ 147 w 147"/>
                  <a:gd name="T45" fmla="*/ 127 h 1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27">
                    <a:moveTo>
                      <a:pt x="123" y="76"/>
                    </a:moveTo>
                    <a:lnTo>
                      <a:pt x="137" y="70"/>
                    </a:lnTo>
                    <a:lnTo>
                      <a:pt x="121" y="55"/>
                    </a:lnTo>
                    <a:lnTo>
                      <a:pt x="141" y="18"/>
                    </a:lnTo>
                    <a:lnTo>
                      <a:pt x="147" y="0"/>
                    </a:lnTo>
                    <a:lnTo>
                      <a:pt x="103" y="37"/>
                    </a:lnTo>
                    <a:lnTo>
                      <a:pt x="47" y="54"/>
                    </a:lnTo>
                    <a:lnTo>
                      <a:pt x="31" y="78"/>
                    </a:lnTo>
                    <a:lnTo>
                      <a:pt x="0" y="98"/>
                    </a:lnTo>
                    <a:lnTo>
                      <a:pt x="33" y="124"/>
                    </a:lnTo>
                    <a:lnTo>
                      <a:pt x="49" y="124"/>
                    </a:lnTo>
                    <a:lnTo>
                      <a:pt x="69" y="127"/>
                    </a:lnTo>
                    <a:lnTo>
                      <a:pt x="103" y="96"/>
                    </a:lnTo>
                    <a:lnTo>
                      <a:pt x="123" y="76"/>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01" name="Group 487"/>
            <p:cNvGrpSpPr>
              <a:grpSpLocks/>
            </p:cNvGrpSpPr>
            <p:nvPr/>
          </p:nvGrpSpPr>
          <p:grpSpPr bwMode="auto">
            <a:xfrm>
              <a:off x="6494089" y="6055242"/>
              <a:ext cx="4685" cy="59034"/>
              <a:chOff x="3769" y="3796"/>
              <a:chExt cx="3" cy="40"/>
            </a:xfrm>
          </p:grpSpPr>
          <p:sp>
            <p:nvSpPr>
              <p:cNvPr id="209" name="Freeform 488"/>
              <p:cNvSpPr>
                <a:spLocks/>
              </p:cNvSpPr>
              <p:nvPr/>
            </p:nvSpPr>
            <p:spPr bwMode="auto">
              <a:xfrm>
                <a:off x="3769" y="3796"/>
                <a:ext cx="3" cy="40"/>
              </a:xfrm>
              <a:custGeom>
                <a:avLst/>
                <a:gdLst>
                  <a:gd name="T0" fmla="*/ 2 w 3"/>
                  <a:gd name="T1" fmla="*/ 0 h 40"/>
                  <a:gd name="T2" fmla="*/ 0 w 3"/>
                  <a:gd name="T3" fmla="*/ 20 h 40"/>
                  <a:gd name="T4" fmla="*/ 3 w 3"/>
                  <a:gd name="T5" fmla="*/ 40 h 40"/>
                  <a:gd name="T6" fmla="*/ 2 w 3"/>
                  <a:gd name="T7" fmla="*/ 0 h 40"/>
                  <a:gd name="T8" fmla="*/ 0 60000 65536"/>
                  <a:gd name="T9" fmla="*/ 0 60000 65536"/>
                  <a:gd name="T10" fmla="*/ 0 60000 65536"/>
                  <a:gd name="T11" fmla="*/ 0 60000 65536"/>
                  <a:gd name="T12" fmla="*/ 0 w 3"/>
                  <a:gd name="T13" fmla="*/ 0 h 40"/>
                  <a:gd name="T14" fmla="*/ 3 w 3"/>
                  <a:gd name="T15" fmla="*/ 40 h 40"/>
                </a:gdLst>
                <a:ahLst/>
                <a:cxnLst>
                  <a:cxn ang="T8">
                    <a:pos x="T0" y="T1"/>
                  </a:cxn>
                  <a:cxn ang="T9">
                    <a:pos x="T2" y="T3"/>
                  </a:cxn>
                  <a:cxn ang="T10">
                    <a:pos x="T4" y="T5"/>
                  </a:cxn>
                  <a:cxn ang="T11">
                    <a:pos x="T6" y="T7"/>
                  </a:cxn>
                </a:cxnLst>
                <a:rect l="T12" t="T13" r="T14" b="T15"/>
                <a:pathLst>
                  <a:path w="3" h="40">
                    <a:moveTo>
                      <a:pt x="2" y="0"/>
                    </a:moveTo>
                    <a:lnTo>
                      <a:pt x="0" y="20"/>
                    </a:lnTo>
                    <a:lnTo>
                      <a:pt x="3" y="40"/>
                    </a:lnTo>
                    <a:lnTo>
                      <a:pt x="2"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10" name="Freeform 489"/>
              <p:cNvSpPr>
                <a:spLocks/>
              </p:cNvSpPr>
              <p:nvPr/>
            </p:nvSpPr>
            <p:spPr bwMode="auto">
              <a:xfrm>
                <a:off x="3769" y="3796"/>
                <a:ext cx="3" cy="40"/>
              </a:xfrm>
              <a:custGeom>
                <a:avLst/>
                <a:gdLst>
                  <a:gd name="T0" fmla="*/ 2 w 3"/>
                  <a:gd name="T1" fmla="*/ 0 h 40"/>
                  <a:gd name="T2" fmla="*/ 0 w 3"/>
                  <a:gd name="T3" fmla="*/ 20 h 40"/>
                  <a:gd name="T4" fmla="*/ 3 w 3"/>
                  <a:gd name="T5" fmla="*/ 40 h 40"/>
                  <a:gd name="T6" fmla="*/ 2 w 3"/>
                  <a:gd name="T7" fmla="*/ 0 h 40"/>
                  <a:gd name="T8" fmla="*/ 0 60000 65536"/>
                  <a:gd name="T9" fmla="*/ 0 60000 65536"/>
                  <a:gd name="T10" fmla="*/ 0 60000 65536"/>
                  <a:gd name="T11" fmla="*/ 0 60000 65536"/>
                  <a:gd name="T12" fmla="*/ 0 w 3"/>
                  <a:gd name="T13" fmla="*/ 0 h 40"/>
                  <a:gd name="T14" fmla="*/ 3 w 3"/>
                  <a:gd name="T15" fmla="*/ 40 h 40"/>
                </a:gdLst>
                <a:ahLst/>
                <a:cxnLst>
                  <a:cxn ang="T8">
                    <a:pos x="T0" y="T1"/>
                  </a:cxn>
                  <a:cxn ang="T9">
                    <a:pos x="T2" y="T3"/>
                  </a:cxn>
                  <a:cxn ang="T10">
                    <a:pos x="T4" y="T5"/>
                  </a:cxn>
                  <a:cxn ang="T11">
                    <a:pos x="T6" y="T7"/>
                  </a:cxn>
                </a:cxnLst>
                <a:rect l="T12" t="T13" r="T14" b="T15"/>
                <a:pathLst>
                  <a:path w="3" h="40">
                    <a:moveTo>
                      <a:pt x="2" y="0"/>
                    </a:moveTo>
                    <a:lnTo>
                      <a:pt x="0" y="20"/>
                    </a:lnTo>
                    <a:lnTo>
                      <a:pt x="3" y="40"/>
                    </a:lnTo>
                    <a:lnTo>
                      <a:pt x="2"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02" name="Group 490"/>
            <p:cNvGrpSpPr>
              <a:grpSpLocks/>
            </p:cNvGrpSpPr>
            <p:nvPr/>
          </p:nvGrpSpPr>
          <p:grpSpPr bwMode="auto">
            <a:xfrm>
              <a:off x="6551869" y="5950457"/>
              <a:ext cx="46849" cy="59034"/>
              <a:chOff x="3806" y="3725"/>
              <a:chExt cx="30" cy="40"/>
            </a:xfrm>
          </p:grpSpPr>
          <p:sp>
            <p:nvSpPr>
              <p:cNvPr id="207" name="Freeform 491"/>
              <p:cNvSpPr>
                <a:spLocks/>
              </p:cNvSpPr>
              <p:nvPr/>
            </p:nvSpPr>
            <p:spPr bwMode="auto">
              <a:xfrm>
                <a:off x="3806" y="3725"/>
                <a:ext cx="30" cy="40"/>
              </a:xfrm>
              <a:custGeom>
                <a:avLst/>
                <a:gdLst>
                  <a:gd name="T0" fmla="*/ 30 w 30"/>
                  <a:gd name="T1" fmla="*/ 0 h 40"/>
                  <a:gd name="T2" fmla="*/ 19 w 30"/>
                  <a:gd name="T3" fmla="*/ 5 h 40"/>
                  <a:gd name="T4" fmla="*/ 0 w 30"/>
                  <a:gd name="T5" fmla="*/ 38 h 40"/>
                  <a:gd name="T6" fmla="*/ 16 w 30"/>
                  <a:gd name="T7" fmla="*/ 40 h 40"/>
                  <a:gd name="T8" fmla="*/ 30 w 30"/>
                  <a:gd name="T9" fmla="*/ 0 h 40"/>
                  <a:gd name="T10" fmla="*/ 0 60000 65536"/>
                  <a:gd name="T11" fmla="*/ 0 60000 65536"/>
                  <a:gd name="T12" fmla="*/ 0 60000 65536"/>
                  <a:gd name="T13" fmla="*/ 0 60000 65536"/>
                  <a:gd name="T14" fmla="*/ 0 60000 65536"/>
                  <a:gd name="T15" fmla="*/ 0 w 30"/>
                  <a:gd name="T16" fmla="*/ 0 h 40"/>
                  <a:gd name="T17" fmla="*/ 30 w 30"/>
                  <a:gd name="T18" fmla="*/ 40 h 40"/>
                </a:gdLst>
                <a:ahLst/>
                <a:cxnLst>
                  <a:cxn ang="T10">
                    <a:pos x="T0" y="T1"/>
                  </a:cxn>
                  <a:cxn ang="T11">
                    <a:pos x="T2" y="T3"/>
                  </a:cxn>
                  <a:cxn ang="T12">
                    <a:pos x="T4" y="T5"/>
                  </a:cxn>
                  <a:cxn ang="T13">
                    <a:pos x="T6" y="T7"/>
                  </a:cxn>
                  <a:cxn ang="T14">
                    <a:pos x="T8" y="T9"/>
                  </a:cxn>
                </a:cxnLst>
                <a:rect l="T15" t="T16" r="T17" b="T18"/>
                <a:pathLst>
                  <a:path w="30" h="40">
                    <a:moveTo>
                      <a:pt x="30" y="0"/>
                    </a:moveTo>
                    <a:lnTo>
                      <a:pt x="19" y="5"/>
                    </a:lnTo>
                    <a:lnTo>
                      <a:pt x="0" y="38"/>
                    </a:lnTo>
                    <a:lnTo>
                      <a:pt x="16" y="40"/>
                    </a:lnTo>
                    <a:lnTo>
                      <a:pt x="30"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08" name="Freeform 492"/>
              <p:cNvSpPr>
                <a:spLocks/>
              </p:cNvSpPr>
              <p:nvPr/>
            </p:nvSpPr>
            <p:spPr bwMode="auto">
              <a:xfrm>
                <a:off x="3806" y="3725"/>
                <a:ext cx="30" cy="40"/>
              </a:xfrm>
              <a:custGeom>
                <a:avLst/>
                <a:gdLst>
                  <a:gd name="T0" fmla="*/ 30 w 30"/>
                  <a:gd name="T1" fmla="*/ 0 h 40"/>
                  <a:gd name="T2" fmla="*/ 19 w 30"/>
                  <a:gd name="T3" fmla="*/ 5 h 40"/>
                  <a:gd name="T4" fmla="*/ 0 w 30"/>
                  <a:gd name="T5" fmla="*/ 38 h 40"/>
                  <a:gd name="T6" fmla="*/ 16 w 30"/>
                  <a:gd name="T7" fmla="*/ 40 h 40"/>
                  <a:gd name="T8" fmla="*/ 30 w 30"/>
                  <a:gd name="T9" fmla="*/ 0 h 40"/>
                  <a:gd name="T10" fmla="*/ 0 60000 65536"/>
                  <a:gd name="T11" fmla="*/ 0 60000 65536"/>
                  <a:gd name="T12" fmla="*/ 0 60000 65536"/>
                  <a:gd name="T13" fmla="*/ 0 60000 65536"/>
                  <a:gd name="T14" fmla="*/ 0 60000 65536"/>
                  <a:gd name="T15" fmla="*/ 0 w 30"/>
                  <a:gd name="T16" fmla="*/ 0 h 40"/>
                  <a:gd name="T17" fmla="*/ 30 w 30"/>
                  <a:gd name="T18" fmla="*/ 40 h 40"/>
                </a:gdLst>
                <a:ahLst/>
                <a:cxnLst>
                  <a:cxn ang="T10">
                    <a:pos x="T0" y="T1"/>
                  </a:cxn>
                  <a:cxn ang="T11">
                    <a:pos x="T2" y="T3"/>
                  </a:cxn>
                  <a:cxn ang="T12">
                    <a:pos x="T4" y="T5"/>
                  </a:cxn>
                  <a:cxn ang="T13">
                    <a:pos x="T6" y="T7"/>
                  </a:cxn>
                  <a:cxn ang="T14">
                    <a:pos x="T8" y="T9"/>
                  </a:cxn>
                </a:cxnLst>
                <a:rect l="T15" t="T16" r="T17" b="T18"/>
                <a:pathLst>
                  <a:path w="30" h="40">
                    <a:moveTo>
                      <a:pt x="30" y="0"/>
                    </a:moveTo>
                    <a:lnTo>
                      <a:pt x="19" y="5"/>
                    </a:lnTo>
                    <a:lnTo>
                      <a:pt x="0" y="38"/>
                    </a:lnTo>
                    <a:lnTo>
                      <a:pt x="16" y="40"/>
                    </a:lnTo>
                    <a:lnTo>
                      <a:pt x="30"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03" name="Group 493"/>
            <p:cNvGrpSpPr>
              <a:grpSpLocks/>
            </p:cNvGrpSpPr>
            <p:nvPr/>
          </p:nvGrpSpPr>
          <p:grpSpPr bwMode="auto">
            <a:xfrm>
              <a:off x="6444116" y="5909133"/>
              <a:ext cx="26548" cy="36896"/>
              <a:chOff x="3737" y="3697"/>
              <a:chExt cx="17" cy="25"/>
            </a:xfrm>
          </p:grpSpPr>
          <p:sp>
            <p:nvSpPr>
              <p:cNvPr id="205" name="Freeform 494"/>
              <p:cNvSpPr>
                <a:spLocks/>
              </p:cNvSpPr>
              <p:nvPr/>
            </p:nvSpPr>
            <p:spPr bwMode="auto">
              <a:xfrm>
                <a:off x="3737" y="3697"/>
                <a:ext cx="17" cy="25"/>
              </a:xfrm>
              <a:custGeom>
                <a:avLst/>
                <a:gdLst>
                  <a:gd name="T0" fmla="*/ 14 w 17"/>
                  <a:gd name="T1" fmla="*/ 9 h 25"/>
                  <a:gd name="T2" fmla="*/ 17 w 17"/>
                  <a:gd name="T3" fmla="*/ 0 h 25"/>
                  <a:gd name="T4" fmla="*/ 0 w 17"/>
                  <a:gd name="T5" fmla="*/ 25 h 25"/>
                  <a:gd name="T6" fmla="*/ 14 w 17"/>
                  <a:gd name="T7" fmla="*/ 9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4" y="9"/>
                    </a:moveTo>
                    <a:lnTo>
                      <a:pt x="17" y="0"/>
                    </a:lnTo>
                    <a:lnTo>
                      <a:pt x="0" y="25"/>
                    </a:lnTo>
                    <a:lnTo>
                      <a:pt x="14" y="9"/>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06" name="Freeform 495"/>
              <p:cNvSpPr>
                <a:spLocks/>
              </p:cNvSpPr>
              <p:nvPr/>
            </p:nvSpPr>
            <p:spPr bwMode="auto">
              <a:xfrm>
                <a:off x="3737" y="3697"/>
                <a:ext cx="17" cy="25"/>
              </a:xfrm>
              <a:custGeom>
                <a:avLst/>
                <a:gdLst>
                  <a:gd name="T0" fmla="*/ 14 w 17"/>
                  <a:gd name="T1" fmla="*/ 9 h 25"/>
                  <a:gd name="T2" fmla="*/ 17 w 17"/>
                  <a:gd name="T3" fmla="*/ 0 h 25"/>
                  <a:gd name="T4" fmla="*/ 0 w 17"/>
                  <a:gd name="T5" fmla="*/ 25 h 25"/>
                  <a:gd name="T6" fmla="*/ 14 w 17"/>
                  <a:gd name="T7" fmla="*/ 9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4" y="9"/>
                    </a:moveTo>
                    <a:lnTo>
                      <a:pt x="17" y="0"/>
                    </a:lnTo>
                    <a:lnTo>
                      <a:pt x="0" y="25"/>
                    </a:lnTo>
                    <a:lnTo>
                      <a:pt x="14" y="9"/>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04" name="Group 496"/>
            <p:cNvGrpSpPr>
              <a:grpSpLocks/>
            </p:cNvGrpSpPr>
            <p:nvPr/>
          </p:nvGrpSpPr>
          <p:grpSpPr bwMode="auto">
            <a:xfrm>
              <a:off x="6308253" y="5820583"/>
              <a:ext cx="37479" cy="30993"/>
              <a:chOff x="3650" y="3637"/>
              <a:chExt cx="24" cy="21"/>
            </a:xfrm>
          </p:grpSpPr>
          <p:sp>
            <p:nvSpPr>
              <p:cNvPr id="203" name="Freeform 497"/>
              <p:cNvSpPr>
                <a:spLocks/>
              </p:cNvSpPr>
              <p:nvPr/>
            </p:nvSpPr>
            <p:spPr bwMode="auto">
              <a:xfrm>
                <a:off x="3650" y="3637"/>
                <a:ext cx="21" cy="18"/>
              </a:xfrm>
              <a:custGeom>
                <a:avLst/>
                <a:gdLst>
                  <a:gd name="T0" fmla="*/ 24 w 24"/>
                  <a:gd name="T1" fmla="*/ 0 h 21"/>
                  <a:gd name="T2" fmla="*/ 0 w 24"/>
                  <a:gd name="T3" fmla="*/ 21 h 21"/>
                  <a:gd name="T4" fmla="*/ 13 w 24"/>
                  <a:gd name="T5" fmla="*/ 13 h 21"/>
                  <a:gd name="T6" fmla="*/ 24 w 24"/>
                  <a:gd name="T7" fmla="*/ 0 h 21"/>
                  <a:gd name="T8" fmla="*/ 0 60000 65536"/>
                  <a:gd name="T9" fmla="*/ 0 60000 65536"/>
                  <a:gd name="T10" fmla="*/ 0 60000 65536"/>
                  <a:gd name="T11" fmla="*/ 0 60000 65536"/>
                  <a:gd name="T12" fmla="*/ 0 w 24"/>
                  <a:gd name="T13" fmla="*/ 0 h 21"/>
                  <a:gd name="T14" fmla="*/ 24 w 24"/>
                  <a:gd name="T15" fmla="*/ 21 h 21"/>
                </a:gdLst>
                <a:ahLst/>
                <a:cxnLst>
                  <a:cxn ang="T8">
                    <a:pos x="T0" y="T1"/>
                  </a:cxn>
                  <a:cxn ang="T9">
                    <a:pos x="T2" y="T3"/>
                  </a:cxn>
                  <a:cxn ang="T10">
                    <a:pos x="T4" y="T5"/>
                  </a:cxn>
                  <a:cxn ang="T11">
                    <a:pos x="T6" y="T7"/>
                  </a:cxn>
                </a:cxnLst>
                <a:rect l="T12" t="T13" r="T14" b="T15"/>
                <a:pathLst>
                  <a:path w="24" h="21">
                    <a:moveTo>
                      <a:pt x="24" y="0"/>
                    </a:moveTo>
                    <a:lnTo>
                      <a:pt x="0" y="21"/>
                    </a:lnTo>
                    <a:lnTo>
                      <a:pt x="13" y="13"/>
                    </a:lnTo>
                    <a:lnTo>
                      <a:pt x="24"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04" name="Freeform 498"/>
              <p:cNvSpPr>
                <a:spLocks/>
              </p:cNvSpPr>
              <p:nvPr/>
            </p:nvSpPr>
            <p:spPr bwMode="auto">
              <a:xfrm>
                <a:off x="3650" y="3637"/>
                <a:ext cx="21" cy="18"/>
              </a:xfrm>
              <a:custGeom>
                <a:avLst/>
                <a:gdLst>
                  <a:gd name="T0" fmla="*/ 24 w 24"/>
                  <a:gd name="T1" fmla="*/ 0 h 21"/>
                  <a:gd name="T2" fmla="*/ 0 w 24"/>
                  <a:gd name="T3" fmla="*/ 21 h 21"/>
                  <a:gd name="T4" fmla="*/ 13 w 24"/>
                  <a:gd name="T5" fmla="*/ 13 h 21"/>
                  <a:gd name="T6" fmla="*/ 24 w 24"/>
                  <a:gd name="T7" fmla="*/ 0 h 21"/>
                  <a:gd name="T8" fmla="*/ 0 60000 65536"/>
                  <a:gd name="T9" fmla="*/ 0 60000 65536"/>
                  <a:gd name="T10" fmla="*/ 0 60000 65536"/>
                  <a:gd name="T11" fmla="*/ 0 60000 65536"/>
                  <a:gd name="T12" fmla="*/ 0 w 24"/>
                  <a:gd name="T13" fmla="*/ 0 h 21"/>
                  <a:gd name="T14" fmla="*/ 24 w 24"/>
                  <a:gd name="T15" fmla="*/ 21 h 21"/>
                </a:gdLst>
                <a:ahLst/>
                <a:cxnLst>
                  <a:cxn ang="T8">
                    <a:pos x="T0" y="T1"/>
                  </a:cxn>
                  <a:cxn ang="T9">
                    <a:pos x="T2" y="T3"/>
                  </a:cxn>
                  <a:cxn ang="T10">
                    <a:pos x="T4" y="T5"/>
                  </a:cxn>
                  <a:cxn ang="T11">
                    <a:pos x="T6" y="T7"/>
                  </a:cxn>
                </a:cxnLst>
                <a:rect l="T12" t="T13" r="T14" b="T15"/>
                <a:pathLst>
                  <a:path w="24" h="21">
                    <a:moveTo>
                      <a:pt x="24" y="0"/>
                    </a:moveTo>
                    <a:lnTo>
                      <a:pt x="0" y="21"/>
                    </a:lnTo>
                    <a:lnTo>
                      <a:pt x="13" y="13"/>
                    </a:lnTo>
                    <a:lnTo>
                      <a:pt x="24"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05" name="Group 499"/>
            <p:cNvGrpSpPr>
              <a:grpSpLocks/>
            </p:cNvGrpSpPr>
            <p:nvPr/>
          </p:nvGrpSpPr>
          <p:grpSpPr bwMode="auto">
            <a:xfrm>
              <a:off x="6387897" y="5794017"/>
              <a:ext cx="29671" cy="22138"/>
              <a:chOff x="3701" y="3619"/>
              <a:chExt cx="19" cy="15"/>
            </a:xfrm>
          </p:grpSpPr>
          <p:sp>
            <p:nvSpPr>
              <p:cNvPr id="201" name="Freeform 500"/>
              <p:cNvSpPr>
                <a:spLocks/>
              </p:cNvSpPr>
              <p:nvPr/>
            </p:nvSpPr>
            <p:spPr bwMode="auto">
              <a:xfrm>
                <a:off x="3701" y="3619"/>
                <a:ext cx="19" cy="15"/>
              </a:xfrm>
              <a:custGeom>
                <a:avLst/>
                <a:gdLst>
                  <a:gd name="T0" fmla="*/ 19 w 19"/>
                  <a:gd name="T1" fmla="*/ 0 h 15"/>
                  <a:gd name="T2" fmla="*/ 0 w 19"/>
                  <a:gd name="T3" fmla="*/ 0 h 15"/>
                  <a:gd name="T4" fmla="*/ 9 w 19"/>
                  <a:gd name="T5" fmla="*/ 15 h 15"/>
                  <a:gd name="T6" fmla="*/ 12 w 19"/>
                  <a:gd name="T7" fmla="*/ 12 h 15"/>
                  <a:gd name="T8" fmla="*/ 19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19" y="0"/>
                    </a:moveTo>
                    <a:lnTo>
                      <a:pt x="0" y="0"/>
                    </a:lnTo>
                    <a:lnTo>
                      <a:pt x="9" y="15"/>
                    </a:lnTo>
                    <a:lnTo>
                      <a:pt x="12" y="12"/>
                    </a:lnTo>
                    <a:lnTo>
                      <a:pt x="19"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02" name="Freeform 501"/>
              <p:cNvSpPr>
                <a:spLocks/>
              </p:cNvSpPr>
              <p:nvPr/>
            </p:nvSpPr>
            <p:spPr bwMode="auto">
              <a:xfrm>
                <a:off x="3701" y="3619"/>
                <a:ext cx="19" cy="15"/>
              </a:xfrm>
              <a:custGeom>
                <a:avLst/>
                <a:gdLst>
                  <a:gd name="T0" fmla="*/ 19 w 19"/>
                  <a:gd name="T1" fmla="*/ 0 h 15"/>
                  <a:gd name="T2" fmla="*/ 0 w 19"/>
                  <a:gd name="T3" fmla="*/ 0 h 15"/>
                  <a:gd name="T4" fmla="*/ 9 w 19"/>
                  <a:gd name="T5" fmla="*/ 15 h 15"/>
                  <a:gd name="T6" fmla="*/ 12 w 19"/>
                  <a:gd name="T7" fmla="*/ 12 h 15"/>
                  <a:gd name="T8" fmla="*/ 19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19" y="0"/>
                    </a:moveTo>
                    <a:lnTo>
                      <a:pt x="0" y="0"/>
                    </a:lnTo>
                    <a:lnTo>
                      <a:pt x="9" y="15"/>
                    </a:lnTo>
                    <a:lnTo>
                      <a:pt x="12" y="12"/>
                    </a:lnTo>
                    <a:lnTo>
                      <a:pt x="19"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06" name="Group 502"/>
            <p:cNvGrpSpPr>
              <a:grpSpLocks/>
            </p:cNvGrpSpPr>
            <p:nvPr/>
          </p:nvGrpSpPr>
          <p:grpSpPr bwMode="auto">
            <a:xfrm>
              <a:off x="6275459" y="5703991"/>
              <a:ext cx="28110" cy="48703"/>
              <a:chOff x="3629" y="3558"/>
              <a:chExt cx="18" cy="33"/>
            </a:xfrm>
          </p:grpSpPr>
          <p:sp>
            <p:nvSpPr>
              <p:cNvPr id="199" name="Freeform 503"/>
              <p:cNvSpPr>
                <a:spLocks/>
              </p:cNvSpPr>
              <p:nvPr/>
            </p:nvSpPr>
            <p:spPr bwMode="auto">
              <a:xfrm>
                <a:off x="3629" y="3558"/>
                <a:ext cx="18" cy="33"/>
              </a:xfrm>
              <a:custGeom>
                <a:avLst/>
                <a:gdLst>
                  <a:gd name="T0" fmla="*/ 16 w 18"/>
                  <a:gd name="T1" fmla="*/ 8 h 33"/>
                  <a:gd name="T2" fmla="*/ 0 w 18"/>
                  <a:gd name="T3" fmla="*/ 0 h 33"/>
                  <a:gd name="T4" fmla="*/ 0 w 18"/>
                  <a:gd name="T5" fmla="*/ 33 h 33"/>
                  <a:gd name="T6" fmla="*/ 18 w 18"/>
                  <a:gd name="T7" fmla="*/ 17 h 33"/>
                  <a:gd name="T8" fmla="*/ 16 w 18"/>
                  <a:gd name="T9" fmla="*/ 8 h 33"/>
                  <a:gd name="T10" fmla="*/ 0 60000 65536"/>
                  <a:gd name="T11" fmla="*/ 0 60000 65536"/>
                  <a:gd name="T12" fmla="*/ 0 60000 65536"/>
                  <a:gd name="T13" fmla="*/ 0 60000 65536"/>
                  <a:gd name="T14" fmla="*/ 0 60000 65536"/>
                  <a:gd name="T15" fmla="*/ 0 w 18"/>
                  <a:gd name="T16" fmla="*/ 0 h 33"/>
                  <a:gd name="T17" fmla="*/ 18 w 18"/>
                  <a:gd name="T18" fmla="*/ 33 h 33"/>
                </a:gdLst>
                <a:ahLst/>
                <a:cxnLst>
                  <a:cxn ang="T10">
                    <a:pos x="T0" y="T1"/>
                  </a:cxn>
                  <a:cxn ang="T11">
                    <a:pos x="T2" y="T3"/>
                  </a:cxn>
                  <a:cxn ang="T12">
                    <a:pos x="T4" y="T5"/>
                  </a:cxn>
                  <a:cxn ang="T13">
                    <a:pos x="T6" y="T7"/>
                  </a:cxn>
                  <a:cxn ang="T14">
                    <a:pos x="T8" y="T9"/>
                  </a:cxn>
                </a:cxnLst>
                <a:rect l="T15" t="T16" r="T17" b="T18"/>
                <a:pathLst>
                  <a:path w="18" h="33">
                    <a:moveTo>
                      <a:pt x="16" y="8"/>
                    </a:moveTo>
                    <a:lnTo>
                      <a:pt x="0" y="0"/>
                    </a:lnTo>
                    <a:lnTo>
                      <a:pt x="0" y="33"/>
                    </a:lnTo>
                    <a:lnTo>
                      <a:pt x="18" y="17"/>
                    </a:lnTo>
                    <a:lnTo>
                      <a:pt x="16" y="8"/>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200" name="Freeform 504"/>
              <p:cNvSpPr>
                <a:spLocks/>
              </p:cNvSpPr>
              <p:nvPr/>
            </p:nvSpPr>
            <p:spPr bwMode="auto">
              <a:xfrm>
                <a:off x="3629" y="3558"/>
                <a:ext cx="18" cy="33"/>
              </a:xfrm>
              <a:custGeom>
                <a:avLst/>
                <a:gdLst>
                  <a:gd name="T0" fmla="*/ 16 w 18"/>
                  <a:gd name="T1" fmla="*/ 8 h 33"/>
                  <a:gd name="T2" fmla="*/ 0 w 18"/>
                  <a:gd name="T3" fmla="*/ 0 h 33"/>
                  <a:gd name="T4" fmla="*/ 0 w 18"/>
                  <a:gd name="T5" fmla="*/ 33 h 33"/>
                  <a:gd name="T6" fmla="*/ 18 w 18"/>
                  <a:gd name="T7" fmla="*/ 17 h 33"/>
                  <a:gd name="T8" fmla="*/ 16 w 18"/>
                  <a:gd name="T9" fmla="*/ 8 h 33"/>
                  <a:gd name="T10" fmla="*/ 0 60000 65536"/>
                  <a:gd name="T11" fmla="*/ 0 60000 65536"/>
                  <a:gd name="T12" fmla="*/ 0 60000 65536"/>
                  <a:gd name="T13" fmla="*/ 0 60000 65536"/>
                  <a:gd name="T14" fmla="*/ 0 60000 65536"/>
                  <a:gd name="T15" fmla="*/ 0 w 18"/>
                  <a:gd name="T16" fmla="*/ 0 h 33"/>
                  <a:gd name="T17" fmla="*/ 18 w 18"/>
                  <a:gd name="T18" fmla="*/ 33 h 33"/>
                </a:gdLst>
                <a:ahLst/>
                <a:cxnLst>
                  <a:cxn ang="T10">
                    <a:pos x="T0" y="T1"/>
                  </a:cxn>
                  <a:cxn ang="T11">
                    <a:pos x="T2" y="T3"/>
                  </a:cxn>
                  <a:cxn ang="T12">
                    <a:pos x="T4" y="T5"/>
                  </a:cxn>
                  <a:cxn ang="T13">
                    <a:pos x="T6" y="T7"/>
                  </a:cxn>
                  <a:cxn ang="T14">
                    <a:pos x="T8" y="T9"/>
                  </a:cxn>
                </a:cxnLst>
                <a:rect l="T15" t="T16" r="T17" b="T18"/>
                <a:pathLst>
                  <a:path w="18" h="33">
                    <a:moveTo>
                      <a:pt x="16" y="8"/>
                    </a:moveTo>
                    <a:lnTo>
                      <a:pt x="0" y="0"/>
                    </a:lnTo>
                    <a:lnTo>
                      <a:pt x="0" y="33"/>
                    </a:lnTo>
                    <a:lnTo>
                      <a:pt x="18" y="17"/>
                    </a:lnTo>
                    <a:lnTo>
                      <a:pt x="16" y="8"/>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07" name="Group 505"/>
            <p:cNvGrpSpPr>
              <a:grpSpLocks/>
            </p:cNvGrpSpPr>
            <p:nvPr/>
          </p:nvGrpSpPr>
          <p:grpSpPr bwMode="auto">
            <a:xfrm>
              <a:off x="6250473" y="5588875"/>
              <a:ext cx="74959" cy="56082"/>
              <a:chOff x="3613" y="3480"/>
              <a:chExt cx="48" cy="38"/>
            </a:xfrm>
          </p:grpSpPr>
          <p:sp>
            <p:nvSpPr>
              <p:cNvPr id="197" name="Freeform 506"/>
              <p:cNvSpPr>
                <a:spLocks/>
              </p:cNvSpPr>
              <p:nvPr/>
            </p:nvSpPr>
            <p:spPr bwMode="auto">
              <a:xfrm>
                <a:off x="3613" y="3480"/>
                <a:ext cx="51" cy="38"/>
              </a:xfrm>
              <a:custGeom>
                <a:avLst/>
                <a:gdLst>
                  <a:gd name="T0" fmla="*/ 41 w 48"/>
                  <a:gd name="T1" fmla="*/ 13 h 38"/>
                  <a:gd name="T2" fmla="*/ 32 w 48"/>
                  <a:gd name="T3" fmla="*/ 0 h 38"/>
                  <a:gd name="T4" fmla="*/ 0 w 48"/>
                  <a:gd name="T5" fmla="*/ 23 h 38"/>
                  <a:gd name="T6" fmla="*/ 12 w 48"/>
                  <a:gd name="T7" fmla="*/ 30 h 38"/>
                  <a:gd name="T8" fmla="*/ 32 w 48"/>
                  <a:gd name="T9" fmla="*/ 20 h 38"/>
                  <a:gd name="T10" fmla="*/ 41 w 48"/>
                  <a:gd name="T11" fmla="*/ 38 h 38"/>
                  <a:gd name="T12" fmla="*/ 48 w 48"/>
                  <a:gd name="T13" fmla="*/ 25 h 38"/>
                  <a:gd name="T14" fmla="*/ 41 w 48"/>
                  <a:gd name="T15" fmla="*/ 13 h 3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38"/>
                  <a:gd name="T26" fmla="*/ 48 w 48"/>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38">
                    <a:moveTo>
                      <a:pt x="41" y="13"/>
                    </a:moveTo>
                    <a:lnTo>
                      <a:pt x="32" y="0"/>
                    </a:lnTo>
                    <a:lnTo>
                      <a:pt x="0" y="23"/>
                    </a:lnTo>
                    <a:lnTo>
                      <a:pt x="12" y="30"/>
                    </a:lnTo>
                    <a:lnTo>
                      <a:pt x="32" y="20"/>
                    </a:lnTo>
                    <a:lnTo>
                      <a:pt x="41" y="38"/>
                    </a:lnTo>
                    <a:lnTo>
                      <a:pt x="48" y="25"/>
                    </a:lnTo>
                    <a:lnTo>
                      <a:pt x="41" y="13"/>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98" name="Freeform 507"/>
              <p:cNvSpPr>
                <a:spLocks/>
              </p:cNvSpPr>
              <p:nvPr/>
            </p:nvSpPr>
            <p:spPr bwMode="auto">
              <a:xfrm>
                <a:off x="3613" y="3480"/>
                <a:ext cx="51" cy="38"/>
              </a:xfrm>
              <a:custGeom>
                <a:avLst/>
                <a:gdLst>
                  <a:gd name="T0" fmla="*/ 41 w 48"/>
                  <a:gd name="T1" fmla="*/ 13 h 38"/>
                  <a:gd name="T2" fmla="*/ 32 w 48"/>
                  <a:gd name="T3" fmla="*/ 0 h 38"/>
                  <a:gd name="T4" fmla="*/ 0 w 48"/>
                  <a:gd name="T5" fmla="*/ 23 h 38"/>
                  <a:gd name="T6" fmla="*/ 12 w 48"/>
                  <a:gd name="T7" fmla="*/ 30 h 38"/>
                  <a:gd name="T8" fmla="*/ 32 w 48"/>
                  <a:gd name="T9" fmla="*/ 20 h 38"/>
                  <a:gd name="T10" fmla="*/ 41 w 48"/>
                  <a:gd name="T11" fmla="*/ 38 h 38"/>
                  <a:gd name="T12" fmla="*/ 48 w 48"/>
                  <a:gd name="T13" fmla="*/ 25 h 38"/>
                  <a:gd name="T14" fmla="*/ 41 w 48"/>
                  <a:gd name="T15" fmla="*/ 13 h 3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38"/>
                  <a:gd name="T26" fmla="*/ 48 w 48"/>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38">
                    <a:moveTo>
                      <a:pt x="41" y="13"/>
                    </a:moveTo>
                    <a:lnTo>
                      <a:pt x="32" y="0"/>
                    </a:lnTo>
                    <a:lnTo>
                      <a:pt x="0" y="23"/>
                    </a:lnTo>
                    <a:lnTo>
                      <a:pt x="12" y="30"/>
                    </a:lnTo>
                    <a:lnTo>
                      <a:pt x="32" y="20"/>
                    </a:lnTo>
                    <a:lnTo>
                      <a:pt x="41" y="38"/>
                    </a:lnTo>
                    <a:lnTo>
                      <a:pt x="48" y="25"/>
                    </a:lnTo>
                    <a:lnTo>
                      <a:pt x="41" y="13"/>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08" name="Group 508"/>
            <p:cNvGrpSpPr>
              <a:grpSpLocks/>
            </p:cNvGrpSpPr>
            <p:nvPr/>
          </p:nvGrpSpPr>
          <p:grpSpPr bwMode="auto">
            <a:xfrm>
              <a:off x="6153651" y="5522461"/>
              <a:ext cx="31233" cy="30993"/>
              <a:chOff x="3551" y="3435"/>
              <a:chExt cx="20" cy="21"/>
            </a:xfrm>
          </p:grpSpPr>
          <p:sp>
            <p:nvSpPr>
              <p:cNvPr id="195" name="Freeform 509"/>
              <p:cNvSpPr>
                <a:spLocks/>
              </p:cNvSpPr>
              <p:nvPr/>
            </p:nvSpPr>
            <p:spPr bwMode="auto">
              <a:xfrm>
                <a:off x="3551" y="3435"/>
                <a:ext cx="20" cy="24"/>
              </a:xfrm>
              <a:custGeom>
                <a:avLst/>
                <a:gdLst>
                  <a:gd name="T0" fmla="*/ 20 w 20"/>
                  <a:gd name="T1" fmla="*/ 0 h 21"/>
                  <a:gd name="T2" fmla="*/ 0 w 20"/>
                  <a:gd name="T3" fmla="*/ 3 h 21"/>
                  <a:gd name="T4" fmla="*/ 0 w 20"/>
                  <a:gd name="T5" fmla="*/ 20 h 21"/>
                  <a:gd name="T6" fmla="*/ 16 w 20"/>
                  <a:gd name="T7" fmla="*/ 21 h 21"/>
                  <a:gd name="T8" fmla="*/ 20 w 20"/>
                  <a:gd name="T9" fmla="*/ 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20" y="0"/>
                    </a:moveTo>
                    <a:lnTo>
                      <a:pt x="0" y="3"/>
                    </a:lnTo>
                    <a:lnTo>
                      <a:pt x="0" y="20"/>
                    </a:lnTo>
                    <a:lnTo>
                      <a:pt x="16" y="21"/>
                    </a:lnTo>
                    <a:lnTo>
                      <a:pt x="20"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96" name="Freeform 510"/>
              <p:cNvSpPr>
                <a:spLocks/>
              </p:cNvSpPr>
              <p:nvPr/>
            </p:nvSpPr>
            <p:spPr bwMode="auto">
              <a:xfrm>
                <a:off x="3551" y="3435"/>
                <a:ext cx="20" cy="24"/>
              </a:xfrm>
              <a:custGeom>
                <a:avLst/>
                <a:gdLst>
                  <a:gd name="T0" fmla="*/ 20 w 20"/>
                  <a:gd name="T1" fmla="*/ 0 h 21"/>
                  <a:gd name="T2" fmla="*/ 0 w 20"/>
                  <a:gd name="T3" fmla="*/ 3 h 21"/>
                  <a:gd name="T4" fmla="*/ 0 w 20"/>
                  <a:gd name="T5" fmla="*/ 20 h 21"/>
                  <a:gd name="T6" fmla="*/ 16 w 20"/>
                  <a:gd name="T7" fmla="*/ 21 h 21"/>
                  <a:gd name="T8" fmla="*/ 20 w 20"/>
                  <a:gd name="T9" fmla="*/ 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20" y="0"/>
                    </a:moveTo>
                    <a:lnTo>
                      <a:pt x="0" y="3"/>
                    </a:lnTo>
                    <a:lnTo>
                      <a:pt x="0" y="20"/>
                    </a:lnTo>
                    <a:lnTo>
                      <a:pt x="16" y="21"/>
                    </a:lnTo>
                    <a:lnTo>
                      <a:pt x="20"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09" name="Group 511"/>
            <p:cNvGrpSpPr>
              <a:grpSpLocks/>
            </p:cNvGrpSpPr>
            <p:nvPr/>
          </p:nvGrpSpPr>
          <p:grpSpPr bwMode="auto">
            <a:xfrm>
              <a:off x="6153651" y="5807300"/>
              <a:ext cx="29671" cy="36896"/>
              <a:chOff x="3551" y="3628"/>
              <a:chExt cx="19" cy="25"/>
            </a:xfrm>
          </p:grpSpPr>
          <p:sp>
            <p:nvSpPr>
              <p:cNvPr id="193" name="Freeform 512"/>
              <p:cNvSpPr>
                <a:spLocks/>
              </p:cNvSpPr>
              <p:nvPr/>
            </p:nvSpPr>
            <p:spPr bwMode="auto">
              <a:xfrm>
                <a:off x="3551" y="3628"/>
                <a:ext cx="19" cy="28"/>
              </a:xfrm>
              <a:custGeom>
                <a:avLst/>
                <a:gdLst>
                  <a:gd name="T0" fmla="*/ 0 w 19"/>
                  <a:gd name="T1" fmla="*/ 0 h 25"/>
                  <a:gd name="T2" fmla="*/ 15 w 19"/>
                  <a:gd name="T3" fmla="*/ 21 h 25"/>
                  <a:gd name="T4" fmla="*/ 19 w 19"/>
                  <a:gd name="T5" fmla="*/ 25 h 25"/>
                  <a:gd name="T6" fmla="*/ 0 w 19"/>
                  <a:gd name="T7" fmla="*/ 0 h 25"/>
                  <a:gd name="T8" fmla="*/ 0 60000 65536"/>
                  <a:gd name="T9" fmla="*/ 0 60000 65536"/>
                  <a:gd name="T10" fmla="*/ 0 60000 65536"/>
                  <a:gd name="T11" fmla="*/ 0 60000 65536"/>
                  <a:gd name="T12" fmla="*/ 0 w 19"/>
                  <a:gd name="T13" fmla="*/ 0 h 25"/>
                  <a:gd name="T14" fmla="*/ 19 w 19"/>
                  <a:gd name="T15" fmla="*/ 25 h 25"/>
                </a:gdLst>
                <a:ahLst/>
                <a:cxnLst>
                  <a:cxn ang="T8">
                    <a:pos x="T0" y="T1"/>
                  </a:cxn>
                  <a:cxn ang="T9">
                    <a:pos x="T2" y="T3"/>
                  </a:cxn>
                  <a:cxn ang="T10">
                    <a:pos x="T4" y="T5"/>
                  </a:cxn>
                  <a:cxn ang="T11">
                    <a:pos x="T6" y="T7"/>
                  </a:cxn>
                </a:cxnLst>
                <a:rect l="T12" t="T13" r="T14" b="T15"/>
                <a:pathLst>
                  <a:path w="19" h="25">
                    <a:moveTo>
                      <a:pt x="0" y="0"/>
                    </a:moveTo>
                    <a:lnTo>
                      <a:pt x="15" y="21"/>
                    </a:lnTo>
                    <a:lnTo>
                      <a:pt x="19" y="25"/>
                    </a:lnTo>
                    <a:lnTo>
                      <a:pt x="0"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94" name="Freeform 513"/>
              <p:cNvSpPr>
                <a:spLocks/>
              </p:cNvSpPr>
              <p:nvPr/>
            </p:nvSpPr>
            <p:spPr bwMode="auto">
              <a:xfrm>
                <a:off x="3551" y="3628"/>
                <a:ext cx="19" cy="28"/>
              </a:xfrm>
              <a:custGeom>
                <a:avLst/>
                <a:gdLst>
                  <a:gd name="T0" fmla="*/ 0 w 19"/>
                  <a:gd name="T1" fmla="*/ 0 h 25"/>
                  <a:gd name="T2" fmla="*/ 15 w 19"/>
                  <a:gd name="T3" fmla="*/ 21 h 25"/>
                  <a:gd name="T4" fmla="*/ 19 w 19"/>
                  <a:gd name="T5" fmla="*/ 25 h 25"/>
                  <a:gd name="T6" fmla="*/ 0 w 19"/>
                  <a:gd name="T7" fmla="*/ 0 h 25"/>
                  <a:gd name="T8" fmla="*/ 0 60000 65536"/>
                  <a:gd name="T9" fmla="*/ 0 60000 65536"/>
                  <a:gd name="T10" fmla="*/ 0 60000 65536"/>
                  <a:gd name="T11" fmla="*/ 0 60000 65536"/>
                  <a:gd name="T12" fmla="*/ 0 w 19"/>
                  <a:gd name="T13" fmla="*/ 0 h 25"/>
                  <a:gd name="T14" fmla="*/ 19 w 19"/>
                  <a:gd name="T15" fmla="*/ 25 h 25"/>
                </a:gdLst>
                <a:ahLst/>
                <a:cxnLst>
                  <a:cxn ang="T8">
                    <a:pos x="T0" y="T1"/>
                  </a:cxn>
                  <a:cxn ang="T9">
                    <a:pos x="T2" y="T3"/>
                  </a:cxn>
                  <a:cxn ang="T10">
                    <a:pos x="T4" y="T5"/>
                  </a:cxn>
                  <a:cxn ang="T11">
                    <a:pos x="T6" y="T7"/>
                  </a:cxn>
                </a:cxnLst>
                <a:rect l="T12" t="T13" r="T14" b="T15"/>
                <a:pathLst>
                  <a:path w="19" h="25">
                    <a:moveTo>
                      <a:pt x="0" y="0"/>
                    </a:moveTo>
                    <a:lnTo>
                      <a:pt x="15" y="21"/>
                    </a:lnTo>
                    <a:lnTo>
                      <a:pt x="19" y="25"/>
                    </a:lnTo>
                    <a:lnTo>
                      <a:pt x="0"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10" name="Group 535"/>
            <p:cNvGrpSpPr>
              <a:grpSpLocks/>
            </p:cNvGrpSpPr>
            <p:nvPr/>
          </p:nvGrpSpPr>
          <p:grpSpPr bwMode="auto">
            <a:xfrm>
              <a:off x="4941817" y="6121655"/>
              <a:ext cx="65589" cy="56082"/>
              <a:chOff x="2775" y="3841"/>
              <a:chExt cx="42" cy="38"/>
            </a:xfrm>
          </p:grpSpPr>
          <p:sp>
            <p:nvSpPr>
              <p:cNvPr id="191" name="Freeform 536"/>
              <p:cNvSpPr>
                <a:spLocks/>
              </p:cNvSpPr>
              <p:nvPr/>
            </p:nvSpPr>
            <p:spPr bwMode="auto">
              <a:xfrm>
                <a:off x="2775" y="3841"/>
                <a:ext cx="42" cy="41"/>
              </a:xfrm>
              <a:custGeom>
                <a:avLst/>
                <a:gdLst>
                  <a:gd name="T0" fmla="*/ 39 w 42"/>
                  <a:gd name="T1" fmla="*/ 11 h 38"/>
                  <a:gd name="T2" fmla="*/ 18 w 42"/>
                  <a:gd name="T3" fmla="*/ 0 h 38"/>
                  <a:gd name="T4" fmla="*/ 0 w 42"/>
                  <a:gd name="T5" fmla="*/ 11 h 38"/>
                  <a:gd name="T6" fmla="*/ 7 w 42"/>
                  <a:gd name="T7" fmla="*/ 32 h 38"/>
                  <a:gd name="T8" fmla="*/ 25 w 42"/>
                  <a:gd name="T9" fmla="*/ 38 h 38"/>
                  <a:gd name="T10" fmla="*/ 42 w 42"/>
                  <a:gd name="T11" fmla="*/ 32 h 38"/>
                  <a:gd name="T12" fmla="*/ 39 w 42"/>
                  <a:gd name="T13" fmla="*/ 11 h 38"/>
                  <a:gd name="T14" fmla="*/ 0 60000 65536"/>
                  <a:gd name="T15" fmla="*/ 0 60000 65536"/>
                  <a:gd name="T16" fmla="*/ 0 60000 65536"/>
                  <a:gd name="T17" fmla="*/ 0 60000 65536"/>
                  <a:gd name="T18" fmla="*/ 0 60000 65536"/>
                  <a:gd name="T19" fmla="*/ 0 60000 65536"/>
                  <a:gd name="T20" fmla="*/ 0 60000 65536"/>
                  <a:gd name="T21" fmla="*/ 0 w 42"/>
                  <a:gd name="T22" fmla="*/ 0 h 38"/>
                  <a:gd name="T23" fmla="*/ 42 w 4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8">
                    <a:moveTo>
                      <a:pt x="39" y="11"/>
                    </a:moveTo>
                    <a:lnTo>
                      <a:pt x="18" y="0"/>
                    </a:lnTo>
                    <a:lnTo>
                      <a:pt x="0" y="11"/>
                    </a:lnTo>
                    <a:lnTo>
                      <a:pt x="7" y="32"/>
                    </a:lnTo>
                    <a:lnTo>
                      <a:pt x="25" y="38"/>
                    </a:lnTo>
                    <a:lnTo>
                      <a:pt x="42" y="32"/>
                    </a:lnTo>
                    <a:lnTo>
                      <a:pt x="39" y="11"/>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92" name="Freeform 537"/>
              <p:cNvSpPr>
                <a:spLocks/>
              </p:cNvSpPr>
              <p:nvPr/>
            </p:nvSpPr>
            <p:spPr bwMode="auto">
              <a:xfrm>
                <a:off x="2775" y="3841"/>
                <a:ext cx="42" cy="41"/>
              </a:xfrm>
              <a:custGeom>
                <a:avLst/>
                <a:gdLst>
                  <a:gd name="T0" fmla="*/ 39 w 42"/>
                  <a:gd name="T1" fmla="*/ 11 h 38"/>
                  <a:gd name="T2" fmla="*/ 18 w 42"/>
                  <a:gd name="T3" fmla="*/ 0 h 38"/>
                  <a:gd name="T4" fmla="*/ 0 w 42"/>
                  <a:gd name="T5" fmla="*/ 11 h 38"/>
                  <a:gd name="T6" fmla="*/ 7 w 42"/>
                  <a:gd name="T7" fmla="*/ 32 h 38"/>
                  <a:gd name="T8" fmla="*/ 25 w 42"/>
                  <a:gd name="T9" fmla="*/ 38 h 38"/>
                  <a:gd name="T10" fmla="*/ 42 w 42"/>
                  <a:gd name="T11" fmla="*/ 32 h 38"/>
                  <a:gd name="T12" fmla="*/ 39 w 42"/>
                  <a:gd name="T13" fmla="*/ 11 h 38"/>
                  <a:gd name="T14" fmla="*/ 0 60000 65536"/>
                  <a:gd name="T15" fmla="*/ 0 60000 65536"/>
                  <a:gd name="T16" fmla="*/ 0 60000 65536"/>
                  <a:gd name="T17" fmla="*/ 0 60000 65536"/>
                  <a:gd name="T18" fmla="*/ 0 60000 65536"/>
                  <a:gd name="T19" fmla="*/ 0 60000 65536"/>
                  <a:gd name="T20" fmla="*/ 0 60000 65536"/>
                  <a:gd name="T21" fmla="*/ 0 w 42"/>
                  <a:gd name="T22" fmla="*/ 0 h 38"/>
                  <a:gd name="T23" fmla="*/ 42 w 4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8">
                    <a:moveTo>
                      <a:pt x="39" y="11"/>
                    </a:moveTo>
                    <a:lnTo>
                      <a:pt x="18" y="0"/>
                    </a:lnTo>
                    <a:lnTo>
                      <a:pt x="0" y="11"/>
                    </a:lnTo>
                    <a:lnTo>
                      <a:pt x="7" y="32"/>
                    </a:lnTo>
                    <a:lnTo>
                      <a:pt x="25" y="38"/>
                    </a:lnTo>
                    <a:lnTo>
                      <a:pt x="42" y="32"/>
                    </a:lnTo>
                    <a:lnTo>
                      <a:pt x="39" y="11"/>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11" name="Group 538"/>
            <p:cNvGrpSpPr>
              <a:grpSpLocks/>
            </p:cNvGrpSpPr>
            <p:nvPr/>
          </p:nvGrpSpPr>
          <p:grpSpPr bwMode="auto">
            <a:xfrm>
              <a:off x="4206284" y="3775059"/>
              <a:ext cx="20301" cy="7379"/>
              <a:chOff x="2304" y="2251"/>
              <a:chExt cx="13" cy="5"/>
            </a:xfrm>
          </p:grpSpPr>
          <p:sp>
            <p:nvSpPr>
              <p:cNvPr id="189" name="Freeform 539"/>
              <p:cNvSpPr>
                <a:spLocks/>
              </p:cNvSpPr>
              <p:nvPr/>
            </p:nvSpPr>
            <p:spPr bwMode="auto">
              <a:xfrm>
                <a:off x="2304" y="2251"/>
                <a:ext cx="10" cy="5"/>
              </a:xfrm>
              <a:custGeom>
                <a:avLst/>
                <a:gdLst>
                  <a:gd name="T0" fmla="*/ 13 w 13"/>
                  <a:gd name="T1" fmla="*/ 0 h 5"/>
                  <a:gd name="T2" fmla="*/ 2 w 13"/>
                  <a:gd name="T3" fmla="*/ 0 h 5"/>
                  <a:gd name="T4" fmla="*/ 0 w 13"/>
                  <a:gd name="T5" fmla="*/ 5 h 5"/>
                  <a:gd name="T6" fmla="*/ 13 w 13"/>
                  <a:gd name="T7" fmla="*/ 0 h 5"/>
                  <a:gd name="T8" fmla="*/ 0 60000 65536"/>
                  <a:gd name="T9" fmla="*/ 0 60000 65536"/>
                  <a:gd name="T10" fmla="*/ 0 60000 65536"/>
                  <a:gd name="T11" fmla="*/ 0 60000 65536"/>
                  <a:gd name="T12" fmla="*/ 0 w 13"/>
                  <a:gd name="T13" fmla="*/ 0 h 5"/>
                  <a:gd name="T14" fmla="*/ 13 w 13"/>
                  <a:gd name="T15" fmla="*/ 5 h 5"/>
                </a:gdLst>
                <a:ahLst/>
                <a:cxnLst>
                  <a:cxn ang="T8">
                    <a:pos x="T0" y="T1"/>
                  </a:cxn>
                  <a:cxn ang="T9">
                    <a:pos x="T2" y="T3"/>
                  </a:cxn>
                  <a:cxn ang="T10">
                    <a:pos x="T4" y="T5"/>
                  </a:cxn>
                  <a:cxn ang="T11">
                    <a:pos x="T6" y="T7"/>
                  </a:cxn>
                </a:cxnLst>
                <a:rect l="T12" t="T13" r="T14" b="T15"/>
                <a:pathLst>
                  <a:path w="13" h="5">
                    <a:moveTo>
                      <a:pt x="13" y="0"/>
                    </a:moveTo>
                    <a:lnTo>
                      <a:pt x="2" y="0"/>
                    </a:lnTo>
                    <a:lnTo>
                      <a:pt x="0" y="5"/>
                    </a:lnTo>
                    <a:lnTo>
                      <a:pt x="13"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90" name="Freeform 540"/>
              <p:cNvSpPr>
                <a:spLocks/>
              </p:cNvSpPr>
              <p:nvPr/>
            </p:nvSpPr>
            <p:spPr bwMode="auto">
              <a:xfrm>
                <a:off x="2304" y="2251"/>
                <a:ext cx="10" cy="5"/>
              </a:xfrm>
              <a:custGeom>
                <a:avLst/>
                <a:gdLst>
                  <a:gd name="T0" fmla="*/ 13 w 13"/>
                  <a:gd name="T1" fmla="*/ 0 h 5"/>
                  <a:gd name="T2" fmla="*/ 2 w 13"/>
                  <a:gd name="T3" fmla="*/ 0 h 5"/>
                  <a:gd name="T4" fmla="*/ 0 w 13"/>
                  <a:gd name="T5" fmla="*/ 5 h 5"/>
                  <a:gd name="T6" fmla="*/ 13 w 13"/>
                  <a:gd name="T7" fmla="*/ 0 h 5"/>
                  <a:gd name="T8" fmla="*/ 0 60000 65536"/>
                  <a:gd name="T9" fmla="*/ 0 60000 65536"/>
                  <a:gd name="T10" fmla="*/ 0 60000 65536"/>
                  <a:gd name="T11" fmla="*/ 0 60000 65536"/>
                  <a:gd name="T12" fmla="*/ 0 w 13"/>
                  <a:gd name="T13" fmla="*/ 0 h 5"/>
                  <a:gd name="T14" fmla="*/ 13 w 13"/>
                  <a:gd name="T15" fmla="*/ 5 h 5"/>
                </a:gdLst>
                <a:ahLst/>
                <a:cxnLst>
                  <a:cxn ang="T8">
                    <a:pos x="T0" y="T1"/>
                  </a:cxn>
                  <a:cxn ang="T9">
                    <a:pos x="T2" y="T3"/>
                  </a:cxn>
                  <a:cxn ang="T10">
                    <a:pos x="T4" y="T5"/>
                  </a:cxn>
                  <a:cxn ang="T11">
                    <a:pos x="T6" y="T7"/>
                  </a:cxn>
                </a:cxnLst>
                <a:rect l="T12" t="T13" r="T14" b="T15"/>
                <a:pathLst>
                  <a:path w="13" h="5">
                    <a:moveTo>
                      <a:pt x="13" y="0"/>
                    </a:moveTo>
                    <a:lnTo>
                      <a:pt x="2" y="0"/>
                    </a:lnTo>
                    <a:lnTo>
                      <a:pt x="0" y="5"/>
                    </a:lnTo>
                    <a:lnTo>
                      <a:pt x="13"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12" name="Group 541"/>
            <p:cNvGrpSpPr>
              <a:grpSpLocks/>
            </p:cNvGrpSpPr>
            <p:nvPr/>
          </p:nvGrpSpPr>
          <p:grpSpPr bwMode="auto">
            <a:xfrm>
              <a:off x="4162559" y="3778011"/>
              <a:ext cx="28110" cy="4428"/>
              <a:chOff x="2276" y="2253"/>
              <a:chExt cx="18" cy="3"/>
            </a:xfrm>
          </p:grpSpPr>
          <p:sp>
            <p:nvSpPr>
              <p:cNvPr id="187" name="Freeform 542"/>
              <p:cNvSpPr>
                <a:spLocks/>
              </p:cNvSpPr>
              <p:nvPr/>
            </p:nvSpPr>
            <p:spPr bwMode="auto">
              <a:xfrm>
                <a:off x="2276" y="2253"/>
                <a:ext cx="18" cy="3"/>
              </a:xfrm>
              <a:custGeom>
                <a:avLst/>
                <a:gdLst>
                  <a:gd name="T0" fmla="*/ 18 w 18"/>
                  <a:gd name="T1" fmla="*/ 1 h 3"/>
                  <a:gd name="T2" fmla="*/ 18 w 18"/>
                  <a:gd name="T3" fmla="*/ 0 h 3"/>
                  <a:gd name="T4" fmla="*/ 0 w 18"/>
                  <a:gd name="T5" fmla="*/ 0 h 3"/>
                  <a:gd name="T6" fmla="*/ 6 w 18"/>
                  <a:gd name="T7" fmla="*/ 3 h 3"/>
                  <a:gd name="T8" fmla="*/ 18 w 18"/>
                  <a:gd name="T9" fmla="*/ 1 h 3"/>
                  <a:gd name="T10" fmla="*/ 0 60000 65536"/>
                  <a:gd name="T11" fmla="*/ 0 60000 65536"/>
                  <a:gd name="T12" fmla="*/ 0 60000 65536"/>
                  <a:gd name="T13" fmla="*/ 0 60000 65536"/>
                  <a:gd name="T14" fmla="*/ 0 60000 65536"/>
                  <a:gd name="T15" fmla="*/ 0 w 18"/>
                  <a:gd name="T16" fmla="*/ 0 h 3"/>
                  <a:gd name="T17" fmla="*/ 18 w 18"/>
                  <a:gd name="T18" fmla="*/ 3 h 3"/>
                </a:gdLst>
                <a:ahLst/>
                <a:cxnLst>
                  <a:cxn ang="T10">
                    <a:pos x="T0" y="T1"/>
                  </a:cxn>
                  <a:cxn ang="T11">
                    <a:pos x="T2" y="T3"/>
                  </a:cxn>
                  <a:cxn ang="T12">
                    <a:pos x="T4" y="T5"/>
                  </a:cxn>
                  <a:cxn ang="T13">
                    <a:pos x="T6" y="T7"/>
                  </a:cxn>
                  <a:cxn ang="T14">
                    <a:pos x="T8" y="T9"/>
                  </a:cxn>
                </a:cxnLst>
                <a:rect l="T15" t="T16" r="T17" b="T18"/>
                <a:pathLst>
                  <a:path w="18" h="3">
                    <a:moveTo>
                      <a:pt x="18" y="1"/>
                    </a:moveTo>
                    <a:lnTo>
                      <a:pt x="18" y="0"/>
                    </a:lnTo>
                    <a:lnTo>
                      <a:pt x="0" y="0"/>
                    </a:lnTo>
                    <a:lnTo>
                      <a:pt x="6" y="3"/>
                    </a:lnTo>
                    <a:lnTo>
                      <a:pt x="18" y="1"/>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88" name="Freeform 543"/>
              <p:cNvSpPr>
                <a:spLocks/>
              </p:cNvSpPr>
              <p:nvPr/>
            </p:nvSpPr>
            <p:spPr bwMode="auto">
              <a:xfrm>
                <a:off x="2276" y="2253"/>
                <a:ext cx="18" cy="3"/>
              </a:xfrm>
              <a:custGeom>
                <a:avLst/>
                <a:gdLst>
                  <a:gd name="T0" fmla="*/ 18 w 18"/>
                  <a:gd name="T1" fmla="*/ 1 h 3"/>
                  <a:gd name="T2" fmla="*/ 18 w 18"/>
                  <a:gd name="T3" fmla="*/ 0 h 3"/>
                  <a:gd name="T4" fmla="*/ 0 w 18"/>
                  <a:gd name="T5" fmla="*/ 0 h 3"/>
                  <a:gd name="T6" fmla="*/ 6 w 18"/>
                  <a:gd name="T7" fmla="*/ 3 h 3"/>
                  <a:gd name="T8" fmla="*/ 18 w 18"/>
                  <a:gd name="T9" fmla="*/ 1 h 3"/>
                  <a:gd name="T10" fmla="*/ 0 60000 65536"/>
                  <a:gd name="T11" fmla="*/ 0 60000 65536"/>
                  <a:gd name="T12" fmla="*/ 0 60000 65536"/>
                  <a:gd name="T13" fmla="*/ 0 60000 65536"/>
                  <a:gd name="T14" fmla="*/ 0 60000 65536"/>
                  <a:gd name="T15" fmla="*/ 0 w 18"/>
                  <a:gd name="T16" fmla="*/ 0 h 3"/>
                  <a:gd name="T17" fmla="*/ 18 w 18"/>
                  <a:gd name="T18" fmla="*/ 3 h 3"/>
                </a:gdLst>
                <a:ahLst/>
                <a:cxnLst>
                  <a:cxn ang="T10">
                    <a:pos x="T0" y="T1"/>
                  </a:cxn>
                  <a:cxn ang="T11">
                    <a:pos x="T2" y="T3"/>
                  </a:cxn>
                  <a:cxn ang="T12">
                    <a:pos x="T4" y="T5"/>
                  </a:cxn>
                  <a:cxn ang="T13">
                    <a:pos x="T6" y="T7"/>
                  </a:cxn>
                  <a:cxn ang="T14">
                    <a:pos x="T8" y="T9"/>
                  </a:cxn>
                </a:cxnLst>
                <a:rect l="T15" t="T16" r="T17" b="T18"/>
                <a:pathLst>
                  <a:path w="18" h="3">
                    <a:moveTo>
                      <a:pt x="18" y="1"/>
                    </a:moveTo>
                    <a:lnTo>
                      <a:pt x="18" y="0"/>
                    </a:lnTo>
                    <a:lnTo>
                      <a:pt x="0" y="0"/>
                    </a:lnTo>
                    <a:lnTo>
                      <a:pt x="6" y="3"/>
                    </a:lnTo>
                    <a:lnTo>
                      <a:pt x="18" y="1"/>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13" name="Group 544"/>
            <p:cNvGrpSpPr>
              <a:grpSpLocks/>
            </p:cNvGrpSpPr>
            <p:nvPr/>
          </p:nvGrpSpPr>
          <p:grpSpPr bwMode="auto">
            <a:xfrm>
              <a:off x="4125079" y="3778011"/>
              <a:ext cx="32794" cy="10331"/>
              <a:chOff x="2252" y="2253"/>
              <a:chExt cx="21" cy="7"/>
            </a:xfrm>
          </p:grpSpPr>
          <p:sp>
            <p:nvSpPr>
              <p:cNvPr id="185" name="Freeform 545"/>
              <p:cNvSpPr>
                <a:spLocks/>
              </p:cNvSpPr>
              <p:nvPr/>
            </p:nvSpPr>
            <p:spPr bwMode="auto">
              <a:xfrm>
                <a:off x="2252" y="2253"/>
                <a:ext cx="21" cy="10"/>
              </a:xfrm>
              <a:custGeom>
                <a:avLst/>
                <a:gdLst>
                  <a:gd name="T0" fmla="*/ 21 w 21"/>
                  <a:gd name="T1" fmla="*/ 1 h 7"/>
                  <a:gd name="T2" fmla="*/ 20 w 21"/>
                  <a:gd name="T3" fmla="*/ 0 h 7"/>
                  <a:gd name="T4" fmla="*/ 3 w 21"/>
                  <a:gd name="T5" fmla="*/ 3 h 7"/>
                  <a:gd name="T6" fmla="*/ 0 w 21"/>
                  <a:gd name="T7" fmla="*/ 7 h 7"/>
                  <a:gd name="T8" fmla="*/ 21 w 21"/>
                  <a:gd name="T9" fmla="*/ 1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1" y="1"/>
                    </a:moveTo>
                    <a:lnTo>
                      <a:pt x="20" y="0"/>
                    </a:lnTo>
                    <a:lnTo>
                      <a:pt x="3" y="3"/>
                    </a:lnTo>
                    <a:lnTo>
                      <a:pt x="0" y="7"/>
                    </a:lnTo>
                    <a:lnTo>
                      <a:pt x="21" y="1"/>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86" name="Freeform 546"/>
              <p:cNvSpPr>
                <a:spLocks/>
              </p:cNvSpPr>
              <p:nvPr/>
            </p:nvSpPr>
            <p:spPr bwMode="auto">
              <a:xfrm>
                <a:off x="2252" y="2253"/>
                <a:ext cx="21" cy="10"/>
              </a:xfrm>
              <a:custGeom>
                <a:avLst/>
                <a:gdLst>
                  <a:gd name="T0" fmla="*/ 21 w 21"/>
                  <a:gd name="T1" fmla="*/ 1 h 7"/>
                  <a:gd name="T2" fmla="*/ 20 w 21"/>
                  <a:gd name="T3" fmla="*/ 0 h 7"/>
                  <a:gd name="T4" fmla="*/ 3 w 21"/>
                  <a:gd name="T5" fmla="*/ 3 h 7"/>
                  <a:gd name="T6" fmla="*/ 0 w 21"/>
                  <a:gd name="T7" fmla="*/ 7 h 7"/>
                  <a:gd name="T8" fmla="*/ 21 w 21"/>
                  <a:gd name="T9" fmla="*/ 1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1" y="1"/>
                    </a:moveTo>
                    <a:lnTo>
                      <a:pt x="20" y="0"/>
                    </a:lnTo>
                    <a:lnTo>
                      <a:pt x="3" y="3"/>
                    </a:lnTo>
                    <a:lnTo>
                      <a:pt x="0" y="7"/>
                    </a:lnTo>
                    <a:lnTo>
                      <a:pt x="21" y="1"/>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14" name="Group 547"/>
            <p:cNvGrpSpPr>
              <a:grpSpLocks/>
            </p:cNvGrpSpPr>
            <p:nvPr/>
          </p:nvGrpSpPr>
          <p:grpSpPr bwMode="auto">
            <a:xfrm>
              <a:off x="4100093" y="3792769"/>
              <a:ext cx="17178" cy="11807"/>
              <a:chOff x="2236" y="2263"/>
              <a:chExt cx="11" cy="8"/>
            </a:xfrm>
          </p:grpSpPr>
          <p:sp>
            <p:nvSpPr>
              <p:cNvPr id="183" name="Freeform 548"/>
              <p:cNvSpPr>
                <a:spLocks/>
              </p:cNvSpPr>
              <p:nvPr/>
            </p:nvSpPr>
            <p:spPr bwMode="auto">
              <a:xfrm>
                <a:off x="2236" y="2263"/>
                <a:ext cx="11" cy="8"/>
              </a:xfrm>
              <a:custGeom>
                <a:avLst/>
                <a:gdLst>
                  <a:gd name="T0" fmla="*/ 11 w 11"/>
                  <a:gd name="T1" fmla="*/ 0 h 8"/>
                  <a:gd name="T2" fmla="*/ 0 w 11"/>
                  <a:gd name="T3" fmla="*/ 8 h 8"/>
                  <a:gd name="T4" fmla="*/ 5 w 11"/>
                  <a:gd name="T5" fmla="*/ 8 h 8"/>
                  <a:gd name="T6" fmla="*/ 11 w 11"/>
                  <a:gd name="T7" fmla="*/ 0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11" y="0"/>
                    </a:moveTo>
                    <a:lnTo>
                      <a:pt x="0" y="8"/>
                    </a:lnTo>
                    <a:lnTo>
                      <a:pt x="5" y="8"/>
                    </a:lnTo>
                    <a:lnTo>
                      <a:pt x="11"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84" name="Freeform 549"/>
              <p:cNvSpPr>
                <a:spLocks/>
              </p:cNvSpPr>
              <p:nvPr/>
            </p:nvSpPr>
            <p:spPr bwMode="auto">
              <a:xfrm>
                <a:off x="2236" y="2263"/>
                <a:ext cx="11" cy="8"/>
              </a:xfrm>
              <a:custGeom>
                <a:avLst/>
                <a:gdLst>
                  <a:gd name="T0" fmla="*/ 11 w 11"/>
                  <a:gd name="T1" fmla="*/ 0 h 8"/>
                  <a:gd name="T2" fmla="*/ 0 w 11"/>
                  <a:gd name="T3" fmla="*/ 8 h 8"/>
                  <a:gd name="T4" fmla="*/ 5 w 11"/>
                  <a:gd name="T5" fmla="*/ 8 h 8"/>
                  <a:gd name="T6" fmla="*/ 11 w 11"/>
                  <a:gd name="T7" fmla="*/ 0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11" y="0"/>
                    </a:moveTo>
                    <a:lnTo>
                      <a:pt x="0" y="8"/>
                    </a:lnTo>
                    <a:lnTo>
                      <a:pt x="5" y="8"/>
                    </a:lnTo>
                    <a:lnTo>
                      <a:pt x="11"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15" name="Group 550"/>
            <p:cNvGrpSpPr>
              <a:grpSpLocks/>
            </p:cNvGrpSpPr>
            <p:nvPr/>
          </p:nvGrpSpPr>
          <p:grpSpPr bwMode="auto">
            <a:xfrm>
              <a:off x="4082915" y="3810479"/>
              <a:ext cx="14055" cy="20662"/>
              <a:chOff x="2225" y="2275"/>
              <a:chExt cx="9" cy="14"/>
            </a:xfrm>
          </p:grpSpPr>
          <p:sp>
            <p:nvSpPr>
              <p:cNvPr id="181" name="Freeform 551"/>
              <p:cNvSpPr>
                <a:spLocks/>
              </p:cNvSpPr>
              <p:nvPr/>
            </p:nvSpPr>
            <p:spPr bwMode="auto">
              <a:xfrm>
                <a:off x="2225" y="2275"/>
                <a:ext cx="9" cy="14"/>
              </a:xfrm>
              <a:custGeom>
                <a:avLst/>
                <a:gdLst>
                  <a:gd name="T0" fmla="*/ 9 w 9"/>
                  <a:gd name="T1" fmla="*/ 0 h 14"/>
                  <a:gd name="T2" fmla="*/ 0 w 9"/>
                  <a:gd name="T3" fmla="*/ 9 h 14"/>
                  <a:gd name="T4" fmla="*/ 0 w 9"/>
                  <a:gd name="T5" fmla="*/ 14 h 14"/>
                  <a:gd name="T6" fmla="*/ 9 w 9"/>
                  <a:gd name="T7" fmla="*/ 9 h 14"/>
                  <a:gd name="T8" fmla="*/ 9 w 9"/>
                  <a:gd name="T9" fmla="*/ 0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0"/>
                    </a:moveTo>
                    <a:lnTo>
                      <a:pt x="0" y="9"/>
                    </a:lnTo>
                    <a:lnTo>
                      <a:pt x="0" y="14"/>
                    </a:lnTo>
                    <a:lnTo>
                      <a:pt x="9" y="9"/>
                    </a:lnTo>
                    <a:lnTo>
                      <a:pt x="9"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82" name="Freeform 552"/>
              <p:cNvSpPr>
                <a:spLocks/>
              </p:cNvSpPr>
              <p:nvPr/>
            </p:nvSpPr>
            <p:spPr bwMode="auto">
              <a:xfrm>
                <a:off x="2225" y="2275"/>
                <a:ext cx="9" cy="14"/>
              </a:xfrm>
              <a:custGeom>
                <a:avLst/>
                <a:gdLst>
                  <a:gd name="T0" fmla="*/ 9 w 9"/>
                  <a:gd name="T1" fmla="*/ 0 h 14"/>
                  <a:gd name="T2" fmla="*/ 0 w 9"/>
                  <a:gd name="T3" fmla="*/ 9 h 14"/>
                  <a:gd name="T4" fmla="*/ 0 w 9"/>
                  <a:gd name="T5" fmla="*/ 14 h 14"/>
                  <a:gd name="T6" fmla="*/ 9 w 9"/>
                  <a:gd name="T7" fmla="*/ 9 h 14"/>
                  <a:gd name="T8" fmla="*/ 9 w 9"/>
                  <a:gd name="T9" fmla="*/ 0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0"/>
                    </a:moveTo>
                    <a:lnTo>
                      <a:pt x="0" y="9"/>
                    </a:lnTo>
                    <a:lnTo>
                      <a:pt x="0" y="14"/>
                    </a:lnTo>
                    <a:lnTo>
                      <a:pt x="9" y="9"/>
                    </a:lnTo>
                    <a:lnTo>
                      <a:pt x="9"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sp>
          <p:nvSpPr>
            <p:cNvPr id="116" name="Freeform 555"/>
            <p:cNvSpPr>
              <a:spLocks/>
            </p:cNvSpPr>
            <p:nvPr/>
          </p:nvSpPr>
          <p:spPr bwMode="auto">
            <a:xfrm>
              <a:off x="5375192" y="3475857"/>
              <a:ext cx="247635" cy="177822"/>
            </a:xfrm>
            <a:custGeom>
              <a:avLst/>
              <a:gdLst>
                <a:gd name="T0" fmla="*/ 155 w 158"/>
                <a:gd name="T1" fmla="*/ 64 h 121"/>
                <a:gd name="T2" fmla="*/ 119 w 158"/>
                <a:gd name="T3" fmla="*/ 48 h 121"/>
                <a:gd name="T4" fmla="*/ 75 w 158"/>
                <a:gd name="T5" fmla="*/ 37 h 121"/>
                <a:gd name="T6" fmla="*/ 65 w 158"/>
                <a:gd name="T7" fmla="*/ 52 h 121"/>
                <a:gd name="T8" fmla="*/ 44 w 158"/>
                <a:gd name="T9" fmla="*/ 66 h 121"/>
                <a:gd name="T10" fmla="*/ 45 w 158"/>
                <a:gd name="T11" fmla="*/ 46 h 121"/>
                <a:gd name="T12" fmla="*/ 51 w 158"/>
                <a:gd name="T13" fmla="*/ 35 h 121"/>
                <a:gd name="T14" fmla="*/ 54 w 158"/>
                <a:gd name="T15" fmla="*/ 0 h 121"/>
                <a:gd name="T16" fmla="*/ 48 w 158"/>
                <a:gd name="T17" fmla="*/ 35 h 121"/>
                <a:gd name="T18" fmla="*/ 13 w 158"/>
                <a:gd name="T19" fmla="*/ 68 h 121"/>
                <a:gd name="T20" fmla="*/ 2 w 158"/>
                <a:gd name="T21" fmla="*/ 100 h 121"/>
                <a:gd name="T22" fmla="*/ 14 w 158"/>
                <a:gd name="T23" fmla="*/ 93 h 121"/>
                <a:gd name="T24" fmla="*/ 13 w 158"/>
                <a:gd name="T25" fmla="*/ 103 h 121"/>
                <a:gd name="T26" fmla="*/ 0 w 158"/>
                <a:gd name="T27" fmla="*/ 118 h 121"/>
                <a:gd name="T28" fmla="*/ 47 w 158"/>
                <a:gd name="T29" fmla="*/ 121 h 121"/>
                <a:gd name="T30" fmla="*/ 75 w 158"/>
                <a:gd name="T31" fmla="*/ 119 h 121"/>
                <a:gd name="T32" fmla="*/ 99 w 158"/>
                <a:gd name="T33" fmla="*/ 118 h 121"/>
                <a:gd name="T34" fmla="*/ 158 w 158"/>
                <a:gd name="T35" fmla="*/ 108 h 121"/>
                <a:gd name="T36" fmla="*/ 155 w 158"/>
                <a:gd name="T37" fmla="*/ 64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8"/>
                <a:gd name="T58" fmla="*/ 0 h 121"/>
                <a:gd name="T59" fmla="*/ 158 w 158"/>
                <a:gd name="T60" fmla="*/ 121 h 1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8" h="121">
                  <a:moveTo>
                    <a:pt x="155" y="64"/>
                  </a:moveTo>
                  <a:lnTo>
                    <a:pt x="119" y="48"/>
                  </a:lnTo>
                  <a:lnTo>
                    <a:pt x="75" y="37"/>
                  </a:lnTo>
                  <a:lnTo>
                    <a:pt x="65" y="52"/>
                  </a:lnTo>
                  <a:lnTo>
                    <a:pt x="44" y="66"/>
                  </a:lnTo>
                  <a:lnTo>
                    <a:pt x="45" y="46"/>
                  </a:lnTo>
                  <a:lnTo>
                    <a:pt x="51" y="35"/>
                  </a:lnTo>
                  <a:lnTo>
                    <a:pt x="54" y="0"/>
                  </a:lnTo>
                  <a:lnTo>
                    <a:pt x="48" y="35"/>
                  </a:lnTo>
                  <a:lnTo>
                    <a:pt x="13" y="68"/>
                  </a:lnTo>
                  <a:lnTo>
                    <a:pt x="2" y="100"/>
                  </a:lnTo>
                  <a:lnTo>
                    <a:pt x="14" y="93"/>
                  </a:lnTo>
                  <a:lnTo>
                    <a:pt x="13" y="103"/>
                  </a:lnTo>
                  <a:lnTo>
                    <a:pt x="0" y="118"/>
                  </a:lnTo>
                  <a:lnTo>
                    <a:pt x="47" y="121"/>
                  </a:lnTo>
                  <a:lnTo>
                    <a:pt x="75" y="119"/>
                  </a:lnTo>
                  <a:lnTo>
                    <a:pt x="99" y="118"/>
                  </a:lnTo>
                  <a:lnTo>
                    <a:pt x="158" y="108"/>
                  </a:lnTo>
                  <a:lnTo>
                    <a:pt x="155" y="64"/>
                  </a:lnTo>
                </a:path>
              </a:pathLst>
            </a:custGeom>
            <a:noFill/>
            <a:ln w="12700" cap="rnd">
              <a:solidFill>
                <a:srgbClr val="80808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nvGrpSpPr>
            <p:cNvPr id="117" name="Group 556"/>
            <p:cNvGrpSpPr>
              <a:grpSpLocks/>
            </p:cNvGrpSpPr>
            <p:nvPr/>
          </p:nvGrpSpPr>
          <p:grpSpPr bwMode="auto">
            <a:xfrm>
              <a:off x="3567573" y="5185968"/>
              <a:ext cx="29671" cy="17710"/>
              <a:chOff x="1895" y="3207"/>
              <a:chExt cx="19" cy="12"/>
            </a:xfrm>
          </p:grpSpPr>
          <p:sp>
            <p:nvSpPr>
              <p:cNvPr id="179" name="Freeform 557"/>
              <p:cNvSpPr>
                <a:spLocks/>
              </p:cNvSpPr>
              <p:nvPr/>
            </p:nvSpPr>
            <p:spPr bwMode="auto">
              <a:xfrm>
                <a:off x="1895" y="3207"/>
                <a:ext cx="19" cy="12"/>
              </a:xfrm>
              <a:custGeom>
                <a:avLst/>
                <a:gdLst>
                  <a:gd name="T0" fmla="*/ 19 w 19"/>
                  <a:gd name="T1" fmla="*/ 3 h 12"/>
                  <a:gd name="T2" fmla="*/ 0 w 19"/>
                  <a:gd name="T3" fmla="*/ 0 h 12"/>
                  <a:gd name="T4" fmla="*/ 18 w 19"/>
                  <a:gd name="T5" fmla="*/ 12 h 12"/>
                  <a:gd name="T6" fmla="*/ 19 w 19"/>
                  <a:gd name="T7" fmla="*/ 3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9" y="3"/>
                    </a:moveTo>
                    <a:lnTo>
                      <a:pt x="0" y="0"/>
                    </a:lnTo>
                    <a:lnTo>
                      <a:pt x="18" y="12"/>
                    </a:lnTo>
                    <a:lnTo>
                      <a:pt x="19" y="3"/>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80" name="Freeform 558"/>
              <p:cNvSpPr>
                <a:spLocks/>
              </p:cNvSpPr>
              <p:nvPr/>
            </p:nvSpPr>
            <p:spPr bwMode="auto">
              <a:xfrm>
                <a:off x="1895" y="3207"/>
                <a:ext cx="19" cy="12"/>
              </a:xfrm>
              <a:custGeom>
                <a:avLst/>
                <a:gdLst>
                  <a:gd name="T0" fmla="*/ 19 w 19"/>
                  <a:gd name="T1" fmla="*/ 3 h 12"/>
                  <a:gd name="T2" fmla="*/ 0 w 19"/>
                  <a:gd name="T3" fmla="*/ 0 h 12"/>
                  <a:gd name="T4" fmla="*/ 18 w 19"/>
                  <a:gd name="T5" fmla="*/ 12 h 12"/>
                  <a:gd name="T6" fmla="*/ 19 w 19"/>
                  <a:gd name="T7" fmla="*/ 3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9" y="3"/>
                    </a:moveTo>
                    <a:lnTo>
                      <a:pt x="0" y="0"/>
                    </a:lnTo>
                    <a:lnTo>
                      <a:pt x="18" y="12"/>
                    </a:lnTo>
                    <a:lnTo>
                      <a:pt x="19" y="3"/>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18" name="Group 574"/>
            <p:cNvGrpSpPr>
              <a:grpSpLocks/>
            </p:cNvGrpSpPr>
            <p:nvPr/>
          </p:nvGrpSpPr>
          <p:grpSpPr bwMode="auto">
            <a:xfrm>
              <a:off x="5080803" y="4908509"/>
              <a:ext cx="407588" cy="354203"/>
              <a:chOff x="2864" y="3019"/>
              <a:chExt cx="261" cy="240"/>
            </a:xfrm>
          </p:grpSpPr>
          <p:sp>
            <p:nvSpPr>
              <p:cNvPr id="177" name="Freeform 575"/>
              <p:cNvSpPr>
                <a:spLocks/>
              </p:cNvSpPr>
              <p:nvPr/>
            </p:nvSpPr>
            <p:spPr bwMode="auto">
              <a:xfrm>
                <a:off x="2864" y="3019"/>
                <a:ext cx="258" cy="240"/>
              </a:xfrm>
              <a:custGeom>
                <a:avLst/>
                <a:gdLst>
                  <a:gd name="T0" fmla="*/ 239 w 261"/>
                  <a:gd name="T1" fmla="*/ 109 h 240"/>
                  <a:gd name="T2" fmla="*/ 261 w 261"/>
                  <a:gd name="T3" fmla="*/ 99 h 240"/>
                  <a:gd name="T4" fmla="*/ 250 w 261"/>
                  <a:gd name="T5" fmla="*/ 88 h 240"/>
                  <a:gd name="T6" fmla="*/ 230 w 261"/>
                  <a:gd name="T7" fmla="*/ 77 h 240"/>
                  <a:gd name="T8" fmla="*/ 231 w 261"/>
                  <a:gd name="T9" fmla="*/ 45 h 240"/>
                  <a:gd name="T10" fmla="*/ 227 w 261"/>
                  <a:gd name="T11" fmla="*/ 20 h 240"/>
                  <a:gd name="T12" fmla="*/ 214 w 261"/>
                  <a:gd name="T13" fmla="*/ 27 h 240"/>
                  <a:gd name="T14" fmla="*/ 200 w 261"/>
                  <a:gd name="T15" fmla="*/ 19 h 240"/>
                  <a:gd name="T16" fmla="*/ 189 w 261"/>
                  <a:gd name="T17" fmla="*/ 6 h 240"/>
                  <a:gd name="T18" fmla="*/ 180 w 261"/>
                  <a:gd name="T19" fmla="*/ 9 h 240"/>
                  <a:gd name="T20" fmla="*/ 163 w 261"/>
                  <a:gd name="T21" fmla="*/ 2 h 240"/>
                  <a:gd name="T22" fmla="*/ 144 w 261"/>
                  <a:gd name="T23" fmla="*/ 4 h 240"/>
                  <a:gd name="T24" fmla="*/ 126 w 261"/>
                  <a:gd name="T25" fmla="*/ 7 h 240"/>
                  <a:gd name="T26" fmla="*/ 108 w 261"/>
                  <a:gd name="T27" fmla="*/ 6 h 240"/>
                  <a:gd name="T28" fmla="*/ 88 w 261"/>
                  <a:gd name="T29" fmla="*/ 6 h 240"/>
                  <a:gd name="T30" fmla="*/ 77 w 261"/>
                  <a:gd name="T31" fmla="*/ 0 h 240"/>
                  <a:gd name="T32" fmla="*/ 68 w 261"/>
                  <a:gd name="T33" fmla="*/ 4 h 240"/>
                  <a:gd name="T34" fmla="*/ 46 w 261"/>
                  <a:gd name="T35" fmla="*/ 9 h 240"/>
                  <a:gd name="T36" fmla="*/ 37 w 261"/>
                  <a:gd name="T37" fmla="*/ 22 h 240"/>
                  <a:gd name="T38" fmla="*/ 12 w 261"/>
                  <a:gd name="T39" fmla="*/ 4 h 240"/>
                  <a:gd name="T40" fmla="*/ 0 w 261"/>
                  <a:gd name="T41" fmla="*/ 32 h 240"/>
                  <a:gd name="T42" fmla="*/ 18 w 261"/>
                  <a:gd name="T43" fmla="*/ 56 h 240"/>
                  <a:gd name="T44" fmla="*/ 31 w 261"/>
                  <a:gd name="T45" fmla="*/ 84 h 240"/>
                  <a:gd name="T46" fmla="*/ 62 w 261"/>
                  <a:gd name="T47" fmla="*/ 125 h 240"/>
                  <a:gd name="T48" fmla="*/ 106 w 261"/>
                  <a:gd name="T49" fmla="*/ 161 h 240"/>
                  <a:gd name="T50" fmla="*/ 137 w 261"/>
                  <a:gd name="T51" fmla="*/ 199 h 240"/>
                  <a:gd name="T52" fmla="*/ 132 w 261"/>
                  <a:gd name="T53" fmla="*/ 209 h 240"/>
                  <a:gd name="T54" fmla="*/ 138 w 261"/>
                  <a:gd name="T55" fmla="*/ 212 h 240"/>
                  <a:gd name="T56" fmla="*/ 153 w 261"/>
                  <a:gd name="T57" fmla="*/ 220 h 240"/>
                  <a:gd name="T58" fmla="*/ 184 w 261"/>
                  <a:gd name="T59" fmla="*/ 236 h 240"/>
                  <a:gd name="T60" fmla="*/ 191 w 261"/>
                  <a:gd name="T61" fmla="*/ 240 h 240"/>
                  <a:gd name="T62" fmla="*/ 191 w 261"/>
                  <a:gd name="T63" fmla="*/ 215 h 240"/>
                  <a:gd name="T64" fmla="*/ 205 w 261"/>
                  <a:gd name="T65" fmla="*/ 178 h 240"/>
                  <a:gd name="T66" fmla="*/ 225 w 261"/>
                  <a:gd name="T67" fmla="*/ 171 h 240"/>
                  <a:gd name="T68" fmla="*/ 218 w 261"/>
                  <a:gd name="T69" fmla="*/ 149 h 240"/>
                  <a:gd name="T70" fmla="*/ 250 w 261"/>
                  <a:gd name="T71" fmla="*/ 143 h 240"/>
                  <a:gd name="T72" fmla="*/ 239 w 261"/>
                  <a:gd name="T73" fmla="*/ 109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240"/>
                  <a:gd name="T113" fmla="*/ 261 w 261"/>
                  <a:gd name="T114" fmla="*/ 240 h 2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240">
                    <a:moveTo>
                      <a:pt x="239" y="109"/>
                    </a:moveTo>
                    <a:lnTo>
                      <a:pt x="261" y="99"/>
                    </a:lnTo>
                    <a:lnTo>
                      <a:pt x="250" y="88"/>
                    </a:lnTo>
                    <a:lnTo>
                      <a:pt x="230" y="77"/>
                    </a:lnTo>
                    <a:lnTo>
                      <a:pt x="231" y="45"/>
                    </a:lnTo>
                    <a:lnTo>
                      <a:pt x="227" y="20"/>
                    </a:lnTo>
                    <a:lnTo>
                      <a:pt x="214" y="27"/>
                    </a:lnTo>
                    <a:lnTo>
                      <a:pt x="200" y="19"/>
                    </a:lnTo>
                    <a:lnTo>
                      <a:pt x="189" y="6"/>
                    </a:lnTo>
                    <a:lnTo>
                      <a:pt x="180" y="9"/>
                    </a:lnTo>
                    <a:lnTo>
                      <a:pt x="163" y="2"/>
                    </a:lnTo>
                    <a:lnTo>
                      <a:pt x="144" y="4"/>
                    </a:lnTo>
                    <a:lnTo>
                      <a:pt x="126" y="7"/>
                    </a:lnTo>
                    <a:lnTo>
                      <a:pt x="108" y="6"/>
                    </a:lnTo>
                    <a:lnTo>
                      <a:pt x="88" y="6"/>
                    </a:lnTo>
                    <a:lnTo>
                      <a:pt x="77" y="0"/>
                    </a:lnTo>
                    <a:lnTo>
                      <a:pt x="68" y="4"/>
                    </a:lnTo>
                    <a:lnTo>
                      <a:pt x="46" y="9"/>
                    </a:lnTo>
                    <a:lnTo>
                      <a:pt x="37" y="22"/>
                    </a:lnTo>
                    <a:lnTo>
                      <a:pt x="12" y="4"/>
                    </a:lnTo>
                    <a:lnTo>
                      <a:pt x="0" y="32"/>
                    </a:lnTo>
                    <a:lnTo>
                      <a:pt x="18" y="56"/>
                    </a:lnTo>
                    <a:lnTo>
                      <a:pt x="31" y="84"/>
                    </a:lnTo>
                    <a:lnTo>
                      <a:pt x="62" y="125"/>
                    </a:lnTo>
                    <a:lnTo>
                      <a:pt x="106" y="161"/>
                    </a:lnTo>
                    <a:lnTo>
                      <a:pt x="137" y="199"/>
                    </a:lnTo>
                    <a:lnTo>
                      <a:pt x="132" y="209"/>
                    </a:lnTo>
                    <a:lnTo>
                      <a:pt x="138" y="212"/>
                    </a:lnTo>
                    <a:lnTo>
                      <a:pt x="153" y="220"/>
                    </a:lnTo>
                    <a:lnTo>
                      <a:pt x="184" y="236"/>
                    </a:lnTo>
                    <a:lnTo>
                      <a:pt x="191" y="240"/>
                    </a:lnTo>
                    <a:lnTo>
                      <a:pt x="191" y="215"/>
                    </a:lnTo>
                    <a:lnTo>
                      <a:pt x="205" y="178"/>
                    </a:lnTo>
                    <a:lnTo>
                      <a:pt x="225" y="171"/>
                    </a:lnTo>
                    <a:lnTo>
                      <a:pt x="218" y="149"/>
                    </a:lnTo>
                    <a:lnTo>
                      <a:pt x="250" y="143"/>
                    </a:lnTo>
                    <a:lnTo>
                      <a:pt x="239" y="109"/>
                    </a:lnTo>
                    <a:close/>
                  </a:path>
                </a:pathLst>
              </a:custGeom>
              <a:solidFill>
                <a:srgbClr val="FFCC00"/>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78" name="Freeform 576"/>
              <p:cNvSpPr>
                <a:spLocks/>
              </p:cNvSpPr>
              <p:nvPr/>
            </p:nvSpPr>
            <p:spPr bwMode="auto">
              <a:xfrm>
                <a:off x="2864" y="3019"/>
                <a:ext cx="258" cy="240"/>
              </a:xfrm>
              <a:custGeom>
                <a:avLst/>
                <a:gdLst>
                  <a:gd name="T0" fmla="*/ 239 w 261"/>
                  <a:gd name="T1" fmla="*/ 109 h 240"/>
                  <a:gd name="T2" fmla="*/ 261 w 261"/>
                  <a:gd name="T3" fmla="*/ 99 h 240"/>
                  <a:gd name="T4" fmla="*/ 250 w 261"/>
                  <a:gd name="T5" fmla="*/ 88 h 240"/>
                  <a:gd name="T6" fmla="*/ 230 w 261"/>
                  <a:gd name="T7" fmla="*/ 77 h 240"/>
                  <a:gd name="T8" fmla="*/ 231 w 261"/>
                  <a:gd name="T9" fmla="*/ 45 h 240"/>
                  <a:gd name="T10" fmla="*/ 227 w 261"/>
                  <a:gd name="T11" fmla="*/ 20 h 240"/>
                  <a:gd name="T12" fmla="*/ 214 w 261"/>
                  <a:gd name="T13" fmla="*/ 27 h 240"/>
                  <a:gd name="T14" fmla="*/ 200 w 261"/>
                  <a:gd name="T15" fmla="*/ 19 h 240"/>
                  <a:gd name="T16" fmla="*/ 189 w 261"/>
                  <a:gd name="T17" fmla="*/ 6 h 240"/>
                  <a:gd name="T18" fmla="*/ 180 w 261"/>
                  <a:gd name="T19" fmla="*/ 9 h 240"/>
                  <a:gd name="T20" fmla="*/ 163 w 261"/>
                  <a:gd name="T21" fmla="*/ 2 h 240"/>
                  <a:gd name="T22" fmla="*/ 144 w 261"/>
                  <a:gd name="T23" fmla="*/ 4 h 240"/>
                  <a:gd name="T24" fmla="*/ 126 w 261"/>
                  <a:gd name="T25" fmla="*/ 7 h 240"/>
                  <a:gd name="T26" fmla="*/ 108 w 261"/>
                  <a:gd name="T27" fmla="*/ 6 h 240"/>
                  <a:gd name="T28" fmla="*/ 88 w 261"/>
                  <a:gd name="T29" fmla="*/ 6 h 240"/>
                  <a:gd name="T30" fmla="*/ 77 w 261"/>
                  <a:gd name="T31" fmla="*/ 0 h 240"/>
                  <a:gd name="T32" fmla="*/ 68 w 261"/>
                  <a:gd name="T33" fmla="*/ 4 h 240"/>
                  <a:gd name="T34" fmla="*/ 46 w 261"/>
                  <a:gd name="T35" fmla="*/ 9 h 240"/>
                  <a:gd name="T36" fmla="*/ 37 w 261"/>
                  <a:gd name="T37" fmla="*/ 22 h 240"/>
                  <a:gd name="T38" fmla="*/ 12 w 261"/>
                  <a:gd name="T39" fmla="*/ 4 h 240"/>
                  <a:gd name="T40" fmla="*/ 0 w 261"/>
                  <a:gd name="T41" fmla="*/ 32 h 240"/>
                  <a:gd name="T42" fmla="*/ 18 w 261"/>
                  <a:gd name="T43" fmla="*/ 56 h 240"/>
                  <a:gd name="T44" fmla="*/ 31 w 261"/>
                  <a:gd name="T45" fmla="*/ 84 h 240"/>
                  <a:gd name="T46" fmla="*/ 62 w 261"/>
                  <a:gd name="T47" fmla="*/ 125 h 240"/>
                  <a:gd name="T48" fmla="*/ 106 w 261"/>
                  <a:gd name="T49" fmla="*/ 161 h 240"/>
                  <a:gd name="T50" fmla="*/ 137 w 261"/>
                  <a:gd name="T51" fmla="*/ 199 h 240"/>
                  <a:gd name="T52" fmla="*/ 132 w 261"/>
                  <a:gd name="T53" fmla="*/ 209 h 240"/>
                  <a:gd name="T54" fmla="*/ 138 w 261"/>
                  <a:gd name="T55" fmla="*/ 212 h 240"/>
                  <a:gd name="T56" fmla="*/ 153 w 261"/>
                  <a:gd name="T57" fmla="*/ 220 h 240"/>
                  <a:gd name="T58" fmla="*/ 184 w 261"/>
                  <a:gd name="T59" fmla="*/ 236 h 240"/>
                  <a:gd name="T60" fmla="*/ 191 w 261"/>
                  <a:gd name="T61" fmla="*/ 240 h 240"/>
                  <a:gd name="T62" fmla="*/ 191 w 261"/>
                  <a:gd name="T63" fmla="*/ 215 h 240"/>
                  <a:gd name="T64" fmla="*/ 205 w 261"/>
                  <a:gd name="T65" fmla="*/ 178 h 240"/>
                  <a:gd name="T66" fmla="*/ 225 w 261"/>
                  <a:gd name="T67" fmla="*/ 171 h 240"/>
                  <a:gd name="T68" fmla="*/ 218 w 261"/>
                  <a:gd name="T69" fmla="*/ 149 h 240"/>
                  <a:gd name="T70" fmla="*/ 250 w 261"/>
                  <a:gd name="T71" fmla="*/ 143 h 240"/>
                  <a:gd name="T72" fmla="*/ 239 w 261"/>
                  <a:gd name="T73" fmla="*/ 109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240"/>
                  <a:gd name="T113" fmla="*/ 261 w 261"/>
                  <a:gd name="T114" fmla="*/ 240 h 2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240">
                    <a:moveTo>
                      <a:pt x="239" y="109"/>
                    </a:moveTo>
                    <a:lnTo>
                      <a:pt x="261" y="99"/>
                    </a:lnTo>
                    <a:lnTo>
                      <a:pt x="250" y="88"/>
                    </a:lnTo>
                    <a:lnTo>
                      <a:pt x="230" y="77"/>
                    </a:lnTo>
                    <a:lnTo>
                      <a:pt x="231" y="45"/>
                    </a:lnTo>
                    <a:lnTo>
                      <a:pt x="227" y="20"/>
                    </a:lnTo>
                    <a:lnTo>
                      <a:pt x="214" y="27"/>
                    </a:lnTo>
                    <a:lnTo>
                      <a:pt x="200" y="19"/>
                    </a:lnTo>
                    <a:lnTo>
                      <a:pt x="189" y="6"/>
                    </a:lnTo>
                    <a:lnTo>
                      <a:pt x="180" y="9"/>
                    </a:lnTo>
                    <a:lnTo>
                      <a:pt x="163" y="2"/>
                    </a:lnTo>
                    <a:lnTo>
                      <a:pt x="144" y="4"/>
                    </a:lnTo>
                    <a:lnTo>
                      <a:pt x="126" y="7"/>
                    </a:lnTo>
                    <a:lnTo>
                      <a:pt x="108" y="6"/>
                    </a:lnTo>
                    <a:lnTo>
                      <a:pt x="88" y="6"/>
                    </a:lnTo>
                    <a:lnTo>
                      <a:pt x="77" y="0"/>
                    </a:lnTo>
                    <a:lnTo>
                      <a:pt x="68" y="4"/>
                    </a:lnTo>
                    <a:lnTo>
                      <a:pt x="46" y="9"/>
                    </a:lnTo>
                    <a:lnTo>
                      <a:pt x="37" y="22"/>
                    </a:lnTo>
                    <a:lnTo>
                      <a:pt x="12" y="4"/>
                    </a:lnTo>
                    <a:lnTo>
                      <a:pt x="0" y="32"/>
                    </a:lnTo>
                    <a:lnTo>
                      <a:pt x="18" y="56"/>
                    </a:lnTo>
                    <a:lnTo>
                      <a:pt x="31" y="84"/>
                    </a:lnTo>
                    <a:lnTo>
                      <a:pt x="62" y="125"/>
                    </a:lnTo>
                    <a:lnTo>
                      <a:pt x="106" y="161"/>
                    </a:lnTo>
                    <a:lnTo>
                      <a:pt x="137" y="199"/>
                    </a:lnTo>
                    <a:lnTo>
                      <a:pt x="132" y="209"/>
                    </a:lnTo>
                    <a:lnTo>
                      <a:pt x="138" y="212"/>
                    </a:lnTo>
                    <a:lnTo>
                      <a:pt x="153" y="220"/>
                    </a:lnTo>
                    <a:lnTo>
                      <a:pt x="184" y="236"/>
                    </a:lnTo>
                    <a:lnTo>
                      <a:pt x="191" y="240"/>
                    </a:lnTo>
                    <a:lnTo>
                      <a:pt x="191" y="215"/>
                    </a:lnTo>
                    <a:lnTo>
                      <a:pt x="205" y="178"/>
                    </a:lnTo>
                    <a:lnTo>
                      <a:pt x="225" y="171"/>
                    </a:lnTo>
                    <a:lnTo>
                      <a:pt x="218" y="149"/>
                    </a:lnTo>
                    <a:lnTo>
                      <a:pt x="250" y="143"/>
                    </a:lnTo>
                    <a:lnTo>
                      <a:pt x="239" y="109"/>
                    </a:lnTo>
                  </a:path>
                </a:pathLst>
              </a:custGeom>
              <a:solidFill>
                <a:srgbClr val="FFFFFF"/>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119" name="Group 577"/>
            <p:cNvGrpSpPr>
              <a:grpSpLocks/>
            </p:cNvGrpSpPr>
            <p:nvPr/>
          </p:nvGrpSpPr>
          <p:grpSpPr bwMode="auto">
            <a:xfrm>
              <a:off x="5780419" y="4945405"/>
              <a:ext cx="646519" cy="454561"/>
              <a:chOff x="3312" y="3044"/>
              <a:chExt cx="414" cy="308"/>
            </a:xfrm>
          </p:grpSpPr>
          <p:sp>
            <p:nvSpPr>
              <p:cNvPr id="175" name="Freeform 578"/>
              <p:cNvSpPr>
                <a:spLocks/>
              </p:cNvSpPr>
              <p:nvPr/>
            </p:nvSpPr>
            <p:spPr bwMode="auto">
              <a:xfrm>
                <a:off x="3312" y="3044"/>
                <a:ext cx="417" cy="308"/>
              </a:xfrm>
              <a:custGeom>
                <a:avLst/>
                <a:gdLst>
                  <a:gd name="T0" fmla="*/ 10 w 414"/>
                  <a:gd name="T1" fmla="*/ 45 h 308"/>
                  <a:gd name="T2" fmla="*/ 13 w 414"/>
                  <a:gd name="T3" fmla="*/ 34 h 308"/>
                  <a:gd name="T4" fmla="*/ 30 w 414"/>
                  <a:gd name="T5" fmla="*/ 41 h 308"/>
                  <a:gd name="T6" fmla="*/ 30 w 414"/>
                  <a:gd name="T7" fmla="*/ 66 h 308"/>
                  <a:gd name="T8" fmla="*/ 141 w 414"/>
                  <a:gd name="T9" fmla="*/ 57 h 308"/>
                  <a:gd name="T10" fmla="*/ 193 w 414"/>
                  <a:gd name="T11" fmla="*/ 59 h 308"/>
                  <a:gd name="T12" fmla="*/ 233 w 414"/>
                  <a:gd name="T13" fmla="*/ 36 h 308"/>
                  <a:gd name="T14" fmla="*/ 282 w 414"/>
                  <a:gd name="T15" fmla="*/ 4 h 308"/>
                  <a:gd name="T16" fmla="*/ 328 w 414"/>
                  <a:gd name="T17" fmla="*/ 2 h 308"/>
                  <a:gd name="T18" fmla="*/ 364 w 414"/>
                  <a:gd name="T19" fmla="*/ 0 h 308"/>
                  <a:gd name="T20" fmla="*/ 408 w 414"/>
                  <a:gd name="T21" fmla="*/ 12 h 308"/>
                  <a:gd name="T22" fmla="*/ 414 w 414"/>
                  <a:gd name="T23" fmla="*/ 36 h 308"/>
                  <a:gd name="T24" fmla="*/ 389 w 414"/>
                  <a:gd name="T25" fmla="*/ 49 h 308"/>
                  <a:gd name="T26" fmla="*/ 380 w 414"/>
                  <a:gd name="T27" fmla="*/ 95 h 308"/>
                  <a:gd name="T28" fmla="*/ 362 w 414"/>
                  <a:gd name="T29" fmla="*/ 133 h 308"/>
                  <a:gd name="T30" fmla="*/ 371 w 414"/>
                  <a:gd name="T31" fmla="*/ 143 h 308"/>
                  <a:gd name="T32" fmla="*/ 405 w 414"/>
                  <a:gd name="T33" fmla="*/ 178 h 308"/>
                  <a:gd name="T34" fmla="*/ 392 w 414"/>
                  <a:gd name="T35" fmla="*/ 181 h 308"/>
                  <a:gd name="T36" fmla="*/ 376 w 414"/>
                  <a:gd name="T37" fmla="*/ 191 h 308"/>
                  <a:gd name="T38" fmla="*/ 346 w 414"/>
                  <a:gd name="T39" fmla="*/ 181 h 308"/>
                  <a:gd name="T40" fmla="*/ 313 w 414"/>
                  <a:gd name="T41" fmla="*/ 197 h 308"/>
                  <a:gd name="T42" fmla="*/ 297 w 414"/>
                  <a:gd name="T43" fmla="*/ 224 h 308"/>
                  <a:gd name="T44" fmla="*/ 284 w 414"/>
                  <a:gd name="T45" fmla="*/ 240 h 308"/>
                  <a:gd name="T46" fmla="*/ 266 w 414"/>
                  <a:gd name="T47" fmla="*/ 263 h 308"/>
                  <a:gd name="T48" fmla="*/ 230 w 414"/>
                  <a:gd name="T49" fmla="*/ 279 h 308"/>
                  <a:gd name="T50" fmla="*/ 190 w 414"/>
                  <a:gd name="T51" fmla="*/ 271 h 308"/>
                  <a:gd name="T52" fmla="*/ 151 w 414"/>
                  <a:gd name="T53" fmla="*/ 263 h 308"/>
                  <a:gd name="T54" fmla="*/ 117 w 414"/>
                  <a:gd name="T55" fmla="*/ 281 h 308"/>
                  <a:gd name="T56" fmla="*/ 70 w 414"/>
                  <a:gd name="T57" fmla="*/ 294 h 308"/>
                  <a:gd name="T58" fmla="*/ 65 w 414"/>
                  <a:gd name="T59" fmla="*/ 294 h 308"/>
                  <a:gd name="T60" fmla="*/ 53 w 414"/>
                  <a:gd name="T61" fmla="*/ 308 h 308"/>
                  <a:gd name="T62" fmla="*/ 65 w 414"/>
                  <a:gd name="T63" fmla="*/ 274 h 308"/>
                  <a:gd name="T64" fmla="*/ 48 w 414"/>
                  <a:gd name="T65" fmla="*/ 233 h 308"/>
                  <a:gd name="T66" fmla="*/ 13 w 414"/>
                  <a:gd name="T67" fmla="*/ 211 h 308"/>
                  <a:gd name="T68" fmla="*/ 17 w 414"/>
                  <a:gd name="T69" fmla="*/ 179 h 308"/>
                  <a:gd name="T70" fmla="*/ 28 w 414"/>
                  <a:gd name="T71" fmla="*/ 156 h 308"/>
                  <a:gd name="T72" fmla="*/ 35 w 414"/>
                  <a:gd name="T73" fmla="*/ 145 h 308"/>
                  <a:gd name="T74" fmla="*/ 34 w 414"/>
                  <a:gd name="T75" fmla="*/ 115 h 308"/>
                  <a:gd name="T76" fmla="*/ 0 w 414"/>
                  <a:gd name="T77" fmla="*/ 83 h 308"/>
                  <a:gd name="T78" fmla="*/ 12 w 414"/>
                  <a:gd name="T79" fmla="*/ 47 h 308"/>
                  <a:gd name="T80" fmla="*/ 10 w 414"/>
                  <a:gd name="T81" fmla="*/ 45 h 3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4"/>
                  <a:gd name="T124" fmla="*/ 0 h 308"/>
                  <a:gd name="T125" fmla="*/ 414 w 414"/>
                  <a:gd name="T126" fmla="*/ 308 h 3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4" h="308">
                    <a:moveTo>
                      <a:pt x="10" y="45"/>
                    </a:moveTo>
                    <a:lnTo>
                      <a:pt x="13" y="34"/>
                    </a:lnTo>
                    <a:lnTo>
                      <a:pt x="30" y="41"/>
                    </a:lnTo>
                    <a:lnTo>
                      <a:pt x="30" y="66"/>
                    </a:lnTo>
                    <a:lnTo>
                      <a:pt x="141" y="57"/>
                    </a:lnTo>
                    <a:lnTo>
                      <a:pt x="193" y="59"/>
                    </a:lnTo>
                    <a:lnTo>
                      <a:pt x="233" y="36"/>
                    </a:lnTo>
                    <a:lnTo>
                      <a:pt x="282" y="4"/>
                    </a:lnTo>
                    <a:lnTo>
                      <a:pt x="328" y="2"/>
                    </a:lnTo>
                    <a:lnTo>
                      <a:pt x="364" y="0"/>
                    </a:lnTo>
                    <a:lnTo>
                      <a:pt x="408" y="12"/>
                    </a:lnTo>
                    <a:lnTo>
                      <a:pt x="414" y="36"/>
                    </a:lnTo>
                    <a:lnTo>
                      <a:pt x="389" y="49"/>
                    </a:lnTo>
                    <a:lnTo>
                      <a:pt x="380" y="95"/>
                    </a:lnTo>
                    <a:lnTo>
                      <a:pt x="362" y="133"/>
                    </a:lnTo>
                    <a:lnTo>
                      <a:pt x="371" y="143"/>
                    </a:lnTo>
                    <a:lnTo>
                      <a:pt x="405" y="178"/>
                    </a:lnTo>
                    <a:lnTo>
                      <a:pt x="392" y="181"/>
                    </a:lnTo>
                    <a:lnTo>
                      <a:pt x="376" y="191"/>
                    </a:lnTo>
                    <a:lnTo>
                      <a:pt x="346" y="181"/>
                    </a:lnTo>
                    <a:lnTo>
                      <a:pt x="313" y="197"/>
                    </a:lnTo>
                    <a:lnTo>
                      <a:pt x="297" y="224"/>
                    </a:lnTo>
                    <a:lnTo>
                      <a:pt x="284" y="240"/>
                    </a:lnTo>
                    <a:lnTo>
                      <a:pt x="266" y="263"/>
                    </a:lnTo>
                    <a:lnTo>
                      <a:pt x="230" y="279"/>
                    </a:lnTo>
                    <a:lnTo>
                      <a:pt x="190" y="271"/>
                    </a:lnTo>
                    <a:lnTo>
                      <a:pt x="151" y="263"/>
                    </a:lnTo>
                    <a:lnTo>
                      <a:pt x="117" y="281"/>
                    </a:lnTo>
                    <a:lnTo>
                      <a:pt x="70" y="294"/>
                    </a:lnTo>
                    <a:lnTo>
                      <a:pt x="65" y="294"/>
                    </a:lnTo>
                    <a:lnTo>
                      <a:pt x="53" y="308"/>
                    </a:lnTo>
                    <a:lnTo>
                      <a:pt x="65" y="274"/>
                    </a:lnTo>
                    <a:lnTo>
                      <a:pt x="48" y="233"/>
                    </a:lnTo>
                    <a:lnTo>
                      <a:pt x="13" y="211"/>
                    </a:lnTo>
                    <a:lnTo>
                      <a:pt x="17" y="179"/>
                    </a:lnTo>
                    <a:lnTo>
                      <a:pt x="28" y="156"/>
                    </a:lnTo>
                    <a:lnTo>
                      <a:pt x="35" y="145"/>
                    </a:lnTo>
                    <a:lnTo>
                      <a:pt x="34" y="115"/>
                    </a:lnTo>
                    <a:lnTo>
                      <a:pt x="0" y="83"/>
                    </a:lnTo>
                    <a:lnTo>
                      <a:pt x="12" y="47"/>
                    </a:lnTo>
                    <a:lnTo>
                      <a:pt x="10" y="45"/>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76" name="Freeform 579"/>
              <p:cNvSpPr>
                <a:spLocks/>
              </p:cNvSpPr>
              <p:nvPr/>
            </p:nvSpPr>
            <p:spPr bwMode="auto">
              <a:xfrm>
                <a:off x="3312" y="3044"/>
                <a:ext cx="417" cy="308"/>
              </a:xfrm>
              <a:custGeom>
                <a:avLst/>
                <a:gdLst>
                  <a:gd name="T0" fmla="*/ 10 w 414"/>
                  <a:gd name="T1" fmla="*/ 45 h 308"/>
                  <a:gd name="T2" fmla="*/ 13 w 414"/>
                  <a:gd name="T3" fmla="*/ 34 h 308"/>
                  <a:gd name="T4" fmla="*/ 30 w 414"/>
                  <a:gd name="T5" fmla="*/ 41 h 308"/>
                  <a:gd name="T6" fmla="*/ 30 w 414"/>
                  <a:gd name="T7" fmla="*/ 66 h 308"/>
                  <a:gd name="T8" fmla="*/ 141 w 414"/>
                  <a:gd name="T9" fmla="*/ 57 h 308"/>
                  <a:gd name="T10" fmla="*/ 193 w 414"/>
                  <a:gd name="T11" fmla="*/ 59 h 308"/>
                  <a:gd name="T12" fmla="*/ 233 w 414"/>
                  <a:gd name="T13" fmla="*/ 36 h 308"/>
                  <a:gd name="T14" fmla="*/ 282 w 414"/>
                  <a:gd name="T15" fmla="*/ 4 h 308"/>
                  <a:gd name="T16" fmla="*/ 328 w 414"/>
                  <a:gd name="T17" fmla="*/ 2 h 308"/>
                  <a:gd name="T18" fmla="*/ 364 w 414"/>
                  <a:gd name="T19" fmla="*/ 0 h 308"/>
                  <a:gd name="T20" fmla="*/ 408 w 414"/>
                  <a:gd name="T21" fmla="*/ 12 h 308"/>
                  <a:gd name="T22" fmla="*/ 414 w 414"/>
                  <a:gd name="T23" fmla="*/ 36 h 308"/>
                  <a:gd name="T24" fmla="*/ 389 w 414"/>
                  <a:gd name="T25" fmla="*/ 49 h 308"/>
                  <a:gd name="T26" fmla="*/ 380 w 414"/>
                  <a:gd name="T27" fmla="*/ 95 h 308"/>
                  <a:gd name="T28" fmla="*/ 362 w 414"/>
                  <a:gd name="T29" fmla="*/ 133 h 308"/>
                  <a:gd name="T30" fmla="*/ 371 w 414"/>
                  <a:gd name="T31" fmla="*/ 143 h 308"/>
                  <a:gd name="T32" fmla="*/ 405 w 414"/>
                  <a:gd name="T33" fmla="*/ 178 h 308"/>
                  <a:gd name="T34" fmla="*/ 392 w 414"/>
                  <a:gd name="T35" fmla="*/ 181 h 308"/>
                  <a:gd name="T36" fmla="*/ 376 w 414"/>
                  <a:gd name="T37" fmla="*/ 191 h 308"/>
                  <a:gd name="T38" fmla="*/ 346 w 414"/>
                  <a:gd name="T39" fmla="*/ 181 h 308"/>
                  <a:gd name="T40" fmla="*/ 313 w 414"/>
                  <a:gd name="T41" fmla="*/ 197 h 308"/>
                  <a:gd name="T42" fmla="*/ 297 w 414"/>
                  <a:gd name="T43" fmla="*/ 224 h 308"/>
                  <a:gd name="T44" fmla="*/ 284 w 414"/>
                  <a:gd name="T45" fmla="*/ 240 h 308"/>
                  <a:gd name="T46" fmla="*/ 266 w 414"/>
                  <a:gd name="T47" fmla="*/ 263 h 308"/>
                  <a:gd name="T48" fmla="*/ 230 w 414"/>
                  <a:gd name="T49" fmla="*/ 279 h 308"/>
                  <a:gd name="T50" fmla="*/ 190 w 414"/>
                  <a:gd name="T51" fmla="*/ 271 h 308"/>
                  <a:gd name="T52" fmla="*/ 151 w 414"/>
                  <a:gd name="T53" fmla="*/ 263 h 308"/>
                  <a:gd name="T54" fmla="*/ 117 w 414"/>
                  <a:gd name="T55" fmla="*/ 281 h 308"/>
                  <a:gd name="T56" fmla="*/ 70 w 414"/>
                  <a:gd name="T57" fmla="*/ 294 h 308"/>
                  <a:gd name="T58" fmla="*/ 65 w 414"/>
                  <a:gd name="T59" fmla="*/ 294 h 308"/>
                  <a:gd name="T60" fmla="*/ 53 w 414"/>
                  <a:gd name="T61" fmla="*/ 308 h 308"/>
                  <a:gd name="T62" fmla="*/ 65 w 414"/>
                  <a:gd name="T63" fmla="*/ 274 h 308"/>
                  <a:gd name="T64" fmla="*/ 48 w 414"/>
                  <a:gd name="T65" fmla="*/ 233 h 308"/>
                  <a:gd name="T66" fmla="*/ 13 w 414"/>
                  <a:gd name="T67" fmla="*/ 211 h 308"/>
                  <a:gd name="T68" fmla="*/ 17 w 414"/>
                  <a:gd name="T69" fmla="*/ 179 h 308"/>
                  <a:gd name="T70" fmla="*/ 28 w 414"/>
                  <a:gd name="T71" fmla="*/ 156 h 308"/>
                  <a:gd name="T72" fmla="*/ 35 w 414"/>
                  <a:gd name="T73" fmla="*/ 145 h 308"/>
                  <a:gd name="T74" fmla="*/ 34 w 414"/>
                  <a:gd name="T75" fmla="*/ 115 h 308"/>
                  <a:gd name="T76" fmla="*/ 0 w 414"/>
                  <a:gd name="T77" fmla="*/ 83 h 308"/>
                  <a:gd name="T78" fmla="*/ 12 w 414"/>
                  <a:gd name="T79" fmla="*/ 47 h 308"/>
                  <a:gd name="T80" fmla="*/ 10 w 414"/>
                  <a:gd name="T81" fmla="*/ 45 h 3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4"/>
                  <a:gd name="T124" fmla="*/ 0 h 308"/>
                  <a:gd name="T125" fmla="*/ 414 w 414"/>
                  <a:gd name="T126" fmla="*/ 308 h 3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4" h="308">
                    <a:moveTo>
                      <a:pt x="10" y="45"/>
                    </a:moveTo>
                    <a:lnTo>
                      <a:pt x="13" y="34"/>
                    </a:lnTo>
                    <a:lnTo>
                      <a:pt x="30" y="41"/>
                    </a:lnTo>
                    <a:lnTo>
                      <a:pt x="30" y="66"/>
                    </a:lnTo>
                    <a:lnTo>
                      <a:pt x="141" y="57"/>
                    </a:lnTo>
                    <a:lnTo>
                      <a:pt x="193" y="59"/>
                    </a:lnTo>
                    <a:lnTo>
                      <a:pt x="233" y="36"/>
                    </a:lnTo>
                    <a:lnTo>
                      <a:pt x="282" y="4"/>
                    </a:lnTo>
                    <a:lnTo>
                      <a:pt x="328" y="2"/>
                    </a:lnTo>
                    <a:lnTo>
                      <a:pt x="364" y="0"/>
                    </a:lnTo>
                    <a:lnTo>
                      <a:pt x="408" y="12"/>
                    </a:lnTo>
                    <a:lnTo>
                      <a:pt x="414" y="36"/>
                    </a:lnTo>
                    <a:lnTo>
                      <a:pt x="389" y="49"/>
                    </a:lnTo>
                    <a:lnTo>
                      <a:pt x="380" y="95"/>
                    </a:lnTo>
                    <a:lnTo>
                      <a:pt x="362" y="133"/>
                    </a:lnTo>
                    <a:lnTo>
                      <a:pt x="371" y="143"/>
                    </a:lnTo>
                    <a:lnTo>
                      <a:pt x="405" y="178"/>
                    </a:lnTo>
                    <a:lnTo>
                      <a:pt x="392" y="181"/>
                    </a:lnTo>
                    <a:lnTo>
                      <a:pt x="376" y="191"/>
                    </a:lnTo>
                    <a:lnTo>
                      <a:pt x="346" y="181"/>
                    </a:lnTo>
                    <a:lnTo>
                      <a:pt x="313" y="197"/>
                    </a:lnTo>
                    <a:lnTo>
                      <a:pt x="297" y="224"/>
                    </a:lnTo>
                    <a:lnTo>
                      <a:pt x="284" y="240"/>
                    </a:lnTo>
                    <a:lnTo>
                      <a:pt x="266" y="263"/>
                    </a:lnTo>
                    <a:lnTo>
                      <a:pt x="230" y="279"/>
                    </a:lnTo>
                    <a:lnTo>
                      <a:pt x="190" y="271"/>
                    </a:lnTo>
                    <a:lnTo>
                      <a:pt x="151" y="263"/>
                    </a:lnTo>
                    <a:lnTo>
                      <a:pt x="117" y="281"/>
                    </a:lnTo>
                    <a:lnTo>
                      <a:pt x="70" y="294"/>
                    </a:lnTo>
                    <a:lnTo>
                      <a:pt x="65" y="294"/>
                    </a:lnTo>
                    <a:lnTo>
                      <a:pt x="53" y="308"/>
                    </a:lnTo>
                    <a:lnTo>
                      <a:pt x="65" y="274"/>
                    </a:lnTo>
                    <a:lnTo>
                      <a:pt x="48" y="233"/>
                    </a:lnTo>
                    <a:lnTo>
                      <a:pt x="13" y="211"/>
                    </a:lnTo>
                    <a:lnTo>
                      <a:pt x="17" y="179"/>
                    </a:lnTo>
                    <a:lnTo>
                      <a:pt x="28" y="156"/>
                    </a:lnTo>
                    <a:lnTo>
                      <a:pt x="35" y="145"/>
                    </a:lnTo>
                    <a:lnTo>
                      <a:pt x="34" y="115"/>
                    </a:lnTo>
                    <a:lnTo>
                      <a:pt x="0" y="83"/>
                    </a:lnTo>
                    <a:lnTo>
                      <a:pt x="12" y="47"/>
                    </a:lnTo>
                    <a:lnTo>
                      <a:pt x="10" y="45"/>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20" name="Group 580"/>
            <p:cNvGrpSpPr>
              <a:grpSpLocks/>
            </p:cNvGrpSpPr>
            <p:nvPr/>
          </p:nvGrpSpPr>
          <p:grpSpPr bwMode="auto">
            <a:xfrm>
              <a:off x="5614885" y="5256809"/>
              <a:ext cx="267041" cy="208094"/>
              <a:chOff x="3206" y="3255"/>
              <a:chExt cx="171" cy="141"/>
            </a:xfrm>
          </p:grpSpPr>
          <p:sp>
            <p:nvSpPr>
              <p:cNvPr id="173" name="Freeform 581"/>
              <p:cNvSpPr>
                <a:spLocks/>
              </p:cNvSpPr>
              <p:nvPr/>
            </p:nvSpPr>
            <p:spPr bwMode="auto">
              <a:xfrm>
                <a:off x="3206" y="3255"/>
                <a:ext cx="171" cy="141"/>
              </a:xfrm>
              <a:custGeom>
                <a:avLst/>
                <a:gdLst>
                  <a:gd name="T0" fmla="*/ 154 w 171"/>
                  <a:gd name="T1" fmla="*/ 22 h 141"/>
                  <a:gd name="T2" fmla="*/ 119 w 171"/>
                  <a:gd name="T3" fmla="*/ 0 h 141"/>
                  <a:gd name="T4" fmla="*/ 84 w 171"/>
                  <a:gd name="T5" fmla="*/ 4 h 141"/>
                  <a:gd name="T6" fmla="*/ 51 w 171"/>
                  <a:gd name="T7" fmla="*/ 22 h 141"/>
                  <a:gd name="T8" fmla="*/ 26 w 171"/>
                  <a:gd name="T9" fmla="*/ 27 h 141"/>
                  <a:gd name="T10" fmla="*/ 5 w 171"/>
                  <a:gd name="T11" fmla="*/ 54 h 141"/>
                  <a:gd name="T12" fmla="*/ 4 w 171"/>
                  <a:gd name="T13" fmla="*/ 52 h 141"/>
                  <a:gd name="T14" fmla="*/ 0 w 171"/>
                  <a:gd name="T15" fmla="*/ 70 h 141"/>
                  <a:gd name="T16" fmla="*/ 2 w 171"/>
                  <a:gd name="T17" fmla="*/ 105 h 141"/>
                  <a:gd name="T18" fmla="*/ 27 w 171"/>
                  <a:gd name="T19" fmla="*/ 141 h 141"/>
                  <a:gd name="T20" fmla="*/ 54 w 171"/>
                  <a:gd name="T21" fmla="*/ 141 h 141"/>
                  <a:gd name="T22" fmla="*/ 82 w 171"/>
                  <a:gd name="T23" fmla="*/ 139 h 141"/>
                  <a:gd name="T24" fmla="*/ 97 w 171"/>
                  <a:gd name="T25" fmla="*/ 129 h 141"/>
                  <a:gd name="T26" fmla="*/ 123 w 171"/>
                  <a:gd name="T27" fmla="*/ 105 h 141"/>
                  <a:gd name="T28" fmla="*/ 149 w 171"/>
                  <a:gd name="T29" fmla="*/ 107 h 141"/>
                  <a:gd name="T30" fmla="*/ 159 w 171"/>
                  <a:gd name="T31" fmla="*/ 96 h 141"/>
                  <a:gd name="T32" fmla="*/ 171 w 171"/>
                  <a:gd name="T33" fmla="*/ 63 h 141"/>
                  <a:gd name="T34" fmla="*/ 154 w 171"/>
                  <a:gd name="T35" fmla="*/ 22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1"/>
                  <a:gd name="T55" fmla="*/ 0 h 141"/>
                  <a:gd name="T56" fmla="*/ 171 w 171"/>
                  <a:gd name="T57" fmla="*/ 141 h 1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1" h="141">
                    <a:moveTo>
                      <a:pt x="154" y="22"/>
                    </a:moveTo>
                    <a:lnTo>
                      <a:pt x="119" y="0"/>
                    </a:lnTo>
                    <a:lnTo>
                      <a:pt x="84" y="4"/>
                    </a:lnTo>
                    <a:lnTo>
                      <a:pt x="51" y="22"/>
                    </a:lnTo>
                    <a:lnTo>
                      <a:pt x="26" y="27"/>
                    </a:lnTo>
                    <a:lnTo>
                      <a:pt x="5" y="54"/>
                    </a:lnTo>
                    <a:lnTo>
                      <a:pt x="4" y="52"/>
                    </a:lnTo>
                    <a:lnTo>
                      <a:pt x="0" y="70"/>
                    </a:lnTo>
                    <a:lnTo>
                      <a:pt x="2" y="105"/>
                    </a:lnTo>
                    <a:lnTo>
                      <a:pt x="27" y="141"/>
                    </a:lnTo>
                    <a:lnTo>
                      <a:pt x="54" y="141"/>
                    </a:lnTo>
                    <a:lnTo>
                      <a:pt x="82" y="139"/>
                    </a:lnTo>
                    <a:lnTo>
                      <a:pt x="97" y="129"/>
                    </a:lnTo>
                    <a:lnTo>
                      <a:pt x="123" y="105"/>
                    </a:lnTo>
                    <a:lnTo>
                      <a:pt x="149" y="107"/>
                    </a:lnTo>
                    <a:lnTo>
                      <a:pt x="159" y="96"/>
                    </a:lnTo>
                    <a:lnTo>
                      <a:pt x="171" y="63"/>
                    </a:lnTo>
                    <a:lnTo>
                      <a:pt x="154" y="22"/>
                    </a:lnTo>
                    <a:close/>
                  </a:path>
                </a:pathLst>
              </a:custGeom>
              <a:solidFill>
                <a:srgbClr val="FFFFFF"/>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74" name="Freeform 582"/>
              <p:cNvSpPr>
                <a:spLocks/>
              </p:cNvSpPr>
              <p:nvPr/>
            </p:nvSpPr>
            <p:spPr bwMode="auto">
              <a:xfrm>
                <a:off x="3206" y="3255"/>
                <a:ext cx="171" cy="141"/>
              </a:xfrm>
              <a:custGeom>
                <a:avLst/>
                <a:gdLst>
                  <a:gd name="T0" fmla="*/ 154 w 171"/>
                  <a:gd name="T1" fmla="*/ 22 h 141"/>
                  <a:gd name="T2" fmla="*/ 119 w 171"/>
                  <a:gd name="T3" fmla="*/ 0 h 141"/>
                  <a:gd name="T4" fmla="*/ 84 w 171"/>
                  <a:gd name="T5" fmla="*/ 4 h 141"/>
                  <a:gd name="T6" fmla="*/ 51 w 171"/>
                  <a:gd name="T7" fmla="*/ 22 h 141"/>
                  <a:gd name="T8" fmla="*/ 26 w 171"/>
                  <a:gd name="T9" fmla="*/ 27 h 141"/>
                  <a:gd name="T10" fmla="*/ 5 w 171"/>
                  <a:gd name="T11" fmla="*/ 54 h 141"/>
                  <a:gd name="T12" fmla="*/ 4 w 171"/>
                  <a:gd name="T13" fmla="*/ 52 h 141"/>
                  <a:gd name="T14" fmla="*/ 0 w 171"/>
                  <a:gd name="T15" fmla="*/ 70 h 141"/>
                  <a:gd name="T16" fmla="*/ 2 w 171"/>
                  <a:gd name="T17" fmla="*/ 105 h 141"/>
                  <a:gd name="T18" fmla="*/ 27 w 171"/>
                  <a:gd name="T19" fmla="*/ 141 h 141"/>
                  <a:gd name="T20" fmla="*/ 54 w 171"/>
                  <a:gd name="T21" fmla="*/ 141 h 141"/>
                  <a:gd name="T22" fmla="*/ 82 w 171"/>
                  <a:gd name="T23" fmla="*/ 139 h 141"/>
                  <a:gd name="T24" fmla="*/ 97 w 171"/>
                  <a:gd name="T25" fmla="*/ 129 h 141"/>
                  <a:gd name="T26" fmla="*/ 123 w 171"/>
                  <a:gd name="T27" fmla="*/ 105 h 141"/>
                  <a:gd name="T28" fmla="*/ 149 w 171"/>
                  <a:gd name="T29" fmla="*/ 107 h 141"/>
                  <a:gd name="T30" fmla="*/ 159 w 171"/>
                  <a:gd name="T31" fmla="*/ 96 h 141"/>
                  <a:gd name="T32" fmla="*/ 171 w 171"/>
                  <a:gd name="T33" fmla="*/ 63 h 141"/>
                  <a:gd name="T34" fmla="*/ 154 w 171"/>
                  <a:gd name="T35" fmla="*/ 22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1"/>
                  <a:gd name="T55" fmla="*/ 0 h 141"/>
                  <a:gd name="T56" fmla="*/ 171 w 171"/>
                  <a:gd name="T57" fmla="*/ 141 h 1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1" h="141">
                    <a:moveTo>
                      <a:pt x="154" y="22"/>
                    </a:moveTo>
                    <a:lnTo>
                      <a:pt x="119" y="0"/>
                    </a:lnTo>
                    <a:lnTo>
                      <a:pt x="84" y="4"/>
                    </a:lnTo>
                    <a:lnTo>
                      <a:pt x="51" y="22"/>
                    </a:lnTo>
                    <a:lnTo>
                      <a:pt x="26" y="27"/>
                    </a:lnTo>
                    <a:lnTo>
                      <a:pt x="5" y="54"/>
                    </a:lnTo>
                    <a:lnTo>
                      <a:pt x="4" y="52"/>
                    </a:lnTo>
                    <a:lnTo>
                      <a:pt x="0" y="70"/>
                    </a:lnTo>
                    <a:lnTo>
                      <a:pt x="2" y="105"/>
                    </a:lnTo>
                    <a:lnTo>
                      <a:pt x="27" y="141"/>
                    </a:lnTo>
                    <a:lnTo>
                      <a:pt x="54" y="141"/>
                    </a:lnTo>
                    <a:lnTo>
                      <a:pt x="82" y="139"/>
                    </a:lnTo>
                    <a:lnTo>
                      <a:pt x="97" y="129"/>
                    </a:lnTo>
                    <a:lnTo>
                      <a:pt x="123" y="105"/>
                    </a:lnTo>
                    <a:lnTo>
                      <a:pt x="149" y="107"/>
                    </a:lnTo>
                    <a:lnTo>
                      <a:pt x="159" y="96"/>
                    </a:lnTo>
                    <a:lnTo>
                      <a:pt x="171" y="63"/>
                    </a:lnTo>
                    <a:lnTo>
                      <a:pt x="154" y="22"/>
                    </a:lnTo>
                  </a:path>
                </a:pathLst>
              </a:custGeom>
              <a:noFill/>
              <a:ln w="3175" cap="rnd">
                <a:solidFill>
                  <a:srgbClr val="80808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121" name="Group 583"/>
            <p:cNvGrpSpPr>
              <a:grpSpLocks/>
            </p:cNvGrpSpPr>
            <p:nvPr/>
          </p:nvGrpSpPr>
          <p:grpSpPr bwMode="auto">
            <a:xfrm>
              <a:off x="5671104" y="5464903"/>
              <a:ext cx="9370" cy="20662"/>
              <a:chOff x="3242" y="3396"/>
              <a:chExt cx="6" cy="14"/>
            </a:xfrm>
          </p:grpSpPr>
          <p:sp>
            <p:nvSpPr>
              <p:cNvPr id="171" name="Freeform 584"/>
              <p:cNvSpPr>
                <a:spLocks/>
              </p:cNvSpPr>
              <p:nvPr/>
            </p:nvSpPr>
            <p:spPr bwMode="auto">
              <a:xfrm>
                <a:off x="3242" y="3396"/>
                <a:ext cx="6" cy="14"/>
              </a:xfrm>
              <a:custGeom>
                <a:avLst/>
                <a:gdLst>
                  <a:gd name="T0" fmla="*/ 6 w 6"/>
                  <a:gd name="T1" fmla="*/ 14 h 14"/>
                  <a:gd name="T2" fmla="*/ 4 w 6"/>
                  <a:gd name="T3" fmla="*/ 2 h 14"/>
                  <a:gd name="T4" fmla="*/ 0 w 6"/>
                  <a:gd name="T5" fmla="*/ 0 h 14"/>
                  <a:gd name="T6" fmla="*/ 6 w 6"/>
                  <a:gd name="T7" fmla="*/ 14 h 14"/>
                  <a:gd name="T8" fmla="*/ 0 60000 65536"/>
                  <a:gd name="T9" fmla="*/ 0 60000 65536"/>
                  <a:gd name="T10" fmla="*/ 0 60000 65536"/>
                  <a:gd name="T11" fmla="*/ 0 60000 65536"/>
                  <a:gd name="T12" fmla="*/ 0 w 6"/>
                  <a:gd name="T13" fmla="*/ 0 h 14"/>
                  <a:gd name="T14" fmla="*/ 6 w 6"/>
                  <a:gd name="T15" fmla="*/ 14 h 14"/>
                </a:gdLst>
                <a:ahLst/>
                <a:cxnLst>
                  <a:cxn ang="T8">
                    <a:pos x="T0" y="T1"/>
                  </a:cxn>
                  <a:cxn ang="T9">
                    <a:pos x="T2" y="T3"/>
                  </a:cxn>
                  <a:cxn ang="T10">
                    <a:pos x="T4" y="T5"/>
                  </a:cxn>
                  <a:cxn ang="T11">
                    <a:pos x="T6" y="T7"/>
                  </a:cxn>
                </a:cxnLst>
                <a:rect l="T12" t="T13" r="T14" b="T15"/>
                <a:pathLst>
                  <a:path w="6" h="14">
                    <a:moveTo>
                      <a:pt x="6" y="14"/>
                    </a:moveTo>
                    <a:lnTo>
                      <a:pt x="4" y="2"/>
                    </a:lnTo>
                    <a:lnTo>
                      <a:pt x="0" y="0"/>
                    </a:lnTo>
                    <a:lnTo>
                      <a:pt x="6" y="14"/>
                    </a:lnTo>
                    <a:close/>
                  </a:path>
                </a:pathLst>
              </a:custGeom>
              <a:solidFill>
                <a:srgbClr val="FFFFFF"/>
              </a:solid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72" name="Freeform 585"/>
              <p:cNvSpPr>
                <a:spLocks/>
              </p:cNvSpPr>
              <p:nvPr/>
            </p:nvSpPr>
            <p:spPr bwMode="auto">
              <a:xfrm>
                <a:off x="3242" y="3396"/>
                <a:ext cx="6" cy="14"/>
              </a:xfrm>
              <a:custGeom>
                <a:avLst/>
                <a:gdLst>
                  <a:gd name="T0" fmla="*/ 6 w 6"/>
                  <a:gd name="T1" fmla="*/ 14 h 14"/>
                  <a:gd name="T2" fmla="*/ 4 w 6"/>
                  <a:gd name="T3" fmla="*/ 2 h 14"/>
                  <a:gd name="T4" fmla="*/ 0 w 6"/>
                  <a:gd name="T5" fmla="*/ 0 h 14"/>
                  <a:gd name="T6" fmla="*/ 0 60000 65536"/>
                  <a:gd name="T7" fmla="*/ 0 60000 65536"/>
                  <a:gd name="T8" fmla="*/ 0 60000 65536"/>
                  <a:gd name="T9" fmla="*/ 0 w 6"/>
                  <a:gd name="T10" fmla="*/ 0 h 14"/>
                  <a:gd name="T11" fmla="*/ 6 w 6"/>
                  <a:gd name="T12" fmla="*/ 14 h 14"/>
                </a:gdLst>
                <a:ahLst/>
                <a:cxnLst>
                  <a:cxn ang="T6">
                    <a:pos x="T0" y="T1"/>
                  </a:cxn>
                  <a:cxn ang="T7">
                    <a:pos x="T2" y="T3"/>
                  </a:cxn>
                  <a:cxn ang="T8">
                    <a:pos x="T4" y="T5"/>
                  </a:cxn>
                </a:cxnLst>
                <a:rect l="T9" t="T10" r="T11" b="T12"/>
                <a:pathLst>
                  <a:path w="6" h="14">
                    <a:moveTo>
                      <a:pt x="6" y="14"/>
                    </a:moveTo>
                    <a:lnTo>
                      <a:pt x="4" y="2"/>
                    </a:lnTo>
                    <a:lnTo>
                      <a:pt x="0" y="0"/>
                    </a:lnTo>
                  </a:path>
                </a:pathLst>
              </a:custGeom>
              <a:noFill/>
              <a:ln w="3175" cap="rnd">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122" name="Group 589"/>
            <p:cNvGrpSpPr>
              <a:grpSpLocks/>
            </p:cNvGrpSpPr>
            <p:nvPr/>
          </p:nvGrpSpPr>
          <p:grpSpPr bwMode="auto">
            <a:xfrm>
              <a:off x="5485268" y="5243526"/>
              <a:ext cx="195205" cy="398479"/>
              <a:chOff x="3123" y="3246"/>
              <a:chExt cx="125" cy="270"/>
            </a:xfrm>
          </p:grpSpPr>
          <p:sp>
            <p:nvSpPr>
              <p:cNvPr id="169" name="Freeform 590"/>
              <p:cNvSpPr>
                <a:spLocks/>
              </p:cNvSpPr>
              <p:nvPr/>
            </p:nvSpPr>
            <p:spPr bwMode="auto">
              <a:xfrm>
                <a:off x="3123" y="3246"/>
                <a:ext cx="125" cy="270"/>
              </a:xfrm>
              <a:custGeom>
                <a:avLst/>
                <a:gdLst>
                  <a:gd name="T0" fmla="*/ 83 w 125"/>
                  <a:gd name="T1" fmla="*/ 79 h 270"/>
                  <a:gd name="T2" fmla="*/ 87 w 125"/>
                  <a:gd name="T3" fmla="*/ 61 h 270"/>
                  <a:gd name="T4" fmla="*/ 79 w 125"/>
                  <a:gd name="T5" fmla="*/ 35 h 270"/>
                  <a:gd name="T6" fmla="*/ 54 w 125"/>
                  <a:gd name="T7" fmla="*/ 13 h 270"/>
                  <a:gd name="T8" fmla="*/ 39 w 125"/>
                  <a:gd name="T9" fmla="*/ 9 h 270"/>
                  <a:gd name="T10" fmla="*/ 22 w 125"/>
                  <a:gd name="T11" fmla="*/ 0 h 270"/>
                  <a:gd name="T12" fmla="*/ 0 w 125"/>
                  <a:gd name="T13" fmla="*/ 31 h 270"/>
                  <a:gd name="T14" fmla="*/ 2 w 125"/>
                  <a:gd name="T15" fmla="*/ 68 h 270"/>
                  <a:gd name="T16" fmla="*/ 2 w 125"/>
                  <a:gd name="T17" fmla="*/ 72 h 270"/>
                  <a:gd name="T18" fmla="*/ 18 w 125"/>
                  <a:gd name="T19" fmla="*/ 97 h 270"/>
                  <a:gd name="T20" fmla="*/ 17 w 125"/>
                  <a:gd name="T21" fmla="*/ 127 h 270"/>
                  <a:gd name="T22" fmla="*/ 22 w 125"/>
                  <a:gd name="T23" fmla="*/ 157 h 270"/>
                  <a:gd name="T24" fmla="*/ 9 w 125"/>
                  <a:gd name="T25" fmla="*/ 185 h 270"/>
                  <a:gd name="T26" fmla="*/ 20 w 125"/>
                  <a:gd name="T27" fmla="*/ 211 h 270"/>
                  <a:gd name="T28" fmla="*/ 20 w 125"/>
                  <a:gd name="T29" fmla="*/ 220 h 270"/>
                  <a:gd name="T30" fmla="*/ 62 w 125"/>
                  <a:gd name="T31" fmla="*/ 251 h 270"/>
                  <a:gd name="T32" fmla="*/ 63 w 125"/>
                  <a:gd name="T33" fmla="*/ 267 h 270"/>
                  <a:gd name="T34" fmla="*/ 79 w 125"/>
                  <a:gd name="T35" fmla="*/ 270 h 270"/>
                  <a:gd name="T36" fmla="*/ 83 w 125"/>
                  <a:gd name="T37" fmla="*/ 257 h 270"/>
                  <a:gd name="T38" fmla="*/ 96 w 125"/>
                  <a:gd name="T39" fmla="*/ 229 h 270"/>
                  <a:gd name="T40" fmla="*/ 114 w 125"/>
                  <a:gd name="T41" fmla="*/ 204 h 270"/>
                  <a:gd name="T42" fmla="*/ 125 w 125"/>
                  <a:gd name="T43" fmla="*/ 164 h 270"/>
                  <a:gd name="T44" fmla="*/ 123 w 125"/>
                  <a:gd name="T45" fmla="*/ 152 h 270"/>
                  <a:gd name="T46" fmla="*/ 119 w 125"/>
                  <a:gd name="T47" fmla="*/ 150 h 270"/>
                  <a:gd name="T48" fmla="*/ 110 w 125"/>
                  <a:gd name="T49" fmla="*/ 150 h 270"/>
                  <a:gd name="T50" fmla="*/ 85 w 125"/>
                  <a:gd name="T51" fmla="*/ 114 h 270"/>
                  <a:gd name="T52" fmla="*/ 83 w 125"/>
                  <a:gd name="T53" fmla="*/ 79 h 2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5"/>
                  <a:gd name="T82" fmla="*/ 0 h 270"/>
                  <a:gd name="T83" fmla="*/ 125 w 125"/>
                  <a:gd name="T84" fmla="*/ 270 h 2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5" h="270">
                    <a:moveTo>
                      <a:pt x="83" y="79"/>
                    </a:moveTo>
                    <a:lnTo>
                      <a:pt x="87" y="61"/>
                    </a:lnTo>
                    <a:lnTo>
                      <a:pt x="79" y="35"/>
                    </a:lnTo>
                    <a:lnTo>
                      <a:pt x="54" y="13"/>
                    </a:lnTo>
                    <a:lnTo>
                      <a:pt x="39" y="9"/>
                    </a:lnTo>
                    <a:lnTo>
                      <a:pt x="22" y="0"/>
                    </a:lnTo>
                    <a:lnTo>
                      <a:pt x="0" y="31"/>
                    </a:lnTo>
                    <a:lnTo>
                      <a:pt x="2" y="68"/>
                    </a:lnTo>
                    <a:lnTo>
                      <a:pt x="2" y="72"/>
                    </a:lnTo>
                    <a:lnTo>
                      <a:pt x="18" y="97"/>
                    </a:lnTo>
                    <a:lnTo>
                      <a:pt x="17" y="127"/>
                    </a:lnTo>
                    <a:lnTo>
                      <a:pt x="22" y="157"/>
                    </a:lnTo>
                    <a:lnTo>
                      <a:pt x="9" y="185"/>
                    </a:lnTo>
                    <a:lnTo>
                      <a:pt x="20" y="211"/>
                    </a:lnTo>
                    <a:lnTo>
                      <a:pt x="20" y="220"/>
                    </a:lnTo>
                    <a:lnTo>
                      <a:pt x="62" y="251"/>
                    </a:lnTo>
                    <a:lnTo>
                      <a:pt x="63" y="267"/>
                    </a:lnTo>
                    <a:lnTo>
                      <a:pt x="79" y="270"/>
                    </a:lnTo>
                    <a:lnTo>
                      <a:pt x="83" y="257"/>
                    </a:lnTo>
                    <a:lnTo>
                      <a:pt x="96" y="229"/>
                    </a:lnTo>
                    <a:lnTo>
                      <a:pt x="114" y="204"/>
                    </a:lnTo>
                    <a:lnTo>
                      <a:pt x="125" y="164"/>
                    </a:lnTo>
                    <a:lnTo>
                      <a:pt x="123" y="152"/>
                    </a:lnTo>
                    <a:lnTo>
                      <a:pt x="119" y="150"/>
                    </a:lnTo>
                    <a:lnTo>
                      <a:pt x="110" y="150"/>
                    </a:lnTo>
                    <a:lnTo>
                      <a:pt x="85" y="114"/>
                    </a:lnTo>
                    <a:lnTo>
                      <a:pt x="83" y="79"/>
                    </a:lnTo>
                    <a:close/>
                  </a:path>
                </a:pathLst>
              </a:custGeom>
              <a:solidFill>
                <a:srgbClr val="FFFFFF"/>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70" name="Freeform 591"/>
              <p:cNvSpPr>
                <a:spLocks/>
              </p:cNvSpPr>
              <p:nvPr/>
            </p:nvSpPr>
            <p:spPr bwMode="auto">
              <a:xfrm>
                <a:off x="3123" y="3246"/>
                <a:ext cx="125" cy="270"/>
              </a:xfrm>
              <a:custGeom>
                <a:avLst/>
                <a:gdLst>
                  <a:gd name="T0" fmla="*/ 83 w 125"/>
                  <a:gd name="T1" fmla="*/ 79 h 270"/>
                  <a:gd name="T2" fmla="*/ 87 w 125"/>
                  <a:gd name="T3" fmla="*/ 61 h 270"/>
                  <a:gd name="T4" fmla="*/ 79 w 125"/>
                  <a:gd name="T5" fmla="*/ 35 h 270"/>
                  <a:gd name="T6" fmla="*/ 54 w 125"/>
                  <a:gd name="T7" fmla="*/ 13 h 270"/>
                  <a:gd name="T8" fmla="*/ 39 w 125"/>
                  <a:gd name="T9" fmla="*/ 9 h 270"/>
                  <a:gd name="T10" fmla="*/ 22 w 125"/>
                  <a:gd name="T11" fmla="*/ 0 h 270"/>
                  <a:gd name="T12" fmla="*/ 0 w 125"/>
                  <a:gd name="T13" fmla="*/ 31 h 270"/>
                  <a:gd name="T14" fmla="*/ 2 w 125"/>
                  <a:gd name="T15" fmla="*/ 68 h 270"/>
                  <a:gd name="T16" fmla="*/ 2 w 125"/>
                  <a:gd name="T17" fmla="*/ 72 h 270"/>
                  <a:gd name="T18" fmla="*/ 18 w 125"/>
                  <a:gd name="T19" fmla="*/ 97 h 270"/>
                  <a:gd name="T20" fmla="*/ 17 w 125"/>
                  <a:gd name="T21" fmla="*/ 127 h 270"/>
                  <a:gd name="T22" fmla="*/ 22 w 125"/>
                  <a:gd name="T23" fmla="*/ 157 h 270"/>
                  <a:gd name="T24" fmla="*/ 9 w 125"/>
                  <a:gd name="T25" fmla="*/ 185 h 270"/>
                  <a:gd name="T26" fmla="*/ 20 w 125"/>
                  <a:gd name="T27" fmla="*/ 211 h 270"/>
                  <a:gd name="T28" fmla="*/ 20 w 125"/>
                  <a:gd name="T29" fmla="*/ 220 h 270"/>
                  <a:gd name="T30" fmla="*/ 62 w 125"/>
                  <a:gd name="T31" fmla="*/ 251 h 270"/>
                  <a:gd name="T32" fmla="*/ 63 w 125"/>
                  <a:gd name="T33" fmla="*/ 267 h 270"/>
                  <a:gd name="T34" fmla="*/ 79 w 125"/>
                  <a:gd name="T35" fmla="*/ 270 h 270"/>
                  <a:gd name="T36" fmla="*/ 83 w 125"/>
                  <a:gd name="T37" fmla="*/ 257 h 270"/>
                  <a:gd name="T38" fmla="*/ 96 w 125"/>
                  <a:gd name="T39" fmla="*/ 229 h 270"/>
                  <a:gd name="T40" fmla="*/ 114 w 125"/>
                  <a:gd name="T41" fmla="*/ 204 h 270"/>
                  <a:gd name="T42" fmla="*/ 125 w 125"/>
                  <a:gd name="T43" fmla="*/ 164 h 270"/>
                  <a:gd name="T44" fmla="*/ 123 w 125"/>
                  <a:gd name="T45" fmla="*/ 152 h 270"/>
                  <a:gd name="T46" fmla="*/ 119 w 125"/>
                  <a:gd name="T47" fmla="*/ 150 h 270"/>
                  <a:gd name="T48" fmla="*/ 110 w 125"/>
                  <a:gd name="T49" fmla="*/ 150 h 270"/>
                  <a:gd name="T50" fmla="*/ 85 w 125"/>
                  <a:gd name="T51" fmla="*/ 114 h 270"/>
                  <a:gd name="T52" fmla="*/ 83 w 125"/>
                  <a:gd name="T53" fmla="*/ 79 h 2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5"/>
                  <a:gd name="T82" fmla="*/ 0 h 270"/>
                  <a:gd name="T83" fmla="*/ 125 w 125"/>
                  <a:gd name="T84" fmla="*/ 270 h 2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5" h="270">
                    <a:moveTo>
                      <a:pt x="83" y="79"/>
                    </a:moveTo>
                    <a:lnTo>
                      <a:pt x="87" y="61"/>
                    </a:lnTo>
                    <a:lnTo>
                      <a:pt x="79" y="35"/>
                    </a:lnTo>
                    <a:lnTo>
                      <a:pt x="54" y="13"/>
                    </a:lnTo>
                    <a:lnTo>
                      <a:pt x="39" y="9"/>
                    </a:lnTo>
                    <a:lnTo>
                      <a:pt x="22" y="0"/>
                    </a:lnTo>
                    <a:lnTo>
                      <a:pt x="0" y="31"/>
                    </a:lnTo>
                    <a:lnTo>
                      <a:pt x="2" y="68"/>
                    </a:lnTo>
                    <a:lnTo>
                      <a:pt x="2" y="72"/>
                    </a:lnTo>
                    <a:lnTo>
                      <a:pt x="18" y="97"/>
                    </a:lnTo>
                    <a:lnTo>
                      <a:pt x="17" y="127"/>
                    </a:lnTo>
                    <a:lnTo>
                      <a:pt x="22" y="157"/>
                    </a:lnTo>
                    <a:lnTo>
                      <a:pt x="9" y="185"/>
                    </a:lnTo>
                    <a:lnTo>
                      <a:pt x="20" y="211"/>
                    </a:lnTo>
                    <a:lnTo>
                      <a:pt x="20" y="220"/>
                    </a:lnTo>
                    <a:lnTo>
                      <a:pt x="62" y="251"/>
                    </a:lnTo>
                    <a:lnTo>
                      <a:pt x="63" y="267"/>
                    </a:lnTo>
                    <a:lnTo>
                      <a:pt x="79" y="270"/>
                    </a:lnTo>
                    <a:lnTo>
                      <a:pt x="83" y="257"/>
                    </a:lnTo>
                    <a:lnTo>
                      <a:pt x="96" y="229"/>
                    </a:lnTo>
                    <a:lnTo>
                      <a:pt x="114" y="204"/>
                    </a:lnTo>
                    <a:lnTo>
                      <a:pt x="125" y="164"/>
                    </a:lnTo>
                    <a:lnTo>
                      <a:pt x="123" y="152"/>
                    </a:lnTo>
                    <a:lnTo>
                      <a:pt x="119" y="150"/>
                    </a:lnTo>
                    <a:lnTo>
                      <a:pt x="110" y="150"/>
                    </a:lnTo>
                    <a:lnTo>
                      <a:pt x="85" y="114"/>
                    </a:lnTo>
                    <a:lnTo>
                      <a:pt x="83" y="79"/>
                    </a:lnTo>
                  </a:path>
                </a:pathLst>
              </a:custGeom>
              <a:noFill/>
              <a:ln w="3175" cap="rnd">
                <a:solidFill>
                  <a:srgbClr val="80808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123" name="Group 592"/>
            <p:cNvGrpSpPr>
              <a:grpSpLocks/>
            </p:cNvGrpSpPr>
            <p:nvPr/>
          </p:nvGrpSpPr>
          <p:grpSpPr bwMode="auto">
            <a:xfrm>
              <a:off x="5246337" y="5208106"/>
              <a:ext cx="132739" cy="63461"/>
              <a:chOff x="2970" y="3222"/>
              <a:chExt cx="85" cy="43"/>
            </a:xfrm>
          </p:grpSpPr>
          <p:sp>
            <p:nvSpPr>
              <p:cNvPr id="167" name="Freeform 593"/>
              <p:cNvSpPr>
                <a:spLocks/>
              </p:cNvSpPr>
              <p:nvPr/>
            </p:nvSpPr>
            <p:spPr bwMode="auto">
              <a:xfrm>
                <a:off x="2970" y="3222"/>
                <a:ext cx="82" cy="43"/>
              </a:xfrm>
              <a:custGeom>
                <a:avLst/>
                <a:gdLst>
                  <a:gd name="T0" fmla="*/ 0 w 85"/>
                  <a:gd name="T1" fmla="*/ 0 h 43"/>
                  <a:gd name="T2" fmla="*/ 4 w 85"/>
                  <a:gd name="T3" fmla="*/ 4 h 43"/>
                  <a:gd name="T4" fmla="*/ 41 w 85"/>
                  <a:gd name="T5" fmla="*/ 17 h 43"/>
                  <a:gd name="T6" fmla="*/ 69 w 85"/>
                  <a:gd name="T7" fmla="*/ 31 h 43"/>
                  <a:gd name="T8" fmla="*/ 85 w 85"/>
                  <a:gd name="T9" fmla="*/ 43 h 43"/>
                  <a:gd name="T10" fmla="*/ 85 w 85"/>
                  <a:gd name="T11" fmla="*/ 37 h 43"/>
                  <a:gd name="T12" fmla="*/ 78 w 85"/>
                  <a:gd name="T13" fmla="*/ 33 h 43"/>
                  <a:gd name="T14" fmla="*/ 47 w 85"/>
                  <a:gd name="T15" fmla="*/ 17 h 43"/>
                  <a:gd name="T16" fmla="*/ 32 w 85"/>
                  <a:gd name="T17" fmla="*/ 9 h 43"/>
                  <a:gd name="T18" fmla="*/ 0 w 85"/>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43"/>
                  <a:gd name="T32" fmla="*/ 85 w 85"/>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43">
                    <a:moveTo>
                      <a:pt x="0" y="0"/>
                    </a:moveTo>
                    <a:lnTo>
                      <a:pt x="4" y="4"/>
                    </a:lnTo>
                    <a:lnTo>
                      <a:pt x="41" y="17"/>
                    </a:lnTo>
                    <a:lnTo>
                      <a:pt x="69" y="31"/>
                    </a:lnTo>
                    <a:lnTo>
                      <a:pt x="85" y="43"/>
                    </a:lnTo>
                    <a:lnTo>
                      <a:pt x="85" y="37"/>
                    </a:lnTo>
                    <a:lnTo>
                      <a:pt x="78" y="33"/>
                    </a:lnTo>
                    <a:lnTo>
                      <a:pt x="47" y="17"/>
                    </a:lnTo>
                    <a:lnTo>
                      <a:pt x="32" y="9"/>
                    </a:lnTo>
                    <a:lnTo>
                      <a:pt x="0" y="0"/>
                    </a:lnTo>
                    <a:close/>
                  </a:path>
                </a:pathLst>
              </a:custGeom>
              <a:solidFill>
                <a:srgbClr val="FFFFFF"/>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68" name="Freeform 594"/>
              <p:cNvSpPr>
                <a:spLocks/>
              </p:cNvSpPr>
              <p:nvPr/>
            </p:nvSpPr>
            <p:spPr bwMode="auto">
              <a:xfrm>
                <a:off x="2970" y="3222"/>
                <a:ext cx="82" cy="43"/>
              </a:xfrm>
              <a:custGeom>
                <a:avLst/>
                <a:gdLst>
                  <a:gd name="T0" fmla="*/ 0 w 85"/>
                  <a:gd name="T1" fmla="*/ 0 h 43"/>
                  <a:gd name="T2" fmla="*/ 4 w 85"/>
                  <a:gd name="T3" fmla="*/ 4 h 43"/>
                  <a:gd name="T4" fmla="*/ 41 w 85"/>
                  <a:gd name="T5" fmla="*/ 17 h 43"/>
                  <a:gd name="T6" fmla="*/ 69 w 85"/>
                  <a:gd name="T7" fmla="*/ 31 h 43"/>
                  <a:gd name="T8" fmla="*/ 85 w 85"/>
                  <a:gd name="T9" fmla="*/ 43 h 43"/>
                  <a:gd name="T10" fmla="*/ 85 w 85"/>
                  <a:gd name="T11" fmla="*/ 37 h 43"/>
                  <a:gd name="T12" fmla="*/ 78 w 85"/>
                  <a:gd name="T13" fmla="*/ 33 h 43"/>
                  <a:gd name="T14" fmla="*/ 47 w 85"/>
                  <a:gd name="T15" fmla="*/ 17 h 43"/>
                  <a:gd name="T16" fmla="*/ 32 w 85"/>
                  <a:gd name="T17" fmla="*/ 9 h 43"/>
                  <a:gd name="T18" fmla="*/ 0 w 85"/>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43"/>
                  <a:gd name="T32" fmla="*/ 85 w 85"/>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43">
                    <a:moveTo>
                      <a:pt x="0" y="0"/>
                    </a:moveTo>
                    <a:lnTo>
                      <a:pt x="4" y="4"/>
                    </a:lnTo>
                    <a:lnTo>
                      <a:pt x="41" y="17"/>
                    </a:lnTo>
                    <a:lnTo>
                      <a:pt x="69" y="31"/>
                    </a:lnTo>
                    <a:lnTo>
                      <a:pt x="85" y="43"/>
                    </a:lnTo>
                    <a:lnTo>
                      <a:pt x="85" y="37"/>
                    </a:lnTo>
                    <a:lnTo>
                      <a:pt x="78" y="33"/>
                    </a:lnTo>
                    <a:lnTo>
                      <a:pt x="47" y="17"/>
                    </a:lnTo>
                    <a:lnTo>
                      <a:pt x="32" y="9"/>
                    </a:lnTo>
                    <a:lnTo>
                      <a:pt x="0" y="0"/>
                    </a:lnTo>
                  </a:path>
                </a:pathLst>
              </a:custGeom>
              <a:noFill/>
              <a:ln w="3175" cap="rnd">
                <a:solidFill>
                  <a:srgbClr val="808080"/>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sp>
          <p:nvSpPr>
            <p:cNvPr id="124" name="Rectangle 652"/>
            <p:cNvSpPr>
              <a:spLocks noChangeArrowheads="1"/>
            </p:cNvSpPr>
            <p:nvPr/>
          </p:nvSpPr>
          <p:spPr bwMode="auto">
            <a:xfrm>
              <a:off x="6040313" y="3599697"/>
              <a:ext cx="157153" cy="114314"/>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latin typeface="Arial" charset="0"/>
              </a:endParaRPr>
            </a:p>
          </p:txBody>
        </p:sp>
        <p:grpSp>
          <p:nvGrpSpPr>
            <p:cNvPr id="125" name="Group 669"/>
            <p:cNvGrpSpPr>
              <a:grpSpLocks/>
            </p:cNvGrpSpPr>
            <p:nvPr/>
          </p:nvGrpSpPr>
          <p:grpSpPr bwMode="auto">
            <a:xfrm>
              <a:off x="2619657" y="5904706"/>
              <a:ext cx="14055" cy="13283"/>
              <a:chOff x="1288" y="3694"/>
              <a:chExt cx="9" cy="9"/>
            </a:xfrm>
          </p:grpSpPr>
          <p:sp>
            <p:nvSpPr>
              <p:cNvPr id="165" name="Freeform 670"/>
              <p:cNvSpPr>
                <a:spLocks/>
              </p:cNvSpPr>
              <p:nvPr/>
            </p:nvSpPr>
            <p:spPr bwMode="auto">
              <a:xfrm>
                <a:off x="1288" y="3694"/>
                <a:ext cx="9" cy="9"/>
              </a:xfrm>
              <a:custGeom>
                <a:avLst/>
                <a:gdLst>
                  <a:gd name="T0" fmla="*/ 4 w 9"/>
                  <a:gd name="T1" fmla="*/ 0 h 9"/>
                  <a:gd name="T2" fmla="*/ 3 w 9"/>
                  <a:gd name="T3" fmla="*/ 0 h 9"/>
                  <a:gd name="T4" fmla="*/ 1 w 9"/>
                  <a:gd name="T5" fmla="*/ 2 h 9"/>
                  <a:gd name="T6" fmla="*/ 0 w 9"/>
                  <a:gd name="T7" fmla="*/ 3 h 9"/>
                  <a:gd name="T8" fmla="*/ 0 w 9"/>
                  <a:gd name="T9" fmla="*/ 4 h 9"/>
                  <a:gd name="T10" fmla="*/ 0 w 9"/>
                  <a:gd name="T11" fmla="*/ 6 h 9"/>
                  <a:gd name="T12" fmla="*/ 1 w 9"/>
                  <a:gd name="T13" fmla="*/ 7 h 9"/>
                  <a:gd name="T14" fmla="*/ 3 w 9"/>
                  <a:gd name="T15" fmla="*/ 7 h 9"/>
                  <a:gd name="T16" fmla="*/ 4 w 9"/>
                  <a:gd name="T17" fmla="*/ 9 h 9"/>
                  <a:gd name="T18" fmla="*/ 6 w 9"/>
                  <a:gd name="T19" fmla="*/ 7 h 9"/>
                  <a:gd name="T20" fmla="*/ 8 w 9"/>
                  <a:gd name="T21" fmla="*/ 7 h 9"/>
                  <a:gd name="T22" fmla="*/ 9 w 9"/>
                  <a:gd name="T23" fmla="*/ 6 h 9"/>
                  <a:gd name="T24" fmla="*/ 9 w 9"/>
                  <a:gd name="T25" fmla="*/ 4 h 9"/>
                  <a:gd name="T26" fmla="*/ 9 w 9"/>
                  <a:gd name="T27" fmla="*/ 3 h 9"/>
                  <a:gd name="T28" fmla="*/ 8 w 9"/>
                  <a:gd name="T29" fmla="*/ 2 h 9"/>
                  <a:gd name="T30" fmla="*/ 6 w 9"/>
                  <a:gd name="T31" fmla="*/ 0 h 9"/>
                  <a:gd name="T32" fmla="*/ 4 w 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9"/>
                  <a:gd name="T53" fmla="*/ 9 w 9"/>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9">
                    <a:moveTo>
                      <a:pt x="4" y="0"/>
                    </a:moveTo>
                    <a:lnTo>
                      <a:pt x="3" y="0"/>
                    </a:lnTo>
                    <a:lnTo>
                      <a:pt x="1" y="2"/>
                    </a:lnTo>
                    <a:lnTo>
                      <a:pt x="0" y="3"/>
                    </a:lnTo>
                    <a:lnTo>
                      <a:pt x="0" y="4"/>
                    </a:lnTo>
                    <a:lnTo>
                      <a:pt x="0" y="6"/>
                    </a:lnTo>
                    <a:lnTo>
                      <a:pt x="1" y="7"/>
                    </a:lnTo>
                    <a:lnTo>
                      <a:pt x="3" y="7"/>
                    </a:lnTo>
                    <a:lnTo>
                      <a:pt x="4" y="9"/>
                    </a:lnTo>
                    <a:lnTo>
                      <a:pt x="6" y="7"/>
                    </a:lnTo>
                    <a:lnTo>
                      <a:pt x="8" y="7"/>
                    </a:lnTo>
                    <a:lnTo>
                      <a:pt x="9" y="6"/>
                    </a:lnTo>
                    <a:lnTo>
                      <a:pt x="9" y="4"/>
                    </a:lnTo>
                    <a:lnTo>
                      <a:pt x="9" y="3"/>
                    </a:lnTo>
                    <a:lnTo>
                      <a:pt x="8" y="2"/>
                    </a:lnTo>
                    <a:lnTo>
                      <a:pt x="6" y="0"/>
                    </a:lnTo>
                    <a:lnTo>
                      <a:pt x="4" y="0"/>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66" name="Freeform 671"/>
              <p:cNvSpPr>
                <a:spLocks/>
              </p:cNvSpPr>
              <p:nvPr/>
            </p:nvSpPr>
            <p:spPr bwMode="auto">
              <a:xfrm>
                <a:off x="1288" y="3694"/>
                <a:ext cx="9" cy="9"/>
              </a:xfrm>
              <a:custGeom>
                <a:avLst/>
                <a:gdLst>
                  <a:gd name="T0" fmla="*/ 4 w 9"/>
                  <a:gd name="T1" fmla="*/ 0 h 9"/>
                  <a:gd name="T2" fmla="*/ 3 w 9"/>
                  <a:gd name="T3" fmla="*/ 0 h 9"/>
                  <a:gd name="T4" fmla="*/ 1 w 9"/>
                  <a:gd name="T5" fmla="*/ 2 h 9"/>
                  <a:gd name="T6" fmla="*/ 0 w 9"/>
                  <a:gd name="T7" fmla="*/ 3 h 9"/>
                  <a:gd name="T8" fmla="*/ 0 w 9"/>
                  <a:gd name="T9" fmla="*/ 4 h 9"/>
                  <a:gd name="T10" fmla="*/ 0 w 9"/>
                  <a:gd name="T11" fmla="*/ 6 h 9"/>
                  <a:gd name="T12" fmla="*/ 1 w 9"/>
                  <a:gd name="T13" fmla="*/ 7 h 9"/>
                  <a:gd name="T14" fmla="*/ 3 w 9"/>
                  <a:gd name="T15" fmla="*/ 7 h 9"/>
                  <a:gd name="T16" fmla="*/ 4 w 9"/>
                  <a:gd name="T17" fmla="*/ 9 h 9"/>
                  <a:gd name="T18" fmla="*/ 6 w 9"/>
                  <a:gd name="T19" fmla="*/ 7 h 9"/>
                  <a:gd name="T20" fmla="*/ 8 w 9"/>
                  <a:gd name="T21" fmla="*/ 7 h 9"/>
                  <a:gd name="T22" fmla="*/ 9 w 9"/>
                  <a:gd name="T23" fmla="*/ 6 h 9"/>
                  <a:gd name="T24" fmla="*/ 9 w 9"/>
                  <a:gd name="T25" fmla="*/ 4 h 9"/>
                  <a:gd name="T26" fmla="*/ 9 w 9"/>
                  <a:gd name="T27" fmla="*/ 3 h 9"/>
                  <a:gd name="T28" fmla="*/ 8 w 9"/>
                  <a:gd name="T29" fmla="*/ 2 h 9"/>
                  <a:gd name="T30" fmla="*/ 6 w 9"/>
                  <a:gd name="T31" fmla="*/ 0 h 9"/>
                  <a:gd name="T32" fmla="*/ 4 w 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9"/>
                  <a:gd name="T53" fmla="*/ 9 w 9"/>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9">
                    <a:moveTo>
                      <a:pt x="4" y="0"/>
                    </a:moveTo>
                    <a:lnTo>
                      <a:pt x="3" y="0"/>
                    </a:lnTo>
                    <a:lnTo>
                      <a:pt x="1" y="2"/>
                    </a:lnTo>
                    <a:lnTo>
                      <a:pt x="0" y="3"/>
                    </a:lnTo>
                    <a:lnTo>
                      <a:pt x="0" y="4"/>
                    </a:lnTo>
                    <a:lnTo>
                      <a:pt x="0" y="6"/>
                    </a:lnTo>
                    <a:lnTo>
                      <a:pt x="1" y="7"/>
                    </a:lnTo>
                    <a:lnTo>
                      <a:pt x="3" y="7"/>
                    </a:lnTo>
                    <a:lnTo>
                      <a:pt x="4" y="9"/>
                    </a:lnTo>
                    <a:lnTo>
                      <a:pt x="6" y="7"/>
                    </a:lnTo>
                    <a:lnTo>
                      <a:pt x="8" y="7"/>
                    </a:lnTo>
                    <a:lnTo>
                      <a:pt x="9" y="6"/>
                    </a:lnTo>
                    <a:lnTo>
                      <a:pt x="9" y="4"/>
                    </a:lnTo>
                    <a:lnTo>
                      <a:pt x="9" y="3"/>
                    </a:lnTo>
                    <a:lnTo>
                      <a:pt x="8" y="2"/>
                    </a:lnTo>
                    <a:lnTo>
                      <a:pt x="6" y="0"/>
                    </a:lnTo>
                    <a:lnTo>
                      <a:pt x="4" y="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26" name="Group 710"/>
            <p:cNvGrpSpPr>
              <a:grpSpLocks/>
            </p:cNvGrpSpPr>
            <p:nvPr/>
          </p:nvGrpSpPr>
          <p:grpSpPr bwMode="auto">
            <a:xfrm>
              <a:off x="5628939" y="5247954"/>
              <a:ext cx="276410" cy="126923"/>
              <a:chOff x="3215" y="3249"/>
              <a:chExt cx="177" cy="86"/>
            </a:xfrm>
          </p:grpSpPr>
          <p:sp>
            <p:nvSpPr>
              <p:cNvPr id="163" name="Freeform 711"/>
              <p:cNvSpPr>
                <a:spLocks/>
              </p:cNvSpPr>
              <p:nvPr/>
            </p:nvSpPr>
            <p:spPr bwMode="auto">
              <a:xfrm>
                <a:off x="3215" y="3249"/>
                <a:ext cx="177" cy="86"/>
              </a:xfrm>
              <a:custGeom>
                <a:avLst/>
                <a:gdLst>
                  <a:gd name="T0" fmla="*/ 0 w 1808"/>
                  <a:gd name="T1" fmla="*/ 0 h 875"/>
                  <a:gd name="T2" fmla="*/ 0 w 1808"/>
                  <a:gd name="T3" fmla="*/ 0 h 875"/>
                  <a:gd name="T4" fmla="*/ 0 w 1808"/>
                  <a:gd name="T5" fmla="*/ 0 h 875"/>
                  <a:gd name="T6" fmla="*/ 0 w 1808"/>
                  <a:gd name="T7" fmla="*/ 0 h 875"/>
                  <a:gd name="T8" fmla="*/ 0 w 1808"/>
                  <a:gd name="T9" fmla="*/ 0 h 875"/>
                  <a:gd name="T10" fmla="*/ 0 w 1808"/>
                  <a:gd name="T11" fmla="*/ 0 h 875"/>
                  <a:gd name="T12" fmla="*/ 0 w 1808"/>
                  <a:gd name="T13" fmla="*/ 0 h 875"/>
                  <a:gd name="T14" fmla="*/ 0 60000 65536"/>
                  <a:gd name="T15" fmla="*/ 0 60000 65536"/>
                  <a:gd name="T16" fmla="*/ 0 60000 65536"/>
                  <a:gd name="T17" fmla="*/ 0 60000 65536"/>
                  <a:gd name="T18" fmla="*/ 0 60000 65536"/>
                  <a:gd name="T19" fmla="*/ 0 60000 65536"/>
                  <a:gd name="T20" fmla="*/ 0 60000 65536"/>
                  <a:gd name="T21" fmla="*/ 0 w 1808"/>
                  <a:gd name="T22" fmla="*/ 0 h 875"/>
                  <a:gd name="T23" fmla="*/ 1808 w 1808"/>
                  <a:gd name="T24" fmla="*/ 875 h 8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8" h="875">
                    <a:moveTo>
                      <a:pt x="0" y="500"/>
                    </a:moveTo>
                    <a:cubicBezTo>
                      <a:pt x="58" y="459"/>
                      <a:pt x="116" y="409"/>
                      <a:pt x="183" y="375"/>
                    </a:cubicBezTo>
                    <a:cubicBezTo>
                      <a:pt x="241" y="342"/>
                      <a:pt x="316" y="350"/>
                      <a:pt x="375" y="317"/>
                    </a:cubicBezTo>
                    <a:cubicBezTo>
                      <a:pt x="850" y="0"/>
                      <a:pt x="291" y="209"/>
                      <a:pt x="741" y="67"/>
                    </a:cubicBezTo>
                    <a:cubicBezTo>
                      <a:pt x="933" y="84"/>
                      <a:pt x="1141" y="34"/>
                      <a:pt x="1308" y="125"/>
                    </a:cubicBezTo>
                    <a:cubicBezTo>
                      <a:pt x="1441" y="192"/>
                      <a:pt x="1558" y="500"/>
                      <a:pt x="1558" y="500"/>
                    </a:cubicBezTo>
                    <a:cubicBezTo>
                      <a:pt x="1600" y="634"/>
                      <a:pt x="1633" y="875"/>
                      <a:pt x="1808" y="875"/>
                    </a:cubicBezTo>
                  </a:path>
                </a:pathLst>
              </a:custGeom>
              <a:solidFill>
                <a:srgbClr val="FFCC00"/>
              </a:solidFill>
              <a:ln w="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64" name="Freeform 712"/>
              <p:cNvSpPr>
                <a:spLocks/>
              </p:cNvSpPr>
              <p:nvPr/>
            </p:nvSpPr>
            <p:spPr bwMode="auto">
              <a:xfrm>
                <a:off x="3215" y="3249"/>
                <a:ext cx="177" cy="86"/>
              </a:xfrm>
              <a:custGeom>
                <a:avLst/>
                <a:gdLst>
                  <a:gd name="T0" fmla="*/ 0 w 177"/>
                  <a:gd name="T1" fmla="*/ 49 h 86"/>
                  <a:gd name="T2" fmla="*/ 18 w 177"/>
                  <a:gd name="T3" fmla="*/ 37 h 86"/>
                  <a:gd name="T4" fmla="*/ 37 w 177"/>
                  <a:gd name="T5" fmla="*/ 31 h 86"/>
                  <a:gd name="T6" fmla="*/ 73 w 177"/>
                  <a:gd name="T7" fmla="*/ 7 h 86"/>
                  <a:gd name="T8" fmla="*/ 128 w 177"/>
                  <a:gd name="T9" fmla="*/ 12 h 86"/>
                  <a:gd name="T10" fmla="*/ 153 w 177"/>
                  <a:gd name="T11" fmla="*/ 49 h 86"/>
                  <a:gd name="T12" fmla="*/ 177 w 177"/>
                  <a:gd name="T13" fmla="*/ 86 h 86"/>
                  <a:gd name="T14" fmla="*/ 0 60000 65536"/>
                  <a:gd name="T15" fmla="*/ 0 60000 65536"/>
                  <a:gd name="T16" fmla="*/ 0 60000 65536"/>
                  <a:gd name="T17" fmla="*/ 0 60000 65536"/>
                  <a:gd name="T18" fmla="*/ 0 60000 65536"/>
                  <a:gd name="T19" fmla="*/ 0 60000 65536"/>
                  <a:gd name="T20" fmla="*/ 0 60000 65536"/>
                  <a:gd name="T21" fmla="*/ 0 w 177"/>
                  <a:gd name="T22" fmla="*/ 0 h 86"/>
                  <a:gd name="T23" fmla="*/ 177 w 177"/>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86">
                    <a:moveTo>
                      <a:pt x="0" y="49"/>
                    </a:moveTo>
                    <a:cubicBezTo>
                      <a:pt x="6" y="45"/>
                      <a:pt x="12" y="40"/>
                      <a:pt x="18" y="37"/>
                    </a:cubicBezTo>
                    <a:cubicBezTo>
                      <a:pt x="24" y="34"/>
                      <a:pt x="31" y="34"/>
                      <a:pt x="37" y="31"/>
                    </a:cubicBezTo>
                    <a:cubicBezTo>
                      <a:pt x="84" y="0"/>
                      <a:pt x="29" y="21"/>
                      <a:pt x="73" y="7"/>
                    </a:cubicBezTo>
                    <a:cubicBezTo>
                      <a:pt x="92" y="8"/>
                      <a:pt x="112" y="3"/>
                      <a:pt x="128" y="12"/>
                    </a:cubicBezTo>
                    <a:cubicBezTo>
                      <a:pt x="141" y="19"/>
                      <a:pt x="153" y="49"/>
                      <a:pt x="153" y="49"/>
                    </a:cubicBezTo>
                    <a:cubicBezTo>
                      <a:pt x="157" y="62"/>
                      <a:pt x="160" y="86"/>
                      <a:pt x="177" y="86"/>
                    </a:cubicBezTo>
                  </a:path>
                </a:pathLst>
              </a:custGeom>
              <a:solidFill>
                <a:srgbClr val="FFFFFF"/>
              </a:solidFill>
              <a:ln w="7938" cap="rnd">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127" name="Group 737"/>
            <p:cNvGrpSpPr>
              <a:grpSpLocks/>
            </p:cNvGrpSpPr>
            <p:nvPr/>
          </p:nvGrpSpPr>
          <p:grpSpPr bwMode="auto">
            <a:xfrm>
              <a:off x="5375954" y="5118080"/>
              <a:ext cx="190520" cy="233184"/>
              <a:chOff x="3053" y="3161"/>
              <a:chExt cx="122" cy="158"/>
            </a:xfrm>
          </p:grpSpPr>
          <p:sp>
            <p:nvSpPr>
              <p:cNvPr id="161" name="Freeform 738"/>
              <p:cNvSpPr>
                <a:spLocks/>
              </p:cNvSpPr>
              <p:nvPr/>
            </p:nvSpPr>
            <p:spPr bwMode="auto">
              <a:xfrm>
                <a:off x="3053" y="3161"/>
                <a:ext cx="125" cy="158"/>
              </a:xfrm>
              <a:custGeom>
                <a:avLst/>
                <a:gdLst>
                  <a:gd name="T0" fmla="*/ 94 w 122"/>
                  <a:gd name="T1" fmla="*/ 87 h 158"/>
                  <a:gd name="T2" fmla="*/ 122 w 122"/>
                  <a:gd name="T3" fmla="*/ 61 h 158"/>
                  <a:gd name="T4" fmla="*/ 96 w 122"/>
                  <a:gd name="T5" fmla="*/ 49 h 158"/>
                  <a:gd name="T6" fmla="*/ 83 w 122"/>
                  <a:gd name="T7" fmla="*/ 33 h 158"/>
                  <a:gd name="T8" fmla="*/ 66 w 122"/>
                  <a:gd name="T9" fmla="*/ 21 h 158"/>
                  <a:gd name="T10" fmla="*/ 63 w 122"/>
                  <a:gd name="T11" fmla="*/ 15 h 158"/>
                  <a:gd name="T12" fmla="*/ 61 w 122"/>
                  <a:gd name="T13" fmla="*/ 0 h 158"/>
                  <a:gd name="T14" fmla="*/ 26 w 122"/>
                  <a:gd name="T15" fmla="*/ 10 h 158"/>
                  <a:gd name="T16" fmla="*/ 34 w 122"/>
                  <a:gd name="T17" fmla="*/ 31 h 158"/>
                  <a:gd name="T18" fmla="*/ 14 w 122"/>
                  <a:gd name="T19" fmla="*/ 38 h 158"/>
                  <a:gd name="T20" fmla="*/ 0 w 122"/>
                  <a:gd name="T21" fmla="*/ 77 h 158"/>
                  <a:gd name="T22" fmla="*/ 0 w 122"/>
                  <a:gd name="T23" fmla="*/ 103 h 158"/>
                  <a:gd name="T24" fmla="*/ 8 w 122"/>
                  <a:gd name="T25" fmla="*/ 103 h 158"/>
                  <a:gd name="T26" fmla="*/ 24 w 122"/>
                  <a:gd name="T27" fmla="*/ 114 h 158"/>
                  <a:gd name="T28" fmla="*/ 31 w 122"/>
                  <a:gd name="T29" fmla="*/ 119 h 158"/>
                  <a:gd name="T30" fmla="*/ 42 w 122"/>
                  <a:gd name="T31" fmla="*/ 124 h 158"/>
                  <a:gd name="T32" fmla="*/ 55 w 122"/>
                  <a:gd name="T33" fmla="*/ 137 h 158"/>
                  <a:gd name="T34" fmla="*/ 71 w 122"/>
                  <a:gd name="T35" fmla="*/ 158 h 158"/>
                  <a:gd name="T36" fmla="*/ 70 w 122"/>
                  <a:gd name="T37" fmla="*/ 121 h 158"/>
                  <a:gd name="T38" fmla="*/ 79 w 122"/>
                  <a:gd name="T39" fmla="*/ 104 h 158"/>
                  <a:gd name="T40" fmla="*/ 94 w 122"/>
                  <a:gd name="T41" fmla="*/ 87 h 1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158"/>
                  <a:gd name="T65" fmla="*/ 122 w 122"/>
                  <a:gd name="T66" fmla="*/ 158 h 1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158">
                    <a:moveTo>
                      <a:pt x="94" y="87"/>
                    </a:moveTo>
                    <a:lnTo>
                      <a:pt x="122" y="61"/>
                    </a:lnTo>
                    <a:lnTo>
                      <a:pt x="96" y="49"/>
                    </a:lnTo>
                    <a:lnTo>
                      <a:pt x="83" y="33"/>
                    </a:lnTo>
                    <a:lnTo>
                      <a:pt x="66" y="21"/>
                    </a:lnTo>
                    <a:lnTo>
                      <a:pt x="63" y="15"/>
                    </a:lnTo>
                    <a:lnTo>
                      <a:pt x="61" y="0"/>
                    </a:lnTo>
                    <a:lnTo>
                      <a:pt x="26" y="10"/>
                    </a:lnTo>
                    <a:lnTo>
                      <a:pt x="34" y="31"/>
                    </a:lnTo>
                    <a:lnTo>
                      <a:pt x="14" y="38"/>
                    </a:lnTo>
                    <a:lnTo>
                      <a:pt x="0" y="77"/>
                    </a:lnTo>
                    <a:lnTo>
                      <a:pt x="0" y="103"/>
                    </a:lnTo>
                    <a:lnTo>
                      <a:pt x="8" y="103"/>
                    </a:lnTo>
                    <a:lnTo>
                      <a:pt x="24" y="114"/>
                    </a:lnTo>
                    <a:lnTo>
                      <a:pt x="31" y="119"/>
                    </a:lnTo>
                    <a:lnTo>
                      <a:pt x="42" y="124"/>
                    </a:lnTo>
                    <a:lnTo>
                      <a:pt x="55" y="137"/>
                    </a:lnTo>
                    <a:lnTo>
                      <a:pt x="71" y="158"/>
                    </a:lnTo>
                    <a:lnTo>
                      <a:pt x="70" y="121"/>
                    </a:lnTo>
                    <a:lnTo>
                      <a:pt x="79" y="104"/>
                    </a:lnTo>
                    <a:lnTo>
                      <a:pt x="94" y="87"/>
                    </a:lnTo>
                    <a:close/>
                  </a:path>
                </a:pathLst>
              </a:custGeom>
              <a:solidFill>
                <a:srgbClr val="FFCC00"/>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62" name="Freeform 739"/>
              <p:cNvSpPr>
                <a:spLocks/>
              </p:cNvSpPr>
              <p:nvPr/>
            </p:nvSpPr>
            <p:spPr bwMode="auto">
              <a:xfrm>
                <a:off x="3053" y="3161"/>
                <a:ext cx="125" cy="158"/>
              </a:xfrm>
              <a:custGeom>
                <a:avLst/>
                <a:gdLst>
                  <a:gd name="T0" fmla="*/ 94 w 122"/>
                  <a:gd name="T1" fmla="*/ 87 h 158"/>
                  <a:gd name="T2" fmla="*/ 122 w 122"/>
                  <a:gd name="T3" fmla="*/ 61 h 158"/>
                  <a:gd name="T4" fmla="*/ 96 w 122"/>
                  <a:gd name="T5" fmla="*/ 49 h 158"/>
                  <a:gd name="T6" fmla="*/ 83 w 122"/>
                  <a:gd name="T7" fmla="*/ 33 h 158"/>
                  <a:gd name="T8" fmla="*/ 66 w 122"/>
                  <a:gd name="T9" fmla="*/ 21 h 158"/>
                  <a:gd name="T10" fmla="*/ 63 w 122"/>
                  <a:gd name="T11" fmla="*/ 15 h 158"/>
                  <a:gd name="T12" fmla="*/ 61 w 122"/>
                  <a:gd name="T13" fmla="*/ 0 h 158"/>
                  <a:gd name="T14" fmla="*/ 26 w 122"/>
                  <a:gd name="T15" fmla="*/ 10 h 158"/>
                  <a:gd name="T16" fmla="*/ 34 w 122"/>
                  <a:gd name="T17" fmla="*/ 31 h 158"/>
                  <a:gd name="T18" fmla="*/ 14 w 122"/>
                  <a:gd name="T19" fmla="*/ 38 h 158"/>
                  <a:gd name="T20" fmla="*/ 0 w 122"/>
                  <a:gd name="T21" fmla="*/ 77 h 158"/>
                  <a:gd name="T22" fmla="*/ 0 w 122"/>
                  <a:gd name="T23" fmla="*/ 103 h 158"/>
                  <a:gd name="T24" fmla="*/ 8 w 122"/>
                  <a:gd name="T25" fmla="*/ 103 h 158"/>
                  <a:gd name="T26" fmla="*/ 24 w 122"/>
                  <a:gd name="T27" fmla="*/ 114 h 158"/>
                  <a:gd name="T28" fmla="*/ 31 w 122"/>
                  <a:gd name="T29" fmla="*/ 119 h 158"/>
                  <a:gd name="T30" fmla="*/ 42 w 122"/>
                  <a:gd name="T31" fmla="*/ 124 h 158"/>
                  <a:gd name="T32" fmla="*/ 55 w 122"/>
                  <a:gd name="T33" fmla="*/ 137 h 158"/>
                  <a:gd name="T34" fmla="*/ 71 w 122"/>
                  <a:gd name="T35" fmla="*/ 158 h 158"/>
                  <a:gd name="T36" fmla="*/ 70 w 122"/>
                  <a:gd name="T37" fmla="*/ 121 h 158"/>
                  <a:gd name="T38" fmla="*/ 79 w 122"/>
                  <a:gd name="T39" fmla="*/ 104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58"/>
                  <a:gd name="T62" fmla="*/ 122 w 122"/>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58">
                    <a:moveTo>
                      <a:pt x="94" y="87"/>
                    </a:moveTo>
                    <a:lnTo>
                      <a:pt x="122" y="61"/>
                    </a:lnTo>
                    <a:lnTo>
                      <a:pt x="96" y="49"/>
                    </a:lnTo>
                    <a:lnTo>
                      <a:pt x="83" y="33"/>
                    </a:lnTo>
                    <a:lnTo>
                      <a:pt x="66" y="21"/>
                    </a:lnTo>
                    <a:lnTo>
                      <a:pt x="63" y="15"/>
                    </a:lnTo>
                    <a:lnTo>
                      <a:pt x="61" y="0"/>
                    </a:lnTo>
                    <a:lnTo>
                      <a:pt x="26" y="10"/>
                    </a:lnTo>
                    <a:lnTo>
                      <a:pt x="34" y="31"/>
                    </a:lnTo>
                    <a:lnTo>
                      <a:pt x="14" y="38"/>
                    </a:lnTo>
                    <a:lnTo>
                      <a:pt x="0" y="77"/>
                    </a:lnTo>
                    <a:lnTo>
                      <a:pt x="0" y="103"/>
                    </a:lnTo>
                    <a:lnTo>
                      <a:pt x="8" y="103"/>
                    </a:lnTo>
                    <a:lnTo>
                      <a:pt x="24" y="114"/>
                    </a:lnTo>
                    <a:lnTo>
                      <a:pt x="31" y="119"/>
                    </a:lnTo>
                    <a:lnTo>
                      <a:pt x="42" y="124"/>
                    </a:lnTo>
                    <a:lnTo>
                      <a:pt x="55" y="137"/>
                    </a:lnTo>
                    <a:lnTo>
                      <a:pt x="71" y="158"/>
                    </a:lnTo>
                    <a:lnTo>
                      <a:pt x="70" y="121"/>
                    </a:lnTo>
                    <a:lnTo>
                      <a:pt x="79" y="104"/>
                    </a:lnTo>
                  </a:path>
                </a:pathLst>
              </a:custGeom>
              <a:solidFill>
                <a:srgbClr val="FFFFFF"/>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grpSp>
        <p:grpSp>
          <p:nvGrpSpPr>
            <p:cNvPr id="128" name="Group 257"/>
            <p:cNvGrpSpPr>
              <a:grpSpLocks/>
            </p:cNvGrpSpPr>
            <p:nvPr/>
          </p:nvGrpSpPr>
          <p:grpSpPr bwMode="auto">
            <a:xfrm>
              <a:off x="3854915" y="4037760"/>
              <a:ext cx="323260" cy="267128"/>
              <a:chOff x="2079" y="2429"/>
              <a:chExt cx="207" cy="181"/>
            </a:xfrm>
          </p:grpSpPr>
          <p:sp>
            <p:nvSpPr>
              <p:cNvPr id="159" name="Freeform 258"/>
              <p:cNvSpPr>
                <a:spLocks/>
              </p:cNvSpPr>
              <p:nvPr/>
            </p:nvSpPr>
            <p:spPr bwMode="auto">
              <a:xfrm>
                <a:off x="2079" y="2429"/>
                <a:ext cx="207" cy="181"/>
              </a:xfrm>
              <a:custGeom>
                <a:avLst/>
                <a:gdLst>
                  <a:gd name="T0" fmla="*/ 182 w 207"/>
                  <a:gd name="T1" fmla="*/ 49 h 181"/>
                  <a:gd name="T2" fmla="*/ 166 w 207"/>
                  <a:gd name="T3" fmla="*/ 22 h 181"/>
                  <a:gd name="T4" fmla="*/ 146 w 207"/>
                  <a:gd name="T5" fmla="*/ 0 h 181"/>
                  <a:gd name="T6" fmla="*/ 126 w 207"/>
                  <a:gd name="T7" fmla="*/ 0 h 181"/>
                  <a:gd name="T8" fmla="*/ 99 w 207"/>
                  <a:gd name="T9" fmla="*/ 4 h 181"/>
                  <a:gd name="T10" fmla="*/ 95 w 207"/>
                  <a:gd name="T11" fmla="*/ 12 h 181"/>
                  <a:gd name="T12" fmla="*/ 72 w 207"/>
                  <a:gd name="T13" fmla="*/ 15 h 181"/>
                  <a:gd name="T14" fmla="*/ 50 w 207"/>
                  <a:gd name="T15" fmla="*/ 0 h 181"/>
                  <a:gd name="T16" fmla="*/ 18 w 207"/>
                  <a:gd name="T17" fmla="*/ 10 h 181"/>
                  <a:gd name="T18" fmla="*/ 0 w 207"/>
                  <a:gd name="T19" fmla="*/ 18 h 181"/>
                  <a:gd name="T20" fmla="*/ 19 w 207"/>
                  <a:gd name="T21" fmla="*/ 51 h 181"/>
                  <a:gd name="T22" fmla="*/ 36 w 207"/>
                  <a:gd name="T23" fmla="*/ 60 h 181"/>
                  <a:gd name="T24" fmla="*/ 52 w 207"/>
                  <a:gd name="T25" fmla="*/ 81 h 181"/>
                  <a:gd name="T26" fmla="*/ 67 w 207"/>
                  <a:gd name="T27" fmla="*/ 94 h 181"/>
                  <a:gd name="T28" fmla="*/ 84 w 207"/>
                  <a:gd name="T29" fmla="*/ 104 h 181"/>
                  <a:gd name="T30" fmla="*/ 86 w 207"/>
                  <a:gd name="T31" fmla="*/ 124 h 181"/>
                  <a:gd name="T32" fmla="*/ 102 w 207"/>
                  <a:gd name="T33" fmla="*/ 135 h 181"/>
                  <a:gd name="T34" fmla="*/ 123 w 207"/>
                  <a:gd name="T35" fmla="*/ 125 h 181"/>
                  <a:gd name="T36" fmla="*/ 132 w 207"/>
                  <a:gd name="T37" fmla="*/ 156 h 181"/>
                  <a:gd name="T38" fmla="*/ 157 w 207"/>
                  <a:gd name="T39" fmla="*/ 181 h 181"/>
                  <a:gd name="T40" fmla="*/ 175 w 207"/>
                  <a:gd name="T41" fmla="*/ 181 h 181"/>
                  <a:gd name="T42" fmla="*/ 182 w 207"/>
                  <a:gd name="T43" fmla="*/ 134 h 181"/>
                  <a:gd name="T44" fmla="*/ 198 w 207"/>
                  <a:gd name="T45" fmla="*/ 129 h 181"/>
                  <a:gd name="T46" fmla="*/ 207 w 207"/>
                  <a:gd name="T47" fmla="*/ 95 h 181"/>
                  <a:gd name="T48" fmla="*/ 197 w 207"/>
                  <a:gd name="T49" fmla="*/ 72 h 181"/>
                  <a:gd name="T50" fmla="*/ 182 w 207"/>
                  <a:gd name="T51" fmla="*/ 49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
                  <a:gd name="T79" fmla="*/ 0 h 181"/>
                  <a:gd name="T80" fmla="*/ 207 w 207"/>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 h="181">
                    <a:moveTo>
                      <a:pt x="182" y="49"/>
                    </a:moveTo>
                    <a:lnTo>
                      <a:pt x="166" y="22"/>
                    </a:lnTo>
                    <a:lnTo>
                      <a:pt x="146" y="0"/>
                    </a:lnTo>
                    <a:lnTo>
                      <a:pt x="126" y="0"/>
                    </a:lnTo>
                    <a:lnTo>
                      <a:pt x="99" y="4"/>
                    </a:lnTo>
                    <a:lnTo>
                      <a:pt x="95" y="12"/>
                    </a:lnTo>
                    <a:lnTo>
                      <a:pt x="72" y="15"/>
                    </a:lnTo>
                    <a:lnTo>
                      <a:pt x="50" y="0"/>
                    </a:lnTo>
                    <a:lnTo>
                      <a:pt x="18" y="10"/>
                    </a:lnTo>
                    <a:lnTo>
                      <a:pt x="0" y="18"/>
                    </a:lnTo>
                    <a:lnTo>
                      <a:pt x="19" y="51"/>
                    </a:lnTo>
                    <a:lnTo>
                      <a:pt x="36" y="60"/>
                    </a:lnTo>
                    <a:lnTo>
                      <a:pt x="52" y="81"/>
                    </a:lnTo>
                    <a:lnTo>
                      <a:pt x="67" y="94"/>
                    </a:lnTo>
                    <a:lnTo>
                      <a:pt x="84" y="104"/>
                    </a:lnTo>
                    <a:lnTo>
                      <a:pt x="86" y="124"/>
                    </a:lnTo>
                    <a:lnTo>
                      <a:pt x="102" y="135"/>
                    </a:lnTo>
                    <a:lnTo>
                      <a:pt x="123" y="125"/>
                    </a:lnTo>
                    <a:lnTo>
                      <a:pt x="132" y="156"/>
                    </a:lnTo>
                    <a:lnTo>
                      <a:pt x="157" y="181"/>
                    </a:lnTo>
                    <a:lnTo>
                      <a:pt x="175" y="181"/>
                    </a:lnTo>
                    <a:lnTo>
                      <a:pt x="182" y="134"/>
                    </a:lnTo>
                    <a:lnTo>
                      <a:pt x="198" y="129"/>
                    </a:lnTo>
                    <a:lnTo>
                      <a:pt x="207" y="95"/>
                    </a:lnTo>
                    <a:lnTo>
                      <a:pt x="197" y="72"/>
                    </a:lnTo>
                    <a:lnTo>
                      <a:pt x="182" y="49"/>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60" name="Freeform 259"/>
              <p:cNvSpPr>
                <a:spLocks/>
              </p:cNvSpPr>
              <p:nvPr/>
            </p:nvSpPr>
            <p:spPr bwMode="auto">
              <a:xfrm>
                <a:off x="2079" y="2429"/>
                <a:ext cx="207" cy="181"/>
              </a:xfrm>
              <a:custGeom>
                <a:avLst/>
                <a:gdLst>
                  <a:gd name="T0" fmla="*/ 182 w 207"/>
                  <a:gd name="T1" fmla="*/ 49 h 181"/>
                  <a:gd name="T2" fmla="*/ 166 w 207"/>
                  <a:gd name="T3" fmla="*/ 22 h 181"/>
                  <a:gd name="T4" fmla="*/ 146 w 207"/>
                  <a:gd name="T5" fmla="*/ 0 h 181"/>
                  <a:gd name="T6" fmla="*/ 126 w 207"/>
                  <a:gd name="T7" fmla="*/ 0 h 181"/>
                  <a:gd name="T8" fmla="*/ 99 w 207"/>
                  <a:gd name="T9" fmla="*/ 4 h 181"/>
                  <a:gd name="T10" fmla="*/ 95 w 207"/>
                  <a:gd name="T11" fmla="*/ 12 h 181"/>
                  <a:gd name="T12" fmla="*/ 72 w 207"/>
                  <a:gd name="T13" fmla="*/ 15 h 181"/>
                  <a:gd name="T14" fmla="*/ 50 w 207"/>
                  <a:gd name="T15" fmla="*/ 0 h 181"/>
                  <a:gd name="T16" fmla="*/ 18 w 207"/>
                  <a:gd name="T17" fmla="*/ 10 h 181"/>
                  <a:gd name="T18" fmla="*/ 0 w 207"/>
                  <a:gd name="T19" fmla="*/ 18 h 181"/>
                  <a:gd name="T20" fmla="*/ 19 w 207"/>
                  <a:gd name="T21" fmla="*/ 51 h 181"/>
                  <a:gd name="T22" fmla="*/ 36 w 207"/>
                  <a:gd name="T23" fmla="*/ 60 h 181"/>
                  <a:gd name="T24" fmla="*/ 52 w 207"/>
                  <a:gd name="T25" fmla="*/ 81 h 181"/>
                  <a:gd name="T26" fmla="*/ 67 w 207"/>
                  <a:gd name="T27" fmla="*/ 94 h 181"/>
                  <a:gd name="T28" fmla="*/ 84 w 207"/>
                  <a:gd name="T29" fmla="*/ 104 h 181"/>
                  <a:gd name="T30" fmla="*/ 86 w 207"/>
                  <a:gd name="T31" fmla="*/ 124 h 181"/>
                  <a:gd name="T32" fmla="*/ 102 w 207"/>
                  <a:gd name="T33" fmla="*/ 135 h 181"/>
                  <a:gd name="T34" fmla="*/ 123 w 207"/>
                  <a:gd name="T35" fmla="*/ 125 h 181"/>
                  <a:gd name="T36" fmla="*/ 132 w 207"/>
                  <a:gd name="T37" fmla="*/ 156 h 181"/>
                  <a:gd name="T38" fmla="*/ 157 w 207"/>
                  <a:gd name="T39" fmla="*/ 181 h 181"/>
                  <a:gd name="T40" fmla="*/ 175 w 207"/>
                  <a:gd name="T41" fmla="*/ 181 h 181"/>
                  <a:gd name="T42" fmla="*/ 182 w 207"/>
                  <a:gd name="T43" fmla="*/ 134 h 181"/>
                  <a:gd name="T44" fmla="*/ 198 w 207"/>
                  <a:gd name="T45" fmla="*/ 129 h 181"/>
                  <a:gd name="T46" fmla="*/ 207 w 207"/>
                  <a:gd name="T47" fmla="*/ 95 h 181"/>
                  <a:gd name="T48" fmla="*/ 197 w 207"/>
                  <a:gd name="T49" fmla="*/ 72 h 181"/>
                  <a:gd name="T50" fmla="*/ 182 w 207"/>
                  <a:gd name="T51" fmla="*/ 49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
                  <a:gd name="T79" fmla="*/ 0 h 181"/>
                  <a:gd name="T80" fmla="*/ 207 w 207"/>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 h="181">
                    <a:moveTo>
                      <a:pt x="182" y="49"/>
                    </a:moveTo>
                    <a:lnTo>
                      <a:pt x="166" y="22"/>
                    </a:lnTo>
                    <a:lnTo>
                      <a:pt x="146" y="0"/>
                    </a:lnTo>
                    <a:lnTo>
                      <a:pt x="126" y="0"/>
                    </a:lnTo>
                    <a:lnTo>
                      <a:pt x="99" y="4"/>
                    </a:lnTo>
                    <a:lnTo>
                      <a:pt x="95" y="12"/>
                    </a:lnTo>
                    <a:lnTo>
                      <a:pt x="72" y="15"/>
                    </a:lnTo>
                    <a:lnTo>
                      <a:pt x="50" y="0"/>
                    </a:lnTo>
                    <a:lnTo>
                      <a:pt x="18" y="10"/>
                    </a:lnTo>
                    <a:lnTo>
                      <a:pt x="0" y="18"/>
                    </a:lnTo>
                    <a:lnTo>
                      <a:pt x="19" y="51"/>
                    </a:lnTo>
                    <a:lnTo>
                      <a:pt x="36" y="60"/>
                    </a:lnTo>
                    <a:lnTo>
                      <a:pt x="52" y="81"/>
                    </a:lnTo>
                    <a:lnTo>
                      <a:pt x="67" y="94"/>
                    </a:lnTo>
                    <a:lnTo>
                      <a:pt x="84" y="104"/>
                    </a:lnTo>
                    <a:lnTo>
                      <a:pt x="86" y="124"/>
                    </a:lnTo>
                    <a:lnTo>
                      <a:pt x="102" y="135"/>
                    </a:lnTo>
                    <a:lnTo>
                      <a:pt x="123" y="125"/>
                    </a:lnTo>
                    <a:lnTo>
                      <a:pt x="132" y="156"/>
                    </a:lnTo>
                    <a:lnTo>
                      <a:pt x="157" y="181"/>
                    </a:lnTo>
                    <a:lnTo>
                      <a:pt x="175" y="181"/>
                    </a:lnTo>
                    <a:lnTo>
                      <a:pt x="182" y="134"/>
                    </a:lnTo>
                    <a:lnTo>
                      <a:pt x="198" y="129"/>
                    </a:lnTo>
                    <a:lnTo>
                      <a:pt x="207" y="95"/>
                    </a:lnTo>
                    <a:lnTo>
                      <a:pt x="197" y="72"/>
                    </a:lnTo>
                    <a:lnTo>
                      <a:pt x="182" y="49"/>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29" name="Group 430"/>
            <p:cNvGrpSpPr>
              <a:grpSpLocks/>
            </p:cNvGrpSpPr>
            <p:nvPr/>
          </p:nvGrpSpPr>
          <p:grpSpPr bwMode="auto">
            <a:xfrm>
              <a:off x="5450912" y="3350015"/>
              <a:ext cx="482547" cy="330590"/>
              <a:chOff x="3101" y="1963"/>
              <a:chExt cx="309" cy="224"/>
            </a:xfrm>
          </p:grpSpPr>
          <p:sp>
            <p:nvSpPr>
              <p:cNvPr id="157" name="Freeform 431"/>
              <p:cNvSpPr>
                <a:spLocks/>
              </p:cNvSpPr>
              <p:nvPr/>
            </p:nvSpPr>
            <p:spPr bwMode="auto">
              <a:xfrm>
                <a:off x="3101" y="1963"/>
                <a:ext cx="309" cy="224"/>
              </a:xfrm>
              <a:custGeom>
                <a:avLst/>
                <a:gdLst>
                  <a:gd name="T0" fmla="*/ 291 w 309"/>
                  <a:gd name="T1" fmla="*/ 69 h 224"/>
                  <a:gd name="T2" fmla="*/ 291 w 309"/>
                  <a:gd name="T3" fmla="*/ 41 h 224"/>
                  <a:gd name="T4" fmla="*/ 253 w 309"/>
                  <a:gd name="T5" fmla="*/ 19 h 224"/>
                  <a:gd name="T6" fmla="*/ 203 w 309"/>
                  <a:gd name="T7" fmla="*/ 4 h 224"/>
                  <a:gd name="T8" fmla="*/ 177 w 309"/>
                  <a:gd name="T9" fmla="*/ 0 h 224"/>
                  <a:gd name="T10" fmla="*/ 144 w 309"/>
                  <a:gd name="T11" fmla="*/ 4 h 224"/>
                  <a:gd name="T12" fmla="*/ 102 w 309"/>
                  <a:gd name="T13" fmla="*/ 11 h 224"/>
                  <a:gd name="T14" fmla="*/ 67 w 309"/>
                  <a:gd name="T15" fmla="*/ 9 h 224"/>
                  <a:gd name="T16" fmla="*/ 21 w 309"/>
                  <a:gd name="T17" fmla="*/ 25 h 224"/>
                  <a:gd name="T18" fmla="*/ 0 w 309"/>
                  <a:gd name="T19" fmla="*/ 47 h 224"/>
                  <a:gd name="T20" fmla="*/ 15 w 309"/>
                  <a:gd name="T21" fmla="*/ 109 h 224"/>
                  <a:gd name="T22" fmla="*/ 27 w 309"/>
                  <a:gd name="T23" fmla="*/ 122 h 224"/>
                  <a:gd name="T24" fmla="*/ 71 w 309"/>
                  <a:gd name="T25" fmla="*/ 133 h 224"/>
                  <a:gd name="T26" fmla="*/ 107 w 309"/>
                  <a:gd name="T27" fmla="*/ 149 h 224"/>
                  <a:gd name="T28" fmla="*/ 110 w 309"/>
                  <a:gd name="T29" fmla="*/ 193 h 224"/>
                  <a:gd name="T30" fmla="*/ 125 w 309"/>
                  <a:gd name="T31" fmla="*/ 196 h 224"/>
                  <a:gd name="T32" fmla="*/ 152 w 309"/>
                  <a:gd name="T33" fmla="*/ 221 h 224"/>
                  <a:gd name="T34" fmla="*/ 153 w 309"/>
                  <a:gd name="T35" fmla="*/ 224 h 224"/>
                  <a:gd name="T36" fmla="*/ 174 w 309"/>
                  <a:gd name="T37" fmla="*/ 222 h 224"/>
                  <a:gd name="T38" fmla="*/ 194 w 309"/>
                  <a:gd name="T39" fmla="*/ 222 h 224"/>
                  <a:gd name="T40" fmla="*/ 210 w 309"/>
                  <a:gd name="T41" fmla="*/ 213 h 224"/>
                  <a:gd name="T42" fmla="*/ 230 w 309"/>
                  <a:gd name="T43" fmla="*/ 196 h 224"/>
                  <a:gd name="T44" fmla="*/ 260 w 309"/>
                  <a:gd name="T45" fmla="*/ 181 h 224"/>
                  <a:gd name="T46" fmla="*/ 272 w 309"/>
                  <a:gd name="T47" fmla="*/ 183 h 224"/>
                  <a:gd name="T48" fmla="*/ 264 w 309"/>
                  <a:gd name="T49" fmla="*/ 146 h 224"/>
                  <a:gd name="T50" fmla="*/ 277 w 309"/>
                  <a:gd name="T51" fmla="*/ 110 h 224"/>
                  <a:gd name="T52" fmla="*/ 300 w 309"/>
                  <a:gd name="T53" fmla="*/ 90 h 224"/>
                  <a:gd name="T54" fmla="*/ 309 w 309"/>
                  <a:gd name="T55" fmla="*/ 76 h 224"/>
                  <a:gd name="T56" fmla="*/ 291 w 309"/>
                  <a:gd name="T57" fmla="*/ 69 h 2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224"/>
                  <a:gd name="T89" fmla="*/ 309 w 309"/>
                  <a:gd name="T90" fmla="*/ 224 h 2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224">
                    <a:moveTo>
                      <a:pt x="291" y="69"/>
                    </a:moveTo>
                    <a:lnTo>
                      <a:pt x="291" y="41"/>
                    </a:lnTo>
                    <a:lnTo>
                      <a:pt x="253" y="19"/>
                    </a:lnTo>
                    <a:lnTo>
                      <a:pt x="203" y="4"/>
                    </a:lnTo>
                    <a:lnTo>
                      <a:pt x="177" y="0"/>
                    </a:lnTo>
                    <a:lnTo>
                      <a:pt x="144" y="4"/>
                    </a:lnTo>
                    <a:lnTo>
                      <a:pt x="102" y="11"/>
                    </a:lnTo>
                    <a:lnTo>
                      <a:pt x="67" y="9"/>
                    </a:lnTo>
                    <a:lnTo>
                      <a:pt x="21" y="25"/>
                    </a:lnTo>
                    <a:lnTo>
                      <a:pt x="0" y="47"/>
                    </a:lnTo>
                    <a:lnTo>
                      <a:pt x="15" y="109"/>
                    </a:lnTo>
                    <a:lnTo>
                      <a:pt x="27" y="122"/>
                    </a:lnTo>
                    <a:lnTo>
                      <a:pt x="71" y="133"/>
                    </a:lnTo>
                    <a:lnTo>
                      <a:pt x="107" y="149"/>
                    </a:lnTo>
                    <a:lnTo>
                      <a:pt x="110" y="193"/>
                    </a:lnTo>
                    <a:lnTo>
                      <a:pt x="125" y="196"/>
                    </a:lnTo>
                    <a:lnTo>
                      <a:pt x="152" y="221"/>
                    </a:lnTo>
                    <a:lnTo>
                      <a:pt x="153" y="224"/>
                    </a:lnTo>
                    <a:lnTo>
                      <a:pt x="174" y="222"/>
                    </a:lnTo>
                    <a:lnTo>
                      <a:pt x="194" y="222"/>
                    </a:lnTo>
                    <a:lnTo>
                      <a:pt x="210" y="213"/>
                    </a:lnTo>
                    <a:lnTo>
                      <a:pt x="230" y="196"/>
                    </a:lnTo>
                    <a:lnTo>
                      <a:pt x="260" y="181"/>
                    </a:lnTo>
                    <a:lnTo>
                      <a:pt x="272" y="183"/>
                    </a:lnTo>
                    <a:lnTo>
                      <a:pt x="264" y="146"/>
                    </a:lnTo>
                    <a:lnTo>
                      <a:pt x="277" y="110"/>
                    </a:lnTo>
                    <a:lnTo>
                      <a:pt x="300" y="90"/>
                    </a:lnTo>
                    <a:lnTo>
                      <a:pt x="309" y="76"/>
                    </a:lnTo>
                    <a:lnTo>
                      <a:pt x="291" y="69"/>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58" name="Freeform 432"/>
              <p:cNvSpPr>
                <a:spLocks/>
              </p:cNvSpPr>
              <p:nvPr/>
            </p:nvSpPr>
            <p:spPr bwMode="auto">
              <a:xfrm>
                <a:off x="3101" y="1963"/>
                <a:ext cx="309" cy="224"/>
              </a:xfrm>
              <a:custGeom>
                <a:avLst/>
                <a:gdLst>
                  <a:gd name="T0" fmla="*/ 291 w 309"/>
                  <a:gd name="T1" fmla="*/ 69 h 224"/>
                  <a:gd name="T2" fmla="*/ 291 w 309"/>
                  <a:gd name="T3" fmla="*/ 41 h 224"/>
                  <a:gd name="T4" fmla="*/ 253 w 309"/>
                  <a:gd name="T5" fmla="*/ 19 h 224"/>
                  <a:gd name="T6" fmla="*/ 203 w 309"/>
                  <a:gd name="T7" fmla="*/ 4 h 224"/>
                  <a:gd name="T8" fmla="*/ 177 w 309"/>
                  <a:gd name="T9" fmla="*/ 0 h 224"/>
                  <a:gd name="T10" fmla="*/ 144 w 309"/>
                  <a:gd name="T11" fmla="*/ 4 h 224"/>
                  <a:gd name="T12" fmla="*/ 102 w 309"/>
                  <a:gd name="T13" fmla="*/ 11 h 224"/>
                  <a:gd name="T14" fmla="*/ 67 w 309"/>
                  <a:gd name="T15" fmla="*/ 9 h 224"/>
                  <a:gd name="T16" fmla="*/ 21 w 309"/>
                  <a:gd name="T17" fmla="*/ 25 h 224"/>
                  <a:gd name="T18" fmla="*/ 0 w 309"/>
                  <a:gd name="T19" fmla="*/ 47 h 224"/>
                  <a:gd name="T20" fmla="*/ 15 w 309"/>
                  <a:gd name="T21" fmla="*/ 109 h 224"/>
                  <a:gd name="T22" fmla="*/ 27 w 309"/>
                  <a:gd name="T23" fmla="*/ 122 h 224"/>
                  <a:gd name="T24" fmla="*/ 71 w 309"/>
                  <a:gd name="T25" fmla="*/ 133 h 224"/>
                  <a:gd name="T26" fmla="*/ 107 w 309"/>
                  <a:gd name="T27" fmla="*/ 149 h 224"/>
                  <a:gd name="T28" fmla="*/ 110 w 309"/>
                  <a:gd name="T29" fmla="*/ 193 h 224"/>
                  <a:gd name="T30" fmla="*/ 125 w 309"/>
                  <a:gd name="T31" fmla="*/ 196 h 224"/>
                  <a:gd name="T32" fmla="*/ 152 w 309"/>
                  <a:gd name="T33" fmla="*/ 221 h 224"/>
                  <a:gd name="T34" fmla="*/ 153 w 309"/>
                  <a:gd name="T35" fmla="*/ 224 h 224"/>
                  <a:gd name="T36" fmla="*/ 174 w 309"/>
                  <a:gd name="T37" fmla="*/ 222 h 224"/>
                  <a:gd name="T38" fmla="*/ 194 w 309"/>
                  <a:gd name="T39" fmla="*/ 222 h 224"/>
                  <a:gd name="T40" fmla="*/ 210 w 309"/>
                  <a:gd name="T41" fmla="*/ 213 h 224"/>
                  <a:gd name="T42" fmla="*/ 230 w 309"/>
                  <a:gd name="T43" fmla="*/ 196 h 224"/>
                  <a:gd name="T44" fmla="*/ 260 w 309"/>
                  <a:gd name="T45" fmla="*/ 181 h 224"/>
                  <a:gd name="T46" fmla="*/ 272 w 309"/>
                  <a:gd name="T47" fmla="*/ 183 h 224"/>
                  <a:gd name="T48" fmla="*/ 264 w 309"/>
                  <a:gd name="T49" fmla="*/ 146 h 224"/>
                  <a:gd name="T50" fmla="*/ 277 w 309"/>
                  <a:gd name="T51" fmla="*/ 110 h 224"/>
                  <a:gd name="T52" fmla="*/ 300 w 309"/>
                  <a:gd name="T53" fmla="*/ 90 h 224"/>
                  <a:gd name="T54" fmla="*/ 309 w 309"/>
                  <a:gd name="T55" fmla="*/ 76 h 224"/>
                  <a:gd name="T56" fmla="*/ 291 w 309"/>
                  <a:gd name="T57" fmla="*/ 69 h 2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224"/>
                  <a:gd name="T89" fmla="*/ 309 w 309"/>
                  <a:gd name="T90" fmla="*/ 224 h 2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224">
                    <a:moveTo>
                      <a:pt x="291" y="69"/>
                    </a:moveTo>
                    <a:lnTo>
                      <a:pt x="291" y="41"/>
                    </a:lnTo>
                    <a:lnTo>
                      <a:pt x="253" y="19"/>
                    </a:lnTo>
                    <a:lnTo>
                      <a:pt x="203" y="4"/>
                    </a:lnTo>
                    <a:lnTo>
                      <a:pt x="177" y="0"/>
                    </a:lnTo>
                    <a:lnTo>
                      <a:pt x="144" y="4"/>
                    </a:lnTo>
                    <a:lnTo>
                      <a:pt x="102" y="11"/>
                    </a:lnTo>
                    <a:lnTo>
                      <a:pt x="67" y="9"/>
                    </a:lnTo>
                    <a:lnTo>
                      <a:pt x="21" y="25"/>
                    </a:lnTo>
                    <a:lnTo>
                      <a:pt x="0" y="47"/>
                    </a:lnTo>
                    <a:lnTo>
                      <a:pt x="15" y="109"/>
                    </a:lnTo>
                    <a:lnTo>
                      <a:pt x="27" y="122"/>
                    </a:lnTo>
                    <a:lnTo>
                      <a:pt x="71" y="133"/>
                    </a:lnTo>
                    <a:lnTo>
                      <a:pt x="107" y="149"/>
                    </a:lnTo>
                    <a:lnTo>
                      <a:pt x="110" y="193"/>
                    </a:lnTo>
                    <a:lnTo>
                      <a:pt x="125" y="196"/>
                    </a:lnTo>
                    <a:lnTo>
                      <a:pt x="152" y="221"/>
                    </a:lnTo>
                    <a:lnTo>
                      <a:pt x="153" y="224"/>
                    </a:lnTo>
                    <a:lnTo>
                      <a:pt x="174" y="222"/>
                    </a:lnTo>
                    <a:lnTo>
                      <a:pt x="194" y="222"/>
                    </a:lnTo>
                    <a:lnTo>
                      <a:pt x="210" y="213"/>
                    </a:lnTo>
                    <a:lnTo>
                      <a:pt x="230" y="196"/>
                    </a:lnTo>
                    <a:lnTo>
                      <a:pt x="260" y="181"/>
                    </a:lnTo>
                    <a:lnTo>
                      <a:pt x="272" y="183"/>
                    </a:lnTo>
                    <a:lnTo>
                      <a:pt x="264" y="146"/>
                    </a:lnTo>
                    <a:lnTo>
                      <a:pt x="277" y="110"/>
                    </a:lnTo>
                    <a:lnTo>
                      <a:pt x="300" y="90"/>
                    </a:lnTo>
                    <a:lnTo>
                      <a:pt x="309" y="76"/>
                    </a:lnTo>
                    <a:lnTo>
                      <a:pt x="291" y="69"/>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30" name="Group 266"/>
            <p:cNvGrpSpPr>
              <a:grpSpLocks/>
            </p:cNvGrpSpPr>
            <p:nvPr/>
          </p:nvGrpSpPr>
          <p:grpSpPr bwMode="auto">
            <a:xfrm>
              <a:off x="4156312" y="3583199"/>
              <a:ext cx="819862" cy="1046375"/>
              <a:chOff x="2272" y="2121"/>
              <a:chExt cx="525" cy="709"/>
            </a:xfrm>
          </p:grpSpPr>
          <p:sp>
            <p:nvSpPr>
              <p:cNvPr id="155" name="Freeform 267"/>
              <p:cNvSpPr>
                <a:spLocks/>
              </p:cNvSpPr>
              <p:nvPr/>
            </p:nvSpPr>
            <p:spPr bwMode="auto">
              <a:xfrm>
                <a:off x="2272" y="2121"/>
                <a:ext cx="528" cy="709"/>
              </a:xfrm>
              <a:custGeom>
                <a:avLst/>
                <a:gdLst>
                  <a:gd name="T0" fmla="*/ 505 w 525"/>
                  <a:gd name="T1" fmla="*/ 297 h 709"/>
                  <a:gd name="T2" fmla="*/ 479 w 525"/>
                  <a:gd name="T3" fmla="*/ 210 h 709"/>
                  <a:gd name="T4" fmla="*/ 480 w 525"/>
                  <a:gd name="T5" fmla="*/ 129 h 709"/>
                  <a:gd name="T6" fmla="*/ 465 w 525"/>
                  <a:gd name="T7" fmla="*/ 114 h 709"/>
                  <a:gd name="T8" fmla="*/ 452 w 525"/>
                  <a:gd name="T9" fmla="*/ 100 h 709"/>
                  <a:gd name="T10" fmla="*/ 400 w 525"/>
                  <a:gd name="T11" fmla="*/ 68 h 709"/>
                  <a:gd name="T12" fmla="*/ 366 w 525"/>
                  <a:gd name="T13" fmla="*/ 81 h 709"/>
                  <a:gd name="T14" fmla="*/ 323 w 525"/>
                  <a:gd name="T15" fmla="*/ 106 h 709"/>
                  <a:gd name="T16" fmla="*/ 307 w 525"/>
                  <a:gd name="T17" fmla="*/ 66 h 709"/>
                  <a:gd name="T18" fmla="*/ 245 w 525"/>
                  <a:gd name="T19" fmla="*/ 54 h 709"/>
                  <a:gd name="T20" fmla="*/ 243 w 525"/>
                  <a:gd name="T21" fmla="*/ 43 h 709"/>
                  <a:gd name="T22" fmla="*/ 218 w 525"/>
                  <a:gd name="T23" fmla="*/ 22 h 709"/>
                  <a:gd name="T24" fmla="*/ 166 w 525"/>
                  <a:gd name="T25" fmla="*/ 0 h 709"/>
                  <a:gd name="T26" fmla="*/ 182 w 525"/>
                  <a:gd name="T27" fmla="*/ 27 h 709"/>
                  <a:gd name="T28" fmla="*/ 191 w 525"/>
                  <a:gd name="T29" fmla="*/ 44 h 709"/>
                  <a:gd name="T30" fmla="*/ 182 w 525"/>
                  <a:gd name="T31" fmla="*/ 68 h 709"/>
                  <a:gd name="T32" fmla="*/ 188 w 525"/>
                  <a:gd name="T33" fmla="*/ 97 h 709"/>
                  <a:gd name="T34" fmla="*/ 220 w 525"/>
                  <a:gd name="T35" fmla="*/ 129 h 709"/>
                  <a:gd name="T36" fmla="*/ 166 w 525"/>
                  <a:gd name="T37" fmla="*/ 132 h 709"/>
                  <a:gd name="T38" fmla="*/ 151 w 525"/>
                  <a:gd name="T39" fmla="*/ 138 h 709"/>
                  <a:gd name="T40" fmla="*/ 119 w 525"/>
                  <a:gd name="T41" fmla="*/ 118 h 709"/>
                  <a:gd name="T42" fmla="*/ 102 w 525"/>
                  <a:gd name="T43" fmla="*/ 160 h 709"/>
                  <a:gd name="T44" fmla="*/ 75 w 525"/>
                  <a:gd name="T45" fmla="*/ 213 h 709"/>
                  <a:gd name="T46" fmla="*/ 67 w 525"/>
                  <a:gd name="T47" fmla="*/ 256 h 709"/>
                  <a:gd name="T48" fmla="*/ 11 w 525"/>
                  <a:gd name="T49" fmla="*/ 282 h 709"/>
                  <a:gd name="T50" fmla="*/ 16 w 525"/>
                  <a:gd name="T51" fmla="*/ 341 h 709"/>
                  <a:gd name="T52" fmla="*/ 7 w 525"/>
                  <a:gd name="T53" fmla="*/ 372 h 709"/>
                  <a:gd name="T54" fmla="*/ 14 w 525"/>
                  <a:gd name="T55" fmla="*/ 404 h 709"/>
                  <a:gd name="T56" fmla="*/ 27 w 525"/>
                  <a:gd name="T57" fmla="*/ 470 h 709"/>
                  <a:gd name="T58" fmla="*/ 25 w 525"/>
                  <a:gd name="T59" fmla="*/ 509 h 709"/>
                  <a:gd name="T60" fmla="*/ 56 w 525"/>
                  <a:gd name="T61" fmla="*/ 532 h 709"/>
                  <a:gd name="T62" fmla="*/ 117 w 525"/>
                  <a:gd name="T63" fmla="*/ 552 h 709"/>
                  <a:gd name="T64" fmla="*/ 77 w 525"/>
                  <a:gd name="T65" fmla="*/ 629 h 709"/>
                  <a:gd name="T66" fmla="*/ 93 w 525"/>
                  <a:gd name="T67" fmla="*/ 679 h 709"/>
                  <a:gd name="T68" fmla="*/ 128 w 525"/>
                  <a:gd name="T69" fmla="*/ 679 h 709"/>
                  <a:gd name="T70" fmla="*/ 146 w 525"/>
                  <a:gd name="T71" fmla="*/ 671 h 709"/>
                  <a:gd name="T72" fmla="*/ 162 w 525"/>
                  <a:gd name="T73" fmla="*/ 671 h 709"/>
                  <a:gd name="T74" fmla="*/ 166 w 525"/>
                  <a:gd name="T75" fmla="*/ 663 h 709"/>
                  <a:gd name="T76" fmla="*/ 202 w 525"/>
                  <a:gd name="T77" fmla="*/ 688 h 709"/>
                  <a:gd name="T78" fmla="*/ 236 w 525"/>
                  <a:gd name="T79" fmla="*/ 704 h 709"/>
                  <a:gd name="T80" fmla="*/ 255 w 525"/>
                  <a:gd name="T81" fmla="*/ 691 h 709"/>
                  <a:gd name="T82" fmla="*/ 294 w 525"/>
                  <a:gd name="T83" fmla="*/ 704 h 709"/>
                  <a:gd name="T84" fmla="*/ 334 w 525"/>
                  <a:gd name="T85" fmla="*/ 688 h 709"/>
                  <a:gd name="T86" fmla="*/ 363 w 525"/>
                  <a:gd name="T87" fmla="*/ 675 h 709"/>
                  <a:gd name="T88" fmla="*/ 397 w 525"/>
                  <a:gd name="T89" fmla="*/ 684 h 709"/>
                  <a:gd name="T90" fmla="*/ 404 w 525"/>
                  <a:gd name="T91" fmla="*/ 654 h 709"/>
                  <a:gd name="T92" fmla="*/ 448 w 525"/>
                  <a:gd name="T93" fmla="*/ 600 h 709"/>
                  <a:gd name="T94" fmla="*/ 463 w 525"/>
                  <a:gd name="T95" fmla="*/ 580 h 709"/>
                  <a:gd name="T96" fmla="*/ 404 w 525"/>
                  <a:gd name="T97" fmla="*/ 529 h 709"/>
                  <a:gd name="T98" fmla="*/ 377 w 525"/>
                  <a:gd name="T99" fmla="*/ 468 h 709"/>
                  <a:gd name="T100" fmla="*/ 381 w 525"/>
                  <a:gd name="T101" fmla="*/ 434 h 709"/>
                  <a:gd name="T102" fmla="*/ 420 w 525"/>
                  <a:gd name="T103" fmla="*/ 420 h 709"/>
                  <a:gd name="T104" fmla="*/ 451 w 525"/>
                  <a:gd name="T105" fmla="*/ 401 h 709"/>
                  <a:gd name="T106" fmla="*/ 503 w 525"/>
                  <a:gd name="T107" fmla="*/ 376 h 709"/>
                  <a:gd name="T108" fmla="*/ 525 w 525"/>
                  <a:gd name="T109" fmla="*/ 334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5"/>
                  <a:gd name="T166" fmla="*/ 0 h 709"/>
                  <a:gd name="T167" fmla="*/ 525 w 525"/>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5" h="709">
                    <a:moveTo>
                      <a:pt x="525" y="334"/>
                    </a:moveTo>
                    <a:lnTo>
                      <a:pt x="505" y="297"/>
                    </a:lnTo>
                    <a:lnTo>
                      <a:pt x="500" y="252"/>
                    </a:lnTo>
                    <a:lnTo>
                      <a:pt x="479" y="210"/>
                    </a:lnTo>
                    <a:lnTo>
                      <a:pt x="488" y="181"/>
                    </a:lnTo>
                    <a:lnTo>
                      <a:pt x="480" y="129"/>
                    </a:lnTo>
                    <a:lnTo>
                      <a:pt x="467" y="114"/>
                    </a:lnTo>
                    <a:lnTo>
                      <a:pt x="465" y="114"/>
                    </a:lnTo>
                    <a:lnTo>
                      <a:pt x="465" y="113"/>
                    </a:lnTo>
                    <a:lnTo>
                      <a:pt x="452" y="100"/>
                    </a:lnTo>
                    <a:lnTo>
                      <a:pt x="427" y="81"/>
                    </a:lnTo>
                    <a:lnTo>
                      <a:pt x="400" y="68"/>
                    </a:lnTo>
                    <a:lnTo>
                      <a:pt x="388" y="69"/>
                    </a:lnTo>
                    <a:lnTo>
                      <a:pt x="366" y="81"/>
                    </a:lnTo>
                    <a:lnTo>
                      <a:pt x="338" y="88"/>
                    </a:lnTo>
                    <a:lnTo>
                      <a:pt x="323" y="106"/>
                    </a:lnTo>
                    <a:lnTo>
                      <a:pt x="290" y="94"/>
                    </a:lnTo>
                    <a:lnTo>
                      <a:pt x="307" y="66"/>
                    </a:lnTo>
                    <a:lnTo>
                      <a:pt x="262" y="60"/>
                    </a:lnTo>
                    <a:lnTo>
                      <a:pt x="245" y="54"/>
                    </a:lnTo>
                    <a:lnTo>
                      <a:pt x="238" y="47"/>
                    </a:lnTo>
                    <a:lnTo>
                      <a:pt x="243" y="43"/>
                    </a:lnTo>
                    <a:lnTo>
                      <a:pt x="236" y="23"/>
                    </a:lnTo>
                    <a:lnTo>
                      <a:pt x="218" y="22"/>
                    </a:lnTo>
                    <a:lnTo>
                      <a:pt x="179" y="11"/>
                    </a:lnTo>
                    <a:lnTo>
                      <a:pt x="166" y="0"/>
                    </a:lnTo>
                    <a:lnTo>
                      <a:pt x="164" y="13"/>
                    </a:lnTo>
                    <a:lnTo>
                      <a:pt x="182" y="27"/>
                    </a:lnTo>
                    <a:lnTo>
                      <a:pt x="182" y="29"/>
                    </a:lnTo>
                    <a:lnTo>
                      <a:pt x="191" y="44"/>
                    </a:lnTo>
                    <a:lnTo>
                      <a:pt x="193" y="56"/>
                    </a:lnTo>
                    <a:lnTo>
                      <a:pt x="182" y="68"/>
                    </a:lnTo>
                    <a:lnTo>
                      <a:pt x="185" y="77"/>
                    </a:lnTo>
                    <a:lnTo>
                      <a:pt x="188" y="97"/>
                    </a:lnTo>
                    <a:lnTo>
                      <a:pt x="224" y="132"/>
                    </a:lnTo>
                    <a:lnTo>
                      <a:pt x="220" y="129"/>
                    </a:lnTo>
                    <a:lnTo>
                      <a:pt x="180" y="110"/>
                    </a:lnTo>
                    <a:lnTo>
                      <a:pt x="166" y="132"/>
                    </a:lnTo>
                    <a:lnTo>
                      <a:pt x="166" y="138"/>
                    </a:lnTo>
                    <a:lnTo>
                      <a:pt x="151" y="138"/>
                    </a:lnTo>
                    <a:lnTo>
                      <a:pt x="141" y="138"/>
                    </a:lnTo>
                    <a:lnTo>
                      <a:pt x="119" y="118"/>
                    </a:lnTo>
                    <a:lnTo>
                      <a:pt x="83" y="138"/>
                    </a:lnTo>
                    <a:lnTo>
                      <a:pt x="102" y="160"/>
                    </a:lnTo>
                    <a:lnTo>
                      <a:pt x="90" y="159"/>
                    </a:lnTo>
                    <a:lnTo>
                      <a:pt x="75" y="213"/>
                    </a:lnTo>
                    <a:lnTo>
                      <a:pt x="67" y="231"/>
                    </a:lnTo>
                    <a:lnTo>
                      <a:pt x="67" y="256"/>
                    </a:lnTo>
                    <a:lnTo>
                      <a:pt x="45" y="279"/>
                    </a:lnTo>
                    <a:lnTo>
                      <a:pt x="11" y="282"/>
                    </a:lnTo>
                    <a:lnTo>
                      <a:pt x="22" y="313"/>
                    </a:lnTo>
                    <a:lnTo>
                      <a:pt x="16" y="341"/>
                    </a:lnTo>
                    <a:lnTo>
                      <a:pt x="0" y="351"/>
                    </a:lnTo>
                    <a:lnTo>
                      <a:pt x="7" y="372"/>
                    </a:lnTo>
                    <a:lnTo>
                      <a:pt x="4" y="380"/>
                    </a:lnTo>
                    <a:lnTo>
                      <a:pt x="14" y="404"/>
                    </a:lnTo>
                    <a:lnTo>
                      <a:pt x="5" y="438"/>
                    </a:lnTo>
                    <a:lnTo>
                      <a:pt x="27" y="470"/>
                    </a:lnTo>
                    <a:lnTo>
                      <a:pt x="13" y="500"/>
                    </a:lnTo>
                    <a:lnTo>
                      <a:pt x="25" y="509"/>
                    </a:lnTo>
                    <a:lnTo>
                      <a:pt x="45" y="525"/>
                    </a:lnTo>
                    <a:lnTo>
                      <a:pt x="56" y="532"/>
                    </a:lnTo>
                    <a:lnTo>
                      <a:pt x="75" y="532"/>
                    </a:lnTo>
                    <a:lnTo>
                      <a:pt x="117" y="552"/>
                    </a:lnTo>
                    <a:lnTo>
                      <a:pt x="103" y="576"/>
                    </a:lnTo>
                    <a:lnTo>
                      <a:pt x="77" y="629"/>
                    </a:lnTo>
                    <a:lnTo>
                      <a:pt x="74" y="677"/>
                    </a:lnTo>
                    <a:lnTo>
                      <a:pt x="93" y="679"/>
                    </a:lnTo>
                    <a:lnTo>
                      <a:pt x="108" y="679"/>
                    </a:lnTo>
                    <a:lnTo>
                      <a:pt x="128" y="679"/>
                    </a:lnTo>
                    <a:lnTo>
                      <a:pt x="132" y="664"/>
                    </a:lnTo>
                    <a:lnTo>
                      <a:pt x="146" y="671"/>
                    </a:lnTo>
                    <a:lnTo>
                      <a:pt x="164" y="673"/>
                    </a:lnTo>
                    <a:lnTo>
                      <a:pt x="162" y="671"/>
                    </a:lnTo>
                    <a:lnTo>
                      <a:pt x="166" y="671"/>
                    </a:lnTo>
                    <a:lnTo>
                      <a:pt x="166" y="663"/>
                    </a:lnTo>
                    <a:lnTo>
                      <a:pt x="203" y="688"/>
                    </a:lnTo>
                    <a:lnTo>
                      <a:pt x="202" y="688"/>
                    </a:lnTo>
                    <a:lnTo>
                      <a:pt x="215" y="689"/>
                    </a:lnTo>
                    <a:lnTo>
                      <a:pt x="236" y="704"/>
                    </a:lnTo>
                    <a:lnTo>
                      <a:pt x="246" y="709"/>
                    </a:lnTo>
                    <a:lnTo>
                      <a:pt x="255" y="691"/>
                    </a:lnTo>
                    <a:lnTo>
                      <a:pt x="280" y="692"/>
                    </a:lnTo>
                    <a:lnTo>
                      <a:pt x="294" y="704"/>
                    </a:lnTo>
                    <a:lnTo>
                      <a:pt x="319" y="695"/>
                    </a:lnTo>
                    <a:lnTo>
                      <a:pt x="334" y="688"/>
                    </a:lnTo>
                    <a:lnTo>
                      <a:pt x="354" y="686"/>
                    </a:lnTo>
                    <a:lnTo>
                      <a:pt x="363" y="675"/>
                    </a:lnTo>
                    <a:lnTo>
                      <a:pt x="381" y="684"/>
                    </a:lnTo>
                    <a:lnTo>
                      <a:pt x="397" y="684"/>
                    </a:lnTo>
                    <a:lnTo>
                      <a:pt x="413" y="689"/>
                    </a:lnTo>
                    <a:lnTo>
                      <a:pt x="404" y="654"/>
                    </a:lnTo>
                    <a:lnTo>
                      <a:pt x="413" y="627"/>
                    </a:lnTo>
                    <a:lnTo>
                      <a:pt x="448" y="600"/>
                    </a:lnTo>
                    <a:lnTo>
                      <a:pt x="461" y="589"/>
                    </a:lnTo>
                    <a:lnTo>
                      <a:pt x="463" y="580"/>
                    </a:lnTo>
                    <a:lnTo>
                      <a:pt x="436" y="555"/>
                    </a:lnTo>
                    <a:lnTo>
                      <a:pt x="404" y="529"/>
                    </a:lnTo>
                    <a:lnTo>
                      <a:pt x="382" y="501"/>
                    </a:lnTo>
                    <a:lnTo>
                      <a:pt x="377" y="468"/>
                    </a:lnTo>
                    <a:lnTo>
                      <a:pt x="369" y="451"/>
                    </a:lnTo>
                    <a:lnTo>
                      <a:pt x="381" y="434"/>
                    </a:lnTo>
                    <a:lnTo>
                      <a:pt x="406" y="429"/>
                    </a:lnTo>
                    <a:lnTo>
                      <a:pt x="420" y="420"/>
                    </a:lnTo>
                    <a:lnTo>
                      <a:pt x="438" y="413"/>
                    </a:lnTo>
                    <a:lnTo>
                      <a:pt x="451" y="401"/>
                    </a:lnTo>
                    <a:lnTo>
                      <a:pt x="487" y="379"/>
                    </a:lnTo>
                    <a:lnTo>
                      <a:pt x="503" y="376"/>
                    </a:lnTo>
                    <a:lnTo>
                      <a:pt x="518" y="386"/>
                    </a:lnTo>
                    <a:lnTo>
                      <a:pt x="525" y="334"/>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56" name="Freeform 268"/>
              <p:cNvSpPr>
                <a:spLocks/>
              </p:cNvSpPr>
              <p:nvPr/>
            </p:nvSpPr>
            <p:spPr bwMode="auto">
              <a:xfrm>
                <a:off x="2272" y="2121"/>
                <a:ext cx="528" cy="709"/>
              </a:xfrm>
              <a:custGeom>
                <a:avLst/>
                <a:gdLst>
                  <a:gd name="T0" fmla="*/ 505 w 525"/>
                  <a:gd name="T1" fmla="*/ 297 h 709"/>
                  <a:gd name="T2" fmla="*/ 479 w 525"/>
                  <a:gd name="T3" fmla="*/ 210 h 709"/>
                  <a:gd name="T4" fmla="*/ 480 w 525"/>
                  <a:gd name="T5" fmla="*/ 129 h 709"/>
                  <a:gd name="T6" fmla="*/ 465 w 525"/>
                  <a:gd name="T7" fmla="*/ 114 h 709"/>
                  <a:gd name="T8" fmla="*/ 452 w 525"/>
                  <a:gd name="T9" fmla="*/ 100 h 709"/>
                  <a:gd name="T10" fmla="*/ 400 w 525"/>
                  <a:gd name="T11" fmla="*/ 68 h 709"/>
                  <a:gd name="T12" fmla="*/ 366 w 525"/>
                  <a:gd name="T13" fmla="*/ 81 h 709"/>
                  <a:gd name="T14" fmla="*/ 323 w 525"/>
                  <a:gd name="T15" fmla="*/ 106 h 709"/>
                  <a:gd name="T16" fmla="*/ 307 w 525"/>
                  <a:gd name="T17" fmla="*/ 66 h 709"/>
                  <a:gd name="T18" fmla="*/ 245 w 525"/>
                  <a:gd name="T19" fmla="*/ 54 h 709"/>
                  <a:gd name="T20" fmla="*/ 243 w 525"/>
                  <a:gd name="T21" fmla="*/ 43 h 709"/>
                  <a:gd name="T22" fmla="*/ 218 w 525"/>
                  <a:gd name="T23" fmla="*/ 22 h 709"/>
                  <a:gd name="T24" fmla="*/ 166 w 525"/>
                  <a:gd name="T25" fmla="*/ 0 h 709"/>
                  <a:gd name="T26" fmla="*/ 182 w 525"/>
                  <a:gd name="T27" fmla="*/ 27 h 709"/>
                  <a:gd name="T28" fmla="*/ 191 w 525"/>
                  <a:gd name="T29" fmla="*/ 44 h 709"/>
                  <a:gd name="T30" fmla="*/ 182 w 525"/>
                  <a:gd name="T31" fmla="*/ 68 h 709"/>
                  <a:gd name="T32" fmla="*/ 188 w 525"/>
                  <a:gd name="T33" fmla="*/ 97 h 709"/>
                  <a:gd name="T34" fmla="*/ 220 w 525"/>
                  <a:gd name="T35" fmla="*/ 129 h 709"/>
                  <a:gd name="T36" fmla="*/ 166 w 525"/>
                  <a:gd name="T37" fmla="*/ 132 h 709"/>
                  <a:gd name="T38" fmla="*/ 151 w 525"/>
                  <a:gd name="T39" fmla="*/ 138 h 709"/>
                  <a:gd name="T40" fmla="*/ 119 w 525"/>
                  <a:gd name="T41" fmla="*/ 118 h 709"/>
                  <a:gd name="T42" fmla="*/ 102 w 525"/>
                  <a:gd name="T43" fmla="*/ 160 h 709"/>
                  <a:gd name="T44" fmla="*/ 75 w 525"/>
                  <a:gd name="T45" fmla="*/ 213 h 709"/>
                  <a:gd name="T46" fmla="*/ 67 w 525"/>
                  <a:gd name="T47" fmla="*/ 256 h 709"/>
                  <a:gd name="T48" fmla="*/ 11 w 525"/>
                  <a:gd name="T49" fmla="*/ 282 h 709"/>
                  <a:gd name="T50" fmla="*/ 16 w 525"/>
                  <a:gd name="T51" fmla="*/ 341 h 709"/>
                  <a:gd name="T52" fmla="*/ 7 w 525"/>
                  <a:gd name="T53" fmla="*/ 372 h 709"/>
                  <a:gd name="T54" fmla="*/ 14 w 525"/>
                  <a:gd name="T55" fmla="*/ 404 h 709"/>
                  <a:gd name="T56" fmla="*/ 27 w 525"/>
                  <a:gd name="T57" fmla="*/ 470 h 709"/>
                  <a:gd name="T58" fmla="*/ 25 w 525"/>
                  <a:gd name="T59" fmla="*/ 509 h 709"/>
                  <a:gd name="T60" fmla="*/ 56 w 525"/>
                  <a:gd name="T61" fmla="*/ 532 h 709"/>
                  <a:gd name="T62" fmla="*/ 117 w 525"/>
                  <a:gd name="T63" fmla="*/ 552 h 709"/>
                  <a:gd name="T64" fmla="*/ 77 w 525"/>
                  <a:gd name="T65" fmla="*/ 629 h 709"/>
                  <a:gd name="T66" fmla="*/ 93 w 525"/>
                  <a:gd name="T67" fmla="*/ 679 h 709"/>
                  <a:gd name="T68" fmla="*/ 128 w 525"/>
                  <a:gd name="T69" fmla="*/ 679 h 709"/>
                  <a:gd name="T70" fmla="*/ 146 w 525"/>
                  <a:gd name="T71" fmla="*/ 671 h 709"/>
                  <a:gd name="T72" fmla="*/ 162 w 525"/>
                  <a:gd name="T73" fmla="*/ 671 h 709"/>
                  <a:gd name="T74" fmla="*/ 166 w 525"/>
                  <a:gd name="T75" fmla="*/ 663 h 709"/>
                  <a:gd name="T76" fmla="*/ 202 w 525"/>
                  <a:gd name="T77" fmla="*/ 688 h 709"/>
                  <a:gd name="T78" fmla="*/ 236 w 525"/>
                  <a:gd name="T79" fmla="*/ 704 h 709"/>
                  <a:gd name="T80" fmla="*/ 255 w 525"/>
                  <a:gd name="T81" fmla="*/ 691 h 709"/>
                  <a:gd name="T82" fmla="*/ 294 w 525"/>
                  <a:gd name="T83" fmla="*/ 704 h 709"/>
                  <a:gd name="T84" fmla="*/ 334 w 525"/>
                  <a:gd name="T85" fmla="*/ 688 h 709"/>
                  <a:gd name="T86" fmla="*/ 363 w 525"/>
                  <a:gd name="T87" fmla="*/ 675 h 709"/>
                  <a:gd name="T88" fmla="*/ 397 w 525"/>
                  <a:gd name="T89" fmla="*/ 684 h 709"/>
                  <a:gd name="T90" fmla="*/ 404 w 525"/>
                  <a:gd name="T91" fmla="*/ 654 h 709"/>
                  <a:gd name="T92" fmla="*/ 448 w 525"/>
                  <a:gd name="T93" fmla="*/ 600 h 709"/>
                  <a:gd name="T94" fmla="*/ 463 w 525"/>
                  <a:gd name="T95" fmla="*/ 580 h 709"/>
                  <a:gd name="T96" fmla="*/ 404 w 525"/>
                  <a:gd name="T97" fmla="*/ 529 h 709"/>
                  <a:gd name="T98" fmla="*/ 377 w 525"/>
                  <a:gd name="T99" fmla="*/ 468 h 709"/>
                  <a:gd name="T100" fmla="*/ 381 w 525"/>
                  <a:gd name="T101" fmla="*/ 434 h 709"/>
                  <a:gd name="T102" fmla="*/ 420 w 525"/>
                  <a:gd name="T103" fmla="*/ 420 h 709"/>
                  <a:gd name="T104" fmla="*/ 451 w 525"/>
                  <a:gd name="T105" fmla="*/ 401 h 709"/>
                  <a:gd name="T106" fmla="*/ 503 w 525"/>
                  <a:gd name="T107" fmla="*/ 376 h 709"/>
                  <a:gd name="T108" fmla="*/ 525 w 525"/>
                  <a:gd name="T109" fmla="*/ 334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5"/>
                  <a:gd name="T166" fmla="*/ 0 h 709"/>
                  <a:gd name="T167" fmla="*/ 525 w 525"/>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5" h="709">
                    <a:moveTo>
                      <a:pt x="525" y="334"/>
                    </a:moveTo>
                    <a:lnTo>
                      <a:pt x="505" y="297"/>
                    </a:lnTo>
                    <a:lnTo>
                      <a:pt x="500" y="252"/>
                    </a:lnTo>
                    <a:lnTo>
                      <a:pt x="479" y="210"/>
                    </a:lnTo>
                    <a:lnTo>
                      <a:pt x="488" y="181"/>
                    </a:lnTo>
                    <a:lnTo>
                      <a:pt x="480" y="129"/>
                    </a:lnTo>
                    <a:lnTo>
                      <a:pt x="467" y="114"/>
                    </a:lnTo>
                    <a:lnTo>
                      <a:pt x="465" y="114"/>
                    </a:lnTo>
                    <a:lnTo>
                      <a:pt x="465" y="113"/>
                    </a:lnTo>
                    <a:lnTo>
                      <a:pt x="452" y="100"/>
                    </a:lnTo>
                    <a:lnTo>
                      <a:pt x="427" y="81"/>
                    </a:lnTo>
                    <a:lnTo>
                      <a:pt x="400" y="68"/>
                    </a:lnTo>
                    <a:lnTo>
                      <a:pt x="388" y="69"/>
                    </a:lnTo>
                    <a:lnTo>
                      <a:pt x="366" y="81"/>
                    </a:lnTo>
                    <a:lnTo>
                      <a:pt x="338" y="88"/>
                    </a:lnTo>
                    <a:lnTo>
                      <a:pt x="323" y="106"/>
                    </a:lnTo>
                    <a:lnTo>
                      <a:pt x="290" y="94"/>
                    </a:lnTo>
                    <a:lnTo>
                      <a:pt x="307" y="66"/>
                    </a:lnTo>
                    <a:lnTo>
                      <a:pt x="262" y="60"/>
                    </a:lnTo>
                    <a:lnTo>
                      <a:pt x="245" y="54"/>
                    </a:lnTo>
                    <a:lnTo>
                      <a:pt x="238" y="47"/>
                    </a:lnTo>
                    <a:lnTo>
                      <a:pt x="243" y="43"/>
                    </a:lnTo>
                    <a:lnTo>
                      <a:pt x="236" y="23"/>
                    </a:lnTo>
                    <a:lnTo>
                      <a:pt x="218" y="22"/>
                    </a:lnTo>
                    <a:lnTo>
                      <a:pt x="179" y="11"/>
                    </a:lnTo>
                    <a:lnTo>
                      <a:pt x="166" y="0"/>
                    </a:lnTo>
                    <a:lnTo>
                      <a:pt x="164" y="13"/>
                    </a:lnTo>
                    <a:lnTo>
                      <a:pt x="182" y="27"/>
                    </a:lnTo>
                    <a:lnTo>
                      <a:pt x="182" y="29"/>
                    </a:lnTo>
                    <a:lnTo>
                      <a:pt x="191" y="44"/>
                    </a:lnTo>
                    <a:lnTo>
                      <a:pt x="193" y="56"/>
                    </a:lnTo>
                    <a:lnTo>
                      <a:pt x="182" y="68"/>
                    </a:lnTo>
                    <a:lnTo>
                      <a:pt x="185" y="77"/>
                    </a:lnTo>
                    <a:lnTo>
                      <a:pt x="188" y="97"/>
                    </a:lnTo>
                    <a:lnTo>
                      <a:pt x="224" y="132"/>
                    </a:lnTo>
                    <a:lnTo>
                      <a:pt x="220" y="129"/>
                    </a:lnTo>
                    <a:lnTo>
                      <a:pt x="180" y="110"/>
                    </a:lnTo>
                    <a:lnTo>
                      <a:pt x="166" y="132"/>
                    </a:lnTo>
                    <a:lnTo>
                      <a:pt x="166" y="138"/>
                    </a:lnTo>
                    <a:lnTo>
                      <a:pt x="151" y="138"/>
                    </a:lnTo>
                    <a:lnTo>
                      <a:pt x="141" y="138"/>
                    </a:lnTo>
                    <a:lnTo>
                      <a:pt x="119" y="118"/>
                    </a:lnTo>
                    <a:lnTo>
                      <a:pt x="83" y="138"/>
                    </a:lnTo>
                    <a:lnTo>
                      <a:pt x="102" y="160"/>
                    </a:lnTo>
                    <a:lnTo>
                      <a:pt x="90" y="159"/>
                    </a:lnTo>
                    <a:lnTo>
                      <a:pt x="75" y="213"/>
                    </a:lnTo>
                    <a:lnTo>
                      <a:pt x="67" y="231"/>
                    </a:lnTo>
                    <a:lnTo>
                      <a:pt x="67" y="256"/>
                    </a:lnTo>
                    <a:lnTo>
                      <a:pt x="45" y="279"/>
                    </a:lnTo>
                    <a:lnTo>
                      <a:pt x="11" y="282"/>
                    </a:lnTo>
                    <a:lnTo>
                      <a:pt x="22" y="313"/>
                    </a:lnTo>
                    <a:lnTo>
                      <a:pt x="16" y="341"/>
                    </a:lnTo>
                    <a:lnTo>
                      <a:pt x="0" y="351"/>
                    </a:lnTo>
                    <a:lnTo>
                      <a:pt x="7" y="372"/>
                    </a:lnTo>
                    <a:lnTo>
                      <a:pt x="4" y="380"/>
                    </a:lnTo>
                    <a:lnTo>
                      <a:pt x="14" y="404"/>
                    </a:lnTo>
                    <a:lnTo>
                      <a:pt x="5" y="438"/>
                    </a:lnTo>
                    <a:lnTo>
                      <a:pt x="27" y="470"/>
                    </a:lnTo>
                    <a:lnTo>
                      <a:pt x="13" y="500"/>
                    </a:lnTo>
                    <a:lnTo>
                      <a:pt x="25" y="509"/>
                    </a:lnTo>
                    <a:lnTo>
                      <a:pt x="45" y="525"/>
                    </a:lnTo>
                    <a:lnTo>
                      <a:pt x="56" y="532"/>
                    </a:lnTo>
                    <a:lnTo>
                      <a:pt x="75" y="532"/>
                    </a:lnTo>
                    <a:lnTo>
                      <a:pt x="117" y="552"/>
                    </a:lnTo>
                    <a:lnTo>
                      <a:pt x="103" y="576"/>
                    </a:lnTo>
                    <a:lnTo>
                      <a:pt x="77" y="629"/>
                    </a:lnTo>
                    <a:lnTo>
                      <a:pt x="74" y="677"/>
                    </a:lnTo>
                    <a:lnTo>
                      <a:pt x="93" y="679"/>
                    </a:lnTo>
                    <a:lnTo>
                      <a:pt x="108" y="679"/>
                    </a:lnTo>
                    <a:lnTo>
                      <a:pt x="128" y="679"/>
                    </a:lnTo>
                    <a:lnTo>
                      <a:pt x="132" y="664"/>
                    </a:lnTo>
                    <a:lnTo>
                      <a:pt x="146" y="671"/>
                    </a:lnTo>
                    <a:lnTo>
                      <a:pt x="164" y="673"/>
                    </a:lnTo>
                    <a:lnTo>
                      <a:pt x="162" y="671"/>
                    </a:lnTo>
                    <a:lnTo>
                      <a:pt x="166" y="671"/>
                    </a:lnTo>
                    <a:lnTo>
                      <a:pt x="166" y="663"/>
                    </a:lnTo>
                    <a:lnTo>
                      <a:pt x="203" y="688"/>
                    </a:lnTo>
                    <a:lnTo>
                      <a:pt x="202" y="688"/>
                    </a:lnTo>
                    <a:lnTo>
                      <a:pt x="215" y="689"/>
                    </a:lnTo>
                    <a:lnTo>
                      <a:pt x="236" y="704"/>
                    </a:lnTo>
                    <a:lnTo>
                      <a:pt x="246" y="709"/>
                    </a:lnTo>
                    <a:lnTo>
                      <a:pt x="255" y="691"/>
                    </a:lnTo>
                    <a:lnTo>
                      <a:pt x="280" y="692"/>
                    </a:lnTo>
                    <a:lnTo>
                      <a:pt x="294" y="704"/>
                    </a:lnTo>
                    <a:lnTo>
                      <a:pt x="319" y="695"/>
                    </a:lnTo>
                    <a:lnTo>
                      <a:pt x="334" y="688"/>
                    </a:lnTo>
                    <a:lnTo>
                      <a:pt x="354" y="686"/>
                    </a:lnTo>
                    <a:lnTo>
                      <a:pt x="363" y="675"/>
                    </a:lnTo>
                    <a:lnTo>
                      <a:pt x="381" y="684"/>
                    </a:lnTo>
                    <a:lnTo>
                      <a:pt x="397" y="684"/>
                    </a:lnTo>
                    <a:lnTo>
                      <a:pt x="413" y="689"/>
                    </a:lnTo>
                    <a:lnTo>
                      <a:pt x="404" y="654"/>
                    </a:lnTo>
                    <a:lnTo>
                      <a:pt x="413" y="627"/>
                    </a:lnTo>
                    <a:lnTo>
                      <a:pt x="448" y="600"/>
                    </a:lnTo>
                    <a:lnTo>
                      <a:pt x="461" y="589"/>
                    </a:lnTo>
                    <a:lnTo>
                      <a:pt x="463" y="580"/>
                    </a:lnTo>
                    <a:lnTo>
                      <a:pt x="436" y="555"/>
                    </a:lnTo>
                    <a:lnTo>
                      <a:pt x="404" y="529"/>
                    </a:lnTo>
                    <a:lnTo>
                      <a:pt x="382" y="501"/>
                    </a:lnTo>
                    <a:lnTo>
                      <a:pt x="377" y="468"/>
                    </a:lnTo>
                    <a:lnTo>
                      <a:pt x="369" y="451"/>
                    </a:lnTo>
                    <a:lnTo>
                      <a:pt x="381" y="434"/>
                    </a:lnTo>
                    <a:lnTo>
                      <a:pt x="406" y="429"/>
                    </a:lnTo>
                    <a:lnTo>
                      <a:pt x="420" y="420"/>
                    </a:lnTo>
                    <a:lnTo>
                      <a:pt x="438" y="413"/>
                    </a:lnTo>
                    <a:lnTo>
                      <a:pt x="451" y="401"/>
                    </a:lnTo>
                    <a:lnTo>
                      <a:pt x="487" y="379"/>
                    </a:lnTo>
                    <a:lnTo>
                      <a:pt x="503" y="376"/>
                    </a:lnTo>
                    <a:lnTo>
                      <a:pt x="518" y="386"/>
                    </a:lnTo>
                    <a:lnTo>
                      <a:pt x="525" y="334"/>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31" name="Group 565"/>
            <p:cNvGrpSpPr>
              <a:grpSpLocks/>
            </p:cNvGrpSpPr>
            <p:nvPr/>
          </p:nvGrpSpPr>
          <p:grpSpPr bwMode="auto">
            <a:xfrm>
              <a:off x="4157874" y="4679753"/>
              <a:ext cx="1244628" cy="1229380"/>
              <a:chOff x="2273" y="2864"/>
              <a:chExt cx="797" cy="833"/>
            </a:xfrm>
          </p:grpSpPr>
          <p:sp>
            <p:nvSpPr>
              <p:cNvPr id="153" name="Freeform 566"/>
              <p:cNvSpPr>
                <a:spLocks/>
              </p:cNvSpPr>
              <p:nvPr/>
            </p:nvSpPr>
            <p:spPr bwMode="auto">
              <a:xfrm>
                <a:off x="2273" y="2864"/>
                <a:ext cx="797" cy="836"/>
              </a:xfrm>
              <a:custGeom>
                <a:avLst/>
                <a:gdLst>
                  <a:gd name="T0" fmla="*/ 425 w 797"/>
                  <a:gd name="T1" fmla="*/ 41 h 833"/>
                  <a:gd name="T2" fmla="*/ 371 w 797"/>
                  <a:gd name="T3" fmla="*/ 25 h 833"/>
                  <a:gd name="T4" fmla="*/ 334 w 797"/>
                  <a:gd name="T5" fmla="*/ 0 h 833"/>
                  <a:gd name="T6" fmla="*/ 281 w 797"/>
                  <a:gd name="T7" fmla="*/ 20 h 833"/>
                  <a:gd name="T8" fmla="*/ 235 w 797"/>
                  <a:gd name="T9" fmla="*/ 36 h 833"/>
                  <a:gd name="T10" fmla="*/ 219 w 797"/>
                  <a:gd name="T11" fmla="*/ 61 h 833"/>
                  <a:gd name="T12" fmla="*/ 174 w 797"/>
                  <a:gd name="T13" fmla="*/ 54 h 833"/>
                  <a:gd name="T14" fmla="*/ 144 w 797"/>
                  <a:gd name="T15" fmla="*/ 88 h 833"/>
                  <a:gd name="T16" fmla="*/ 143 w 797"/>
                  <a:gd name="T17" fmla="*/ 67 h 833"/>
                  <a:gd name="T18" fmla="*/ 120 w 797"/>
                  <a:gd name="T19" fmla="*/ 50 h 833"/>
                  <a:gd name="T20" fmla="*/ 79 w 797"/>
                  <a:gd name="T21" fmla="*/ 88 h 833"/>
                  <a:gd name="T22" fmla="*/ 27 w 797"/>
                  <a:gd name="T23" fmla="*/ 83 h 833"/>
                  <a:gd name="T24" fmla="*/ 18 w 797"/>
                  <a:gd name="T25" fmla="*/ 148 h 833"/>
                  <a:gd name="T26" fmla="*/ 10 w 797"/>
                  <a:gd name="T27" fmla="*/ 200 h 833"/>
                  <a:gd name="T28" fmla="*/ 46 w 797"/>
                  <a:gd name="T29" fmla="*/ 250 h 833"/>
                  <a:gd name="T30" fmla="*/ 44 w 797"/>
                  <a:gd name="T31" fmla="*/ 282 h 833"/>
                  <a:gd name="T32" fmla="*/ 122 w 797"/>
                  <a:gd name="T33" fmla="*/ 230 h 833"/>
                  <a:gd name="T34" fmla="*/ 184 w 797"/>
                  <a:gd name="T35" fmla="*/ 254 h 833"/>
                  <a:gd name="T36" fmla="*/ 228 w 797"/>
                  <a:gd name="T37" fmla="*/ 309 h 833"/>
                  <a:gd name="T38" fmla="*/ 257 w 797"/>
                  <a:gd name="T39" fmla="*/ 382 h 833"/>
                  <a:gd name="T40" fmla="*/ 291 w 797"/>
                  <a:gd name="T41" fmla="*/ 420 h 833"/>
                  <a:gd name="T42" fmla="*/ 349 w 797"/>
                  <a:gd name="T43" fmla="*/ 466 h 833"/>
                  <a:gd name="T44" fmla="*/ 416 w 797"/>
                  <a:gd name="T45" fmla="*/ 532 h 833"/>
                  <a:gd name="T46" fmla="*/ 448 w 797"/>
                  <a:gd name="T47" fmla="*/ 532 h 833"/>
                  <a:gd name="T48" fmla="*/ 495 w 797"/>
                  <a:gd name="T49" fmla="*/ 567 h 833"/>
                  <a:gd name="T50" fmla="*/ 515 w 797"/>
                  <a:gd name="T51" fmla="*/ 586 h 833"/>
                  <a:gd name="T52" fmla="*/ 548 w 797"/>
                  <a:gd name="T53" fmla="*/ 616 h 833"/>
                  <a:gd name="T54" fmla="*/ 596 w 797"/>
                  <a:gd name="T55" fmla="*/ 633 h 833"/>
                  <a:gd name="T56" fmla="*/ 629 w 797"/>
                  <a:gd name="T57" fmla="*/ 698 h 833"/>
                  <a:gd name="T58" fmla="*/ 625 w 797"/>
                  <a:gd name="T59" fmla="*/ 779 h 833"/>
                  <a:gd name="T60" fmla="*/ 625 w 797"/>
                  <a:gd name="T61" fmla="*/ 833 h 833"/>
                  <a:gd name="T62" fmla="*/ 674 w 797"/>
                  <a:gd name="T63" fmla="*/ 782 h 833"/>
                  <a:gd name="T64" fmla="*/ 715 w 797"/>
                  <a:gd name="T65" fmla="*/ 727 h 833"/>
                  <a:gd name="T66" fmla="*/ 662 w 797"/>
                  <a:gd name="T67" fmla="*/ 657 h 833"/>
                  <a:gd name="T68" fmla="*/ 710 w 797"/>
                  <a:gd name="T69" fmla="*/ 592 h 833"/>
                  <a:gd name="T70" fmla="*/ 760 w 797"/>
                  <a:gd name="T71" fmla="*/ 609 h 833"/>
                  <a:gd name="T72" fmla="*/ 797 w 797"/>
                  <a:gd name="T73" fmla="*/ 634 h 833"/>
                  <a:gd name="T74" fmla="*/ 742 w 797"/>
                  <a:gd name="T75" fmla="*/ 562 h 833"/>
                  <a:gd name="T76" fmla="*/ 625 w 797"/>
                  <a:gd name="T77" fmla="*/ 509 h 833"/>
                  <a:gd name="T78" fmla="*/ 614 w 797"/>
                  <a:gd name="T79" fmla="*/ 461 h 833"/>
                  <a:gd name="T80" fmla="*/ 562 w 797"/>
                  <a:gd name="T81" fmla="*/ 464 h 833"/>
                  <a:gd name="T82" fmla="*/ 482 w 797"/>
                  <a:gd name="T83" fmla="*/ 400 h 833"/>
                  <a:gd name="T84" fmla="*/ 437 w 797"/>
                  <a:gd name="T85" fmla="*/ 309 h 833"/>
                  <a:gd name="T86" fmla="*/ 362 w 797"/>
                  <a:gd name="T87" fmla="*/ 229 h 833"/>
                  <a:gd name="T88" fmla="*/ 370 w 797"/>
                  <a:gd name="T89" fmla="*/ 182 h 833"/>
                  <a:gd name="T90" fmla="*/ 365 w 797"/>
                  <a:gd name="T91" fmla="*/ 143 h 833"/>
                  <a:gd name="T92" fmla="*/ 372 w 797"/>
                  <a:gd name="T93" fmla="*/ 143 h 833"/>
                  <a:gd name="T94" fmla="*/ 414 w 797"/>
                  <a:gd name="T95" fmla="*/ 117 h 833"/>
                  <a:gd name="T96" fmla="*/ 450 w 797"/>
                  <a:gd name="T97" fmla="*/ 113 h 833"/>
                  <a:gd name="T98" fmla="*/ 468 w 797"/>
                  <a:gd name="T99" fmla="*/ 123 h 833"/>
                  <a:gd name="T100" fmla="*/ 453 w 797"/>
                  <a:gd name="T101" fmla="*/ 79 h 833"/>
                  <a:gd name="T102" fmla="*/ 456 w 797"/>
                  <a:gd name="T103" fmla="*/ 43 h 8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7"/>
                  <a:gd name="T157" fmla="*/ 0 h 833"/>
                  <a:gd name="T158" fmla="*/ 797 w 797"/>
                  <a:gd name="T159" fmla="*/ 833 h 8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7" h="833">
                    <a:moveTo>
                      <a:pt x="456" y="43"/>
                    </a:moveTo>
                    <a:lnTo>
                      <a:pt x="425" y="41"/>
                    </a:lnTo>
                    <a:lnTo>
                      <a:pt x="407" y="36"/>
                    </a:lnTo>
                    <a:lnTo>
                      <a:pt x="371" y="25"/>
                    </a:lnTo>
                    <a:lnTo>
                      <a:pt x="355" y="0"/>
                    </a:lnTo>
                    <a:lnTo>
                      <a:pt x="334" y="0"/>
                    </a:lnTo>
                    <a:lnTo>
                      <a:pt x="311" y="0"/>
                    </a:lnTo>
                    <a:lnTo>
                      <a:pt x="281" y="20"/>
                    </a:lnTo>
                    <a:lnTo>
                      <a:pt x="251" y="9"/>
                    </a:lnTo>
                    <a:lnTo>
                      <a:pt x="235" y="36"/>
                    </a:lnTo>
                    <a:lnTo>
                      <a:pt x="226" y="50"/>
                    </a:lnTo>
                    <a:lnTo>
                      <a:pt x="219" y="61"/>
                    </a:lnTo>
                    <a:lnTo>
                      <a:pt x="186" y="50"/>
                    </a:lnTo>
                    <a:lnTo>
                      <a:pt x="174" y="54"/>
                    </a:lnTo>
                    <a:lnTo>
                      <a:pt x="159" y="95"/>
                    </a:lnTo>
                    <a:lnTo>
                      <a:pt x="144" y="88"/>
                    </a:lnTo>
                    <a:lnTo>
                      <a:pt x="138" y="79"/>
                    </a:lnTo>
                    <a:lnTo>
                      <a:pt x="143" y="67"/>
                    </a:lnTo>
                    <a:lnTo>
                      <a:pt x="136" y="75"/>
                    </a:lnTo>
                    <a:lnTo>
                      <a:pt x="120" y="50"/>
                    </a:lnTo>
                    <a:lnTo>
                      <a:pt x="104" y="54"/>
                    </a:lnTo>
                    <a:lnTo>
                      <a:pt x="79" y="88"/>
                    </a:lnTo>
                    <a:lnTo>
                      <a:pt x="42" y="86"/>
                    </a:lnTo>
                    <a:lnTo>
                      <a:pt x="27" y="83"/>
                    </a:lnTo>
                    <a:lnTo>
                      <a:pt x="21" y="111"/>
                    </a:lnTo>
                    <a:lnTo>
                      <a:pt x="18" y="148"/>
                    </a:lnTo>
                    <a:lnTo>
                      <a:pt x="0" y="168"/>
                    </a:lnTo>
                    <a:lnTo>
                      <a:pt x="10" y="200"/>
                    </a:lnTo>
                    <a:lnTo>
                      <a:pt x="13" y="239"/>
                    </a:lnTo>
                    <a:lnTo>
                      <a:pt x="46" y="250"/>
                    </a:lnTo>
                    <a:lnTo>
                      <a:pt x="55" y="259"/>
                    </a:lnTo>
                    <a:lnTo>
                      <a:pt x="44" y="282"/>
                    </a:lnTo>
                    <a:lnTo>
                      <a:pt x="83" y="271"/>
                    </a:lnTo>
                    <a:lnTo>
                      <a:pt x="122" y="230"/>
                    </a:lnTo>
                    <a:lnTo>
                      <a:pt x="145" y="233"/>
                    </a:lnTo>
                    <a:lnTo>
                      <a:pt x="184" y="254"/>
                    </a:lnTo>
                    <a:lnTo>
                      <a:pt x="214" y="268"/>
                    </a:lnTo>
                    <a:lnTo>
                      <a:pt x="228" y="309"/>
                    </a:lnTo>
                    <a:lnTo>
                      <a:pt x="242" y="363"/>
                    </a:lnTo>
                    <a:lnTo>
                      <a:pt x="257" y="382"/>
                    </a:lnTo>
                    <a:lnTo>
                      <a:pt x="285" y="408"/>
                    </a:lnTo>
                    <a:lnTo>
                      <a:pt x="291" y="420"/>
                    </a:lnTo>
                    <a:lnTo>
                      <a:pt x="311" y="427"/>
                    </a:lnTo>
                    <a:lnTo>
                      <a:pt x="349" y="466"/>
                    </a:lnTo>
                    <a:lnTo>
                      <a:pt x="381" y="507"/>
                    </a:lnTo>
                    <a:lnTo>
                      <a:pt x="416" y="532"/>
                    </a:lnTo>
                    <a:lnTo>
                      <a:pt x="432" y="524"/>
                    </a:lnTo>
                    <a:lnTo>
                      <a:pt x="448" y="532"/>
                    </a:lnTo>
                    <a:lnTo>
                      <a:pt x="475" y="549"/>
                    </a:lnTo>
                    <a:lnTo>
                      <a:pt x="495" y="567"/>
                    </a:lnTo>
                    <a:lnTo>
                      <a:pt x="513" y="575"/>
                    </a:lnTo>
                    <a:lnTo>
                      <a:pt x="515" y="586"/>
                    </a:lnTo>
                    <a:lnTo>
                      <a:pt x="537" y="582"/>
                    </a:lnTo>
                    <a:lnTo>
                      <a:pt x="548" y="616"/>
                    </a:lnTo>
                    <a:lnTo>
                      <a:pt x="573" y="639"/>
                    </a:lnTo>
                    <a:lnTo>
                      <a:pt x="596" y="633"/>
                    </a:lnTo>
                    <a:lnTo>
                      <a:pt x="607" y="646"/>
                    </a:lnTo>
                    <a:lnTo>
                      <a:pt x="629" y="698"/>
                    </a:lnTo>
                    <a:lnTo>
                      <a:pt x="644" y="752"/>
                    </a:lnTo>
                    <a:lnTo>
                      <a:pt x="625" y="779"/>
                    </a:lnTo>
                    <a:lnTo>
                      <a:pt x="607" y="816"/>
                    </a:lnTo>
                    <a:lnTo>
                      <a:pt x="625" y="833"/>
                    </a:lnTo>
                    <a:lnTo>
                      <a:pt x="643" y="823"/>
                    </a:lnTo>
                    <a:lnTo>
                      <a:pt x="674" y="782"/>
                    </a:lnTo>
                    <a:lnTo>
                      <a:pt x="692" y="737"/>
                    </a:lnTo>
                    <a:lnTo>
                      <a:pt x="715" y="727"/>
                    </a:lnTo>
                    <a:lnTo>
                      <a:pt x="704" y="687"/>
                    </a:lnTo>
                    <a:lnTo>
                      <a:pt x="662" y="657"/>
                    </a:lnTo>
                    <a:lnTo>
                      <a:pt x="681" y="608"/>
                    </a:lnTo>
                    <a:lnTo>
                      <a:pt x="710" y="592"/>
                    </a:lnTo>
                    <a:lnTo>
                      <a:pt x="742" y="605"/>
                    </a:lnTo>
                    <a:lnTo>
                      <a:pt x="760" y="609"/>
                    </a:lnTo>
                    <a:lnTo>
                      <a:pt x="791" y="648"/>
                    </a:lnTo>
                    <a:lnTo>
                      <a:pt x="797" y="634"/>
                    </a:lnTo>
                    <a:lnTo>
                      <a:pt x="787" y="593"/>
                    </a:lnTo>
                    <a:lnTo>
                      <a:pt x="742" y="562"/>
                    </a:lnTo>
                    <a:lnTo>
                      <a:pt x="688" y="534"/>
                    </a:lnTo>
                    <a:lnTo>
                      <a:pt x="625" y="509"/>
                    </a:lnTo>
                    <a:lnTo>
                      <a:pt x="623" y="482"/>
                    </a:lnTo>
                    <a:lnTo>
                      <a:pt x="614" y="461"/>
                    </a:lnTo>
                    <a:lnTo>
                      <a:pt x="574" y="466"/>
                    </a:lnTo>
                    <a:lnTo>
                      <a:pt x="562" y="464"/>
                    </a:lnTo>
                    <a:lnTo>
                      <a:pt x="521" y="439"/>
                    </a:lnTo>
                    <a:lnTo>
                      <a:pt x="482" y="400"/>
                    </a:lnTo>
                    <a:lnTo>
                      <a:pt x="463" y="346"/>
                    </a:lnTo>
                    <a:lnTo>
                      <a:pt x="437" y="309"/>
                    </a:lnTo>
                    <a:lnTo>
                      <a:pt x="387" y="275"/>
                    </a:lnTo>
                    <a:lnTo>
                      <a:pt x="362" y="229"/>
                    </a:lnTo>
                    <a:lnTo>
                      <a:pt x="372" y="198"/>
                    </a:lnTo>
                    <a:lnTo>
                      <a:pt x="370" y="182"/>
                    </a:lnTo>
                    <a:lnTo>
                      <a:pt x="365" y="163"/>
                    </a:lnTo>
                    <a:lnTo>
                      <a:pt x="365" y="143"/>
                    </a:lnTo>
                    <a:lnTo>
                      <a:pt x="372" y="134"/>
                    </a:lnTo>
                    <a:lnTo>
                      <a:pt x="372" y="143"/>
                    </a:lnTo>
                    <a:lnTo>
                      <a:pt x="394" y="133"/>
                    </a:lnTo>
                    <a:lnTo>
                      <a:pt x="414" y="117"/>
                    </a:lnTo>
                    <a:lnTo>
                      <a:pt x="435" y="118"/>
                    </a:lnTo>
                    <a:lnTo>
                      <a:pt x="450" y="113"/>
                    </a:lnTo>
                    <a:lnTo>
                      <a:pt x="457" y="129"/>
                    </a:lnTo>
                    <a:lnTo>
                      <a:pt x="468" y="123"/>
                    </a:lnTo>
                    <a:lnTo>
                      <a:pt x="448" y="100"/>
                    </a:lnTo>
                    <a:lnTo>
                      <a:pt x="453" y="79"/>
                    </a:lnTo>
                    <a:lnTo>
                      <a:pt x="439" y="70"/>
                    </a:lnTo>
                    <a:lnTo>
                      <a:pt x="456" y="43"/>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54" name="Freeform 567"/>
              <p:cNvSpPr>
                <a:spLocks/>
              </p:cNvSpPr>
              <p:nvPr/>
            </p:nvSpPr>
            <p:spPr bwMode="auto">
              <a:xfrm>
                <a:off x="2273" y="2864"/>
                <a:ext cx="797" cy="836"/>
              </a:xfrm>
              <a:custGeom>
                <a:avLst/>
                <a:gdLst>
                  <a:gd name="T0" fmla="*/ 425 w 797"/>
                  <a:gd name="T1" fmla="*/ 41 h 833"/>
                  <a:gd name="T2" fmla="*/ 371 w 797"/>
                  <a:gd name="T3" fmla="*/ 25 h 833"/>
                  <a:gd name="T4" fmla="*/ 334 w 797"/>
                  <a:gd name="T5" fmla="*/ 0 h 833"/>
                  <a:gd name="T6" fmla="*/ 281 w 797"/>
                  <a:gd name="T7" fmla="*/ 20 h 833"/>
                  <a:gd name="T8" fmla="*/ 235 w 797"/>
                  <a:gd name="T9" fmla="*/ 36 h 833"/>
                  <a:gd name="T10" fmla="*/ 219 w 797"/>
                  <a:gd name="T11" fmla="*/ 61 h 833"/>
                  <a:gd name="T12" fmla="*/ 174 w 797"/>
                  <a:gd name="T13" fmla="*/ 54 h 833"/>
                  <a:gd name="T14" fmla="*/ 144 w 797"/>
                  <a:gd name="T15" fmla="*/ 88 h 833"/>
                  <a:gd name="T16" fmla="*/ 143 w 797"/>
                  <a:gd name="T17" fmla="*/ 67 h 833"/>
                  <a:gd name="T18" fmla="*/ 120 w 797"/>
                  <a:gd name="T19" fmla="*/ 50 h 833"/>
                  <a:gd name="T20" fmla="*/ 79 w 797"/>
                  <a:gd name="T21" fmla="*/ 88 h 833"/>
                  <a:gd name="T22" fmla="*/ 27 w 797"/>
                  <a:gd name="T23" fmla="*/ 83 h 833"/>
                  <a:gd name="T24" fmla="*/ 18 w 797"/>
                  <a:gd name="T25" fmla="*/ 148 h 833"/>
                  <a:gd name="T26" fmla="*/ 10 w 797"/>
                  <a:gd name="T27" fmla="*/ 200 h 833"/>
                  <a:gd name="T28" fmla="*/ 46 w 797"/>
                  <a:gd name="T29" fmla="*/ 250 h 833"/>
                  <a:gd name="T30" fmla="*/ 44 w 797"/>
                  <a:gd name="T31" fmla="*/ 282 h 833"/>
                  <a:gd name="T32" fmla="*/ 122 w 797"/>
                  <a:gd name="T33" fmla="*/ 230 h 833"/>
                  <a:gd name="T34" fmla="*/ 184 w 797"/>
                  <a:gd name="T35" fmla="*/ 254 h 833"/>
                  <a:gd name="T36" fmla="*/ 228 w 797"/>
                  <a:gd name="T37" fmla="*/ 309 h 833"/>
                  <a:gd name="T38" fmla="*/ 257 w 797"/>
                  <a:gd name="T39" fmla="*/ 382 h 833"/>
                  <a:gd name="T40" fmla="*/ 291 w 797"/>
                  <a:gd name="T41" fmla="*/ 420 h 833"/>
                  <a:gd name="T42" fmla="*/ 349 w 797"/>
                  <a:gd name="T43" fmla="*/ 466 h 833"/>
                  <a:gd name="T44" fmla="*/ 416 w 797"/>
                  <a:gd name="T45" fmla="*/ 532 h 833"/>
                  <a:gd name="T46" fmla="*/ 448 w 797"/>
                  <a:gd name="T47" fmla="*/ 532 h 833"/>
                  <a:gd name="T48" fmla="*/ 495 w 797"/>
                  <a:gd name="T49" fmla="*/ 567 h 833"/>
                  <a:gd name="T50" fmla="*/ 515 w 797"/>
                  <a:gd name="T51" fmla="*/ 586 h 833"/>
                  <a:gd name="T52" fmla="*/ 548 w 797"/>
                  <a:gd name="T53" fmla="*/ 616 h 833"/>
                  <a:gd name="T54" fmla="*/ 596 w 797"/>
                  <a:gd name="T55" fmla="*/ 633 h 833"/>
                  <a:gd name="T56" fmla="*/ 629 w 797"/>
                  <a:gd name="T57" fmla="*/ 698 h 833"/>
                  <a:gd name="T58" fmla="*/ 625 w 797"/>
                  <a:gd name="T59" fmla="*/ 779 h 833"/>
                  <a:gd name="T60" fmla="*/ 625 w 797"/>
                  <a:gd name="T61" fmla="*/ 833 h 833"/>
                  <a:gd name="T62" fmla="*/ 674 w 797"/>
                  <a:gd name="T63" fmla="*/ 782 h 833"/>
                  <a:gd name="T64" fmla="*/ 715 w 797"/>
                  <a:gd name="T65" fmla="*/ 727 h 833"/>
                  <a:gd name="T66" fmla="*/ 662 w 797"/>
                  <a:gd name="T67" fmla="*/ 657 h 833"/>
                  <a:gd name="T68" fmla="*/ 710 w 797"/>
                  <a:gd name="T69" fmla="*/ 592 h 833"/>
                  <a:gd name="T70" fmla="*/ 760 w 797"/>
                  <a:gd name="T71" fmla="*/ 609 h 833"/>
                  <a:gd name="T72" fmla="*/ 797 w 797"/>
                  <a:gd name="T73" fmla="*/ 634 h 833"/>
                  <a:gd name="T74" fmla="*/ 742 w 797"/>
                  <a:gd name="T75" fmla="*/ 562 h 833"/>
                  <a:gd name="T76" fmla="*/ 625 w 797"/>
                  <a:gd name="T77" fmla="*/ 509 h 833"/>
                  <a:gd name="T78" fmla="*/ 614 w 797"/>
                  <a:gd name="T79" fmla="*/ 461 h 833"/>
                  <a:gd name="T80" fmla="*/ 562 w 797"/>
                  <a:gd name="T81" fmla="*/ 464 h 833"/>
                  <a:gd name="T82" fmla="*/ 482 w 797"/>
                  <a:gd name="T83" fmla="*/ 400 h 833"/>
                  <a:gd name="T84" fmla="*/ 437 w 797"/>
                  <a:gd name="T85" fmla="*/ 309 h 833"/>
                  <a:gd name="T86" fmla="*/ 362 w 797"/>
                  <a:gd name="T87" fmla="*/ 229 h 833"/>
                  <a:gd name="T88" fmla="*/ 370 w 797"/>
                  <a:gd name="T89" fmla="*/ 182 h 833"/>
                  <a:gd name="T90" fmla="*/ 365 w 797"/>
                  <a:gd name="T91" fmla="*/ 143 h 833"/>
                  <a:gd name="T92" fmla="*/ 372 w 797"/>
                  <a:gd name="T93" fmla="*/ 143 h 833"/>
                  <a:gd name="T94" fmla="*/ 414 w 797"/>
                  <a:gd name="T95" fmla="*/ 117 h 833"/>
                  <a:gd name="T96" fmla="*/ 450 w 797"/>
                  <a:gd name="T97" fmla="*/ 113 h 833"/>
                  <a:gd name="T98" fmla="*/ 468 w 797"/>
                  <a:gd name="T99" fmla="*/ 123 h 833"/>
                  <a:gd name="T100" fmla="*/ 453 w 797"/>
                  <a:gd name="T101" fmla="*/ 79 h 833"/>
                  <a:gd name="T102" fmla="*/ 456 w 797"/>
                  <a:gd name="T103" fmla="*/ 43 h 8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7"/>
                  <a:gd name="T157" fmla="*/ 0 h 833"/>
                  <a:gd name="T158" fmla="*/ 797 w 797"/>
                  <a:gd name="T159" fmla="*/ 833 h 8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7" h="833">
                    <a:moveTo>
                      <a:pt x="456" y="43"/>
                    </a:moveTo>
                    <a:lnTo>
                      <a:pt x="425" y="41"/>
                    </a:lnTo>
                    <a:lnTo>
                      <a:pt x="407" y="36"/>
                    </a:lnTo>
                    <a:lnTo>
                      <a:pt x="371" y="25"/>
                    </a:lnTo>
                    <a:lnTo>
                      <a:pt x="355" y="0"/>
                    </a:lnTo>
                    <a:lnTo>
                      <a:pt x="334" y="0"/>
                    </a:lnTo>
                    <a:lnTo>
                      <a:pt x="311" y="0"/>
                    </a:lnTo>
                    <a:lnTo>
                      <a:pt x="281" y="20"/>
                    </a:lnTo>
                    <a:lnTo>
                      <a:pt x="251" y="9"/>
                    </a:lnTo>
                    <a:lnTo>
                      <a:pt x="235" y="36"/>
                    </a:lnTo>
                    <a:lnTo>
                      <a:pt x="226" y="50"/>
                    </a:lnTo>
                    <a:lnTo>
                      <a:pt x="219" y="61"/>
                    </a:lnTo>
                    <a:lnTo>
                      <a:pt x="186" y="50"/>
                    </a:lnTo>
                    <a:lnTo>
                      <a:pt x="174" y="54"/>
                    </a:lnTo>
                    <a:lnTo>
                      <a:pt x="159" y="95"/>
                    </a:lnTo>
                    <a:lnTo>
                      <a:pt x="144" y="88"/>
                    </a:lnTo>
                    <a:lnTo>
                      <a:pt x="138" y="79"/>
                    </a:lnTo>
                    <a:lnTo>
                      <a:pt x="143" y="67"/>
                    </a:lnTo>
                    <a:lnTo>
                      <a:pt x="136" y="75"/>
                    </a:lnTo>
                    <a:lnTo>
                      <a:pt x="120" y="50"/>
                    </a:lnTo>
                    <a:lnTo>
                      <a:pt x="104" y="54"/>
                    </a:lnTo>
                    <a:lnTo>
                      <a:pt x="79" y="88"/>
                    </a:lnTo>
                    <a:lnTo>
                      <a:pt x="42" y="86"/>
                    </a:lnTo>
                    <a:lnTo>
                      <a:pt x="27" y="83"/>
                    </a:lnTo>
                    <a:lnTo>
                      <a:pt x="21" y="111"/>
                    </a:lnTo>
                    <a:lnTo>
                      <a:pt x="18" y="148"/>
                    </a:lnTo>
                    <a:lnTo>
                      <a:pt x="0" y="168"/>
                    </a:lnTo>
                    <a:lnTo>
                      <a:pt x="10" y="200"/>
                    </a:lnTo>
                    <a:lnTo>
                      <a:pt x="13" y="239"/>
                    </a:lnTo>
                    <a:lnTo>
                      <a:pt x="46" y="250"/>
                    </a:lnTo>
                    <a:lnTo>
                      <a:pt x="55" y="259"/>
                    </a:lnTo>
                    <a:lnTo>
                      <a:pt x="44" y="282"/>
                    </a:lnTo>
                    <a:lnTo>
                      <a:pt x="83" y="271"/>
                    </a:lnTo>
                    <a:lnTo>
                      <a:pt x="122" y="230"/>
                    </a:lnTo>
                    <a:lnTo>
                      <a:pt x="145" y="233"/>
                    </a:lnTo>
                    <a:lnTo>
                      <a:pt x="184" y="254"/>
                    </a:lnTo>
                    <a:lnTo>
                      <a:pt x="214" y="268"/>
                    </a:lnTo>
                    <a:lnTo>
                      <a:pt x="228" y="309"/>
                    </a:lnTo>
                    <a:lnTo>
                      <a:pt x="242" y="363"/>
                    </a:lnTo>
                    <a:lnTo>
                      <a:pt x="257" y="382"/>
                    </a:lnTo>
                    <a:lnTo>
                      <a:pt x="285" y="408"/>
                    </a:lnTo>
                    <a:lnTo>
                      <a:pt x="291" y="420"/>
                    </a:lnTo>
                    <a:lnTo>
                      <a:pt x="311" y="427"/>
                    </a:lnTo>
                    <a:lnTo>
                      <a:pt x="349" y="466"/>
                    </a:lnTo>
                    <a:lnTo>
                      <a:pt x="381" y="507"/>
                    </a:lnTo>
                    <a:lnTo>
                      <a:pt x="416" y="532"/>
                    </a:lnTo>
                    <a:lnTo>
                      <a:pt x="432" y="524"/>
                    </a:lnTo>
                    <a:lnTo>
                      <a:pt x="448" y="532"/>
                    </a:lnTo>
                    <a:lnTo>
                      <a:pt x="475" y="549"/>
                    </a:lnTo>
                    <a:lnTo>
                      <a:pt x="495" y="567"/>
                    </a:lnTo>
                    <a:lnTo>
                      <a:pt x="513" y="575"/>
                    </a:lnTo>
                    <a:lnTo>
                      <a:pt x="515" y="586"/>
                    </a:lnTo>
                    <a:lnTo>
                      <a:pt x="537" y="582"/>
                    </a:lnTo>
                    <a:lnTo>
                      <a:pt x="548" y="616"/>
                    </a:lnTo>
                    <a:lnTo>
                      <a:pt x="573" y="639"/>
                    </a:lnTo>
                    <a:lnTo>
                      <a:pt x="596" y="633"/>
                    </a:lnTo>
                    <a:lnTo>
                      <a:pt x="607" y="646"/>
                    </a:lnTo>
                    <a:lnTo>
                      <a:pt x="629" y="698"/>
                    </a:lnTo>
                    <a:lnTo>
                      <a:pt x="644" y="752"/>
                    </a:lnTo>
                    <a:lnTo>
                      <a:pt x="625" y="779"/>
                    </a:lnTo>
                    <a:lnTo>
                      <a:pt x="607" y="816"/>
                    </a:lnTo>
                    <a:lnTo>
                      <a:pt x="625" y="833"/>
                    </a:lnTo>
                    <a:lnTo>
                      <a:pt x="643" y="823"/>
                    </a:lnTo>
                    <a:lnTo>
                      <a:pt x="674" y="782"/>
                    </a:lnTo>
                    <a:lnTo>
                      <a:pt x="692" y="737"/>
                    </a:lnTo>
                    <a:lnTo>
                      <a:pt x="715" y="727"/>
                    </a:lnTo>
                    <a:lnTo>
                      <a:pt x="704" y="687"/>
                    </a:lnTo>
                    <a:lnTo>
                      <a:pt x="662" y="657"/>
                    </a:lnTo>
                    <a:lnTo>
                      <a:pt x="681" y="608"/>
                    </a:lnTo>
                    <a:lnTo>
                      <a:pt x="710" y="592"/>
                    </a:lnTo>
                    <a:lnTo>
                      <a:pt x="742" y="605"/>
                    </a:lnTo>
                    <a:lnTo>
                      <a:pt x="760" y="609"/>
                    </a:lnTo>
                    <a:lnTo>
                      <a:pt x="791" y="648"/>
                    </a:lnTo>
                    <a:lnTo>
                      <a:pt x="797" y="634"/>
                    </a:lnTo>
                    <a:lnTo>
                      <a:pt x="787" y="593"/>
                    </a:lnTo>
                    <a:lnTo>
                      <a:pt x="742" y="562"/>
                    </a:lnTo>
                    <a:lnTo>
                      <a:pt x="688" y="534"/>
                    </a:lnTo>
                    <a:lnTo>
                      <a:pt x="625" y="509"/>
                    </a:lnTo>
                    <a:lnTo>
                      <a:pt x="623" y="482"/>
                    </a:lnTo>
                    <a:lnTo>
                      <a:pt x="614" y="461"/>
                    </a:lnTo>
                    <a:lnTo>
                      <a:pt x="574" y="466"/>
                    </a:lnTo>
                    <a:lnTo>
                      <a:pt x="562" y="464"/>
                    </a:lnTo>
                    <a:lnTo>
                      <a:pt x="521" y="439"/>
                    </a:lnTo>
                    <a:lnTo>
                      <a:pt x="482" y="400"/>
                    </a:lnTo>
                    <a:lnTo>
                      <a:pt x="463" y="346"/>
                    </a:lnTo>
                    <a:lnTo>
                      <a:pt x="437" y="309"/>
                    </a:lnTo>
                    <a:lnTo>
                      <a:pt x="387" y="275"/>
                    </a:lnTo>
                    <a:lnTo>
                      <a:pt x="362" y="229"/>
                    </a:lnTo>
                    <a:lnTo>
                      <a:pt x="372" y="198"/>
                    </a:lnTo>
                    <a:lnTo>
                      <a:pt x="370" y="182"/>
                    </a:lnTo>
                    <a:lnTo>
                      <a:pt x="365" y="163"/>
                    </a:lnTo>
                    <a:lnTo>
                      <a:pt x="365" y="143"/>
                    </a:lnTo>
                    <a:lnTo>
                      <a:pt x="372" y="134"/>
                    </a:lnTo>
                    <a:lnTo>
                      <a:pt x="372" y="143"/>
                    </a:lnTo>
                    <a:lnTo>
                      <a:pt x="394" y="133"/>
                    </a:lnTo>
                    <a:lnTo>
                      <a:pt x="414" y="117"/>
                    </a:lnTo>
                    <a:lnTo>
                      <a:pt x="435" y="118"/>
                    </a:lnTo>
                    <a:lnTo>
                      <a:pt x="450" y="113"/>
                    </a:lnTo>
                    <a:lnTo>
                      <a:pt x="457" y="129"/>
                    </a:lnTo>
                    <a:lnTo>
                      <a:pt x="468" y="123"/>
                    </a:lnTo>
                    <a:lnTo>
                      <a:pt x="448" y="100"/>
                    </a:lnTo>
                    <a:lnTo>
                      <a:pt x="453" y="79"/>
                    </a:lnTo>
                    <a:lnTo>
                      <a:pt x="439" y="70"/>
                    </a:lnTo>
                    <a:lnTo>
                      <a:pt x="456" y="43"/>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32" name="Group 355"/>
            <p:cNvGrpSpPr>
              <a:grpSpLocks/>
            </p:cNvGrpSpPr>
            <p:nvPr/>
          </p:nvGrpSpPr>
          <p:grpSpPr bwMode="auto">
            <a:xfrm>
              <a:off x="4660722" y="1621799"/>
              <a:ext cx="824546" cy="1927456"/>
              <a:chOff x="2595" y="792"/>
              <a:chExt cx="528" cy="1306"/>
            </a:xfrm>
          </p:grpSpPr>
          <p:sp>
            <p:nvSpPr>
              <p:cNvPr id="151" name="Freeform 356"/>
              <p:cNvSpPr>
                <a:spLocks/>
              </p:cNvSpPr>
              <p:nvPr/>
            </p:nvSpPr>
            <p:spPr bwMode="auto">
              <a:xfrm>
                <a:off x="2595" y="792"/>
                <a:ext cx="528" cy="1306"/>
              </a:xfrm>
              <a:custGeom>
                <a:avLst/>
                <a:gdLst>
                  <a:gd name="T0" fmla="*/ 278 w 528"/>
                  <a:gd name="T1" fmla="*/ 773 h 1306"/>
                  <a:gd name="T2" fmla="*/ 276 w 528"/>
                  <a:gd name="T3" fmla="*/ 712 h 1306"/>
                  <a:gd name="T4" fmla="*/ 290 w 528"/>
                  <a:gd name="T5" fmla="*/ 659 h 1306"/>
                  <a:gd name="T6" fmla="*/ 297 w 528"/>
                  <a:gd name="T7" fmla="*/ 596 h 1306"/>
                  <a:gd name="T8" fmla="*/ 316 w 528"/>
                  <a:gd name="T9" fmla="*/ 596 h 1306"/>
                  <a:gd name="T10" fmla="*/ 328 w 528"/>
                  <a:gd name="T11" fmla="*/ 575 h 1306"/>
                  <a:gd name="T12" fmla="*/ 350 w 528"/>
                  <a:gd name="T13" fmla="*/ 559 h 1306"/>
                  <a:gd name="T14" fmla="*/ 377 w 528"/>
                  <a:gd name="T15" fmla="*/ 530 h 1306"/>
                  <a:gd name="T16" fmla="*/ 414 w 528"/>
                  <a:gd name="T17" fmla="*/ 496 h 1306"/>
                  <a:gd name="T18" fmla="*/ 426 w 528"/>
                  <a:gd name="T19" fmla="*/ 418 h 1306"/>
                  <a:gd name="T20" fmla="*/ 422 w 528"/>
                  <a:gd name="T21" fmla="*/ 357 h 1306"/>
                  <a:gd name="T22" fmla="*/ 444 w 528"/>
                  <a:gd name="T23" fmla="*/ 337 h 1306"/>
                  <a:gd name="T24" fmla="*/ 465 w 528"/>
                  <a:gd name="T25" fmla="*/ 305 h 1306"/>
                  <a:gd name="T26" fmla="*/ 490 w 528"/>
                  <a:gd name="T27" fmla="*/ 298 h 1306"/>
                  <a:gd name="T28" fmla="*/ 528 w 528"/>
                  <a:gd name="T29" fmla="*/ 298 h 1306"/>
                  <a:gd name="T30" fmla="*/ 491 w 528"/>
                  <a:gd name="T31" fmla="*/ 146 h 1306"/>
                  <a:gd name="T32" fmla="*/ 422 w 528"/>
                  <a:gd name="T33" fmla="*/ 50 h 1306"/>
                  <a:gd name="T34" fmla="*/ 350 w 528"/>
                  <a:gd name="T35" fmla="*/ 23 h 1306"/>
                  <a:gd name="T36" fmla="*/ 283 w 528"/>
                  <a:gd name="T37" fmla="*/ 53 h 1306"/>
                  <a:gd name="T38" fmla="*/ 220 w 528"/>
                  <a:gd name="T39" fmla="*/ 148 h 1306"/>
                  <a:gd name="T40" fmla="*/ 182 w 528"/>
                  <a:gd name="T41" fmla="*/ 284 h 1306"/>
                  <a:gd name="T42" fmla="*/ 131 w 528"/>
                  <a:gd name="T43" fmla="*/ 414 h 1306"/>
                  <a:gd name="T44" fmla="*/ 103 w 528"/>
                  <a:gd name="T45" fmla="*/ 493 h 1306"/>
                  <a:gd name="T46" fmla="*/ 48 w 528"/>
                  <a:gd name="T47" fmla="*/ 630 h 1306"/>
                  <a:gd name="T48" fmla="*/ 74 w 528"/>
                  <a:gd name="T49" fmla="*/ 774 h 1306"/>
                  <a:gd name="T50" fmla="*/ 49 w 528"/>
                  <a:gd name="T51" fmla="*/ 886 h 1306"/>
                  <a:gd name="T52" fmla="*/ 14 w 528"/>
                  <a:gd name="T53" fmla="*/ 971 h 1306"/>
                  <a:gd name="T54" fmla="*/ 12 w 528"/>
                  <a:gd name="T55" fmla="*/ 1021 h 1306"/>
                  <a:gd name="T56" fmla="*/ 15 w 528"/>
                  <a:gd name="T57" fmla="*/ 1039 h 1306"/>
                  <a:gd name="T58" fmla="*/ 24 w 528"/>
                  <a:gd name="T59" fmla="*/ 1089 h 1306"/>
                  <a:gd name="T60" fmla="*/ 63 w 528"/>
                  <a:gd name="T61" fmla="*/ 1165 h 1306"/>
                  <a:gd name="T62" fmla="*/ 76 w 528"/>
                  <a:gd name="T63" fmla="*/ 1227 h 1306"/>
                  <a:gd name="T64" fmla="*/ 88 w 528"/>
                  <a:gd name="T65" fmla="*/ 1302 h 1306"/>
                  <a:gd name="T66" fmla="*/ 151 w 528"/>
                  <a:gd name="T67" fmla="*/ 1304 h 1306"/>
                  <a:gd name="T68" fmla="*/ 177 w 528"/>
                  <a:gd name="T69" fmla="*/ 1231 h 1306"/>
                  <a:gd name="T70" fmla="*/ 230 w 528"/>
                  <a:gd name="T71" fmla="*/ 1231 h 1306"/>
                  <a:gd name="T72" fmla="*/ 267 w 528"/>
                  <a:gd name="T73" fmla="*/ 1140 h 1306"/>
                  <a:gd name="T74" fmla="*/ 274 w 528"/>
                  <a:gd name="T75" fmla="*/ 1086 h 1306"/>
                  <a:gd name="T76" fmla="*/ 269 w 528"/>
                  <a:gd name="T77" fmla="*/ 1065 h 1306"/>
                  <a:gd name="T78" fmla="*/ 270 w 528"/>
                  <a:gd name="T79" fmla="*/ 1033 h 1306"/>
                  <a:gd name="T80" fmla="*/ 274 w 528"/>
                  <a:gd name="T81" fmla="*/ 1006 h 1306"/>
                  <a:gd name="T82" fmla="*/ 285 w 528"/>
                  <a:gd name="T83" fmla="*/ 995 h 1306"/>
                  <a:gd name="T84" fmla="*/ 310 w 528"/>
                  <a:gd name="T85" fmla="*/ 970 h 1306"/>
                  <a:gd name="T86" fmla="*/ 330 w 528"/>
                  <a:gd name="T87" fmla="*/ 959 h 1306"/>
                  <a:gd name="T88" fmla="*/ 332 w 528"/>
                  <a:gd name="T89" fmla="*/ 924 h 1306"/>
                  <a:gd name="T90" fmla="*/ 374 w 528"/>
                  <a:gd name="T91" fmla="*/ 892 h 1306"/>
                  <a:gd name="T92" fmla="*/ 364 w 528"/>
                  <a:gd name="T93" fmla="*/ 865 h 1306"/>
                  <a:gd name="T94" fmla="*/ 341 w 528"/>
                  <a:gd name="T95" fmla="*/ 837 h 13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8"/>
                  <a:gd name="T145" fmla="*/ 0 h 1306"/>
                  <a:gd name="T146" fmla="*/ 528 w 528"/>
                  <a:gd name="T147" fmla="*/ 1306 h 13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8" h="1306">
                    <a:moveTo>
                      <a:pt x="282" y="808"/>
                    </a:moveTo>
                    <a:lnTo>
                      <a:pt x="279" y="787"/>
                    </a:lnTo>
                    <a:lnTo>
                      <a:pt x="278" y="773"/>
                    </a:lnTo>
                    <a:lnTo>
                      <a:pt x="274" y="741"/>
                    </a:lnTo>
                    <a:lnTo>
                      <a:pt x="278" y="721"/>
                    </a:lnTo>
                    <a:lnTo>
                      <a:pt x="276" y="712"/>
                    </a:lnTo>
                    <a:lnTo>
                      <a:pt x="288" y="718"/>
                    </a:lnTo>
                    <a:lnTo>
                      <a:pt x="283" y="702"/>
                    </a:lnTo>
                    <a:lnTo>
                      <a:pt x="290" y="659"/>
                    </a:lnTo>
                    <a:lnTo>
                      <a:pt x="287" y="637"/>
                    </a:lnTo>
                    <a:lnTo>
                      <a:pt x="303" y="632"/>
                    </a:lnTo>
                    <a:lnTo>
                      <a:pt x="297" y="596"/>
                    </a:lnTo>
                    <a:lnTo>
                      <a:pt x="297" y="590"/>
                    </a:lnTo>
                    <a:lnTo>
                      <a:pt x="306" y="606"/>
                    </a:lnTo>
                    <a:lnTo>
                      <a:pt x="316" y="596"/>
                    </a:lnTo>
                    <a:lnTo>
                      <a:pt x="326" y="590"/>
                    </a:lnTo>
                    <a:lnTo>
                      <a:pt x="318" y="584"/>
                    </a:lnTo>
                    <a:lnTo>
                      <a:pt x="328" y="575"/>
                    </a:lnTo>
                    <a:lnTo>
                      <a:pt x="335" y="564"/>
                    </a:lnTo>
                    <a:lnTo>
                      <a:pt x="332" y="559"/>
                    </a:lnTo>
                    <a:lnTo>
                      <a:pt x="350" y="559"/>
                    </a:lnTo>
                    <a:lnTo>
                      <a:pt x="357" y="540"/>
                    </a:lnTo>
                    <a:lnTo>
                      <a:pt x="370" y="534"/>
                    </a:lnTo>
                    <a:lnTo>
                      <a:pt x="377" y="530"/>
                    </a:lnTo>
                    <a:lnTo>
                      <a:pt x="397" y="518"/>
                    </a:lnTo>
                    <a:lnTo>
                      <a:pt x="402" y="509"/>
                    </a:lnTo>
                    <a:lnTo>
                      <a:pt x="414" y="496"/>
                    </a:lnTo>
                    <a:lnTo>
                      <a:pt x="428" y="461"/>
                    </a:lnTo>
                    <a:lnTo>
                      <a:pt x="438" y="432"/>
                    </a:lnTo>
                    <a:lnTo>
                      <a:pt x="426" y="418"/>
                    </a:lnTo>
                    <a:lnTo>
                      <a:pt x="416" y="405"/>
                    </a:lnTo>
                    <a:lnTo>
                      <a:pt x="429" y="386"/>
                    </a:lnTo>
                    <a:lnTo>
                      <a:pt x="422" y="357"/>
                    </a:lnTo>
                    <a:lnTo>
                      <a:pt x="436" y="357"/>
                    </a:lnTo>
                    <a:lnTo>
                      <a:pt x="441" y="348"/>
                    </a:lnTo>
                    <a:lnTo>
                      <a:pt x="444" y="337"/>
                    </a:lnTo>
                    <a:lnTo>
                      <a:pt x="453" y="328"/>
                    </a:lnTo>
                    <a:lnTo>
                      <a:pt x="456" y="318"/>
                    </a:lnTo>
                    <a:lnTo>
                      <a:pt x="465" y="305"/>
                    </a:lnTo>
                    <a:lnTo>
                      <a:pt x="469" y="294"/>
                    </a:lnTo>
                    <a:lnTo>
                      <a:pt x="484" y="307"/>
                    </a:lnTo>
                    <a:lnTo>
                      <a:pt x="490" y="298"/>
                    </a:lnTo>
                    <a:lnTo>
                      <a:pt x="508" y="300"/>
                    </a:lnTo>
                    <a:lnTo>
                      <a:pt x="521" y="298"/>
                    </a:lnTo>
                    <a:lnTo>
                      <a:pt x="528" y="298"/>
                    </a:lnTo>
                    <a:lnTo>
                      <a:pt x="502" y="246"/>
                    </a:lnTo>
                    <a:lnTo>
                      <a:pt x="502" y="191"/>
                    </a:lnTo>
                    <a:lnTo>
                      <a:pt x="491" y="146"/>
                    </a:lnTo>
                    <a:lnTo>
                      <a:pt x="475" y="107"/>
                    </a:lnTo>
                    <a:lnTo>
                      <a:pt x="458" y="72"/>
                    </a:lnTo>
                    <a:lnTo>
                      <a:pt x="422" y="50"/>
                    </a:lnTo>
                    <a:lnTo>
                      <a:pt x="383" y="22"/>
                    </a:lnTo>
                    <a:lnTo>
                      <a:pt x="355" y="0"/>
                    </a:lnTo>
                    <a:lnTo>
                      <a:pt x="350" y="23"/>
                    </a:lnTo>
                    <a:lnTo>
                      <a:pt x="346" y="62"/>
                    </a:lnTo>
                    <a:lnTo>
                      <a:pt x="307" y="59"/>
                    </a:lnTo>
                    <a:lnTo>
                      <a:pt x="283" y="53"/>
                    </a:lnTo>
                    <a:lnTo>
                      <a:pt x="272" y="102"/>
                    </a:lnTo>
                    <a:lnTo>
                      <a:pt x="252" y="103"/>
                    </a:lnTo>
                    <a:lnTo>
                      <a:pt x="220" y="148"/>
                    </a:lnTo>
                    <a:lnTo>
                      <a:pt x="214" y="187"/>
                    </a:lnTo>
                    <a:lnTo>
                      <a:pt x="195" y="241"/>
                    </a:lnTo>
                    <a:lnTo>
                      <a:pt x="182" y="284"/>
                    </a:lnTo>
                    <a:lnTo>
                      <a:pt x="147" y="296"/>
                    </a:lnTo>
                    <a:lnTo>
                      <a:pt x="148" y="357"/>
                    </a:lnTo>
                    <a:lnTo>
                      <a:pt x="131" y="414"/>
                    </a:lnTo>
                    <a:lnTo>
                      <a:pt x="122" y="450"/>
                    </a:lnTo>
                    <a:lnTo>
                      <a:pt x="132" y="489"/>
                    </a:lnTo>
                    <a:lnTo>
                      <a:pt x="103" y="493"/>
                    </a:lnTo>
                    <a:lnTo>
                      <a:pt x="58" y="530"/>
                    </a:lnTo>
                    <a:lnTo>
                      <a:pt x="46" y="575"/>
                    </a:lnTo>
                    <a:lnTo>
                      <a:pt x="48" y="630"/>
                    </a:lnTo>
                    <a:lnTo>
                      <a:pt x="54" y="689"/>
                    </a:lnTo>
                    <a:lnTo>
                      <a:pt x="68" y="730"/>
                    </a:lnTo>
                    <a:lnTo>
                      <a:pt x="74" y="774"/>
                    </a:lnTo>
                    <a:lnTo>
                      <a:pt x="58" y="799"/>
                    </a:lnTo>
                    <a:lnTo>
                      <a:pt x="64" y="850"/>
                    </a:lnTo>
                    <a:lnTo>
                      <a:pt x="49" y="886"/>
                    </a:lnTo>
                    <a:lnTo>
                      <a:pt x="28" y="909"/>
                    </a:lnTo>
                    <a:lnTo>
                      <a:pt x="25" y="967"/>
                    </a:lnTo>
                    <a:lnTo>
                      <a:pt x="14" y="971"/>
                    </a:lnTo>
                    <a:lnTo>
                      <a:pt x="0" y="975"/>
                    </a:lnTo>
                    <a:lnTo>
                      <a:pt x="3" y="1014"/>
                    </a:lnTo>
                    <a:lnTo>
                      <a:pt x="12" y="1021"/>
                    </a:lnTo>
                    <a:lnTo>
                      <a:pt x="12" y="1033"/>
                    </a:lnTo>
                    <a:lnTo>
                      <a:pt x="18" y="1020"/>
                    </a:lnTo>
                    <a:lnTo>
                      <a:pt x="15" y="1039"/>
                    </a:lnTo>
                    <a:lnTo>
                      <a:pt x="34" y="1030"/>
                    </a:lnTo>
                    <a:lnTo>
                      <a:pt x="31" y="1045"/>
                    </a:lnTo>
                    <a:lnTo>
                      <a:pt x="24" y="1089"/>
                    </a:lnTo>
                    <a:lnTo>
                      <a:pt x="36" y="1118"/>
                    </a:lnTo>
                    <a:lnTo>
                      <a:pt x="43" y="1131"/>
                    </a:lnTo>
                    <a:lnTo>
                      <a:pt x="63" y="1165"/>
                    </a:lnTo>
                    <a:lnTo>
                      <a:pt x="81" y="1183"/>
                    </a:lnTo>
                    <a:lnTo>
                      <a:pt x="83" y="1204"/>
                    </a:lnTo>
                    <a:lnTo>
                      <a:pt x="76" y="1227"/>
                    </a:lnTo>
                    <a:lnTo>
                      <a:pt x="68" y="1238"/>
                    </a:lnTo>
                    <a:lnTo>
                      <a:pt x="86" y="1283"/>
                    </a:lnTo>
                    <a:lnTo>
                      <a:pt x="88" y="1302"/>
                    </a:lnTo>
                    <a:lnTo>
                      <a:pt x="103" y="1306"/>
                    </a:lnTo>
                    <a:lnTo>
                      <a:pt x="121" y="1302"/>
                    </a:lnTo>
                    <a:lnTo>
                      <a:pt x="151" y="1304"/>
                    </a:lnTo>
                    <a:lnTo>
                      <a:pt x="150" y="1272"/>
                    </a:lnTo>
                    <a:lnTo>
                      <a:pt x="171" y="1245"/>
                    </a:lnTo>
                    <a:lnTo>
                      <a:pt x="177" y="1231"/>
                    </a:lnTo>
                    <a:lnTo>
                      <a:pt x="195" y="1229"/>
                    </a:lnTo>
                    <a:lnTo>
                      <a:pt x="217" y="1230"/>
                    </a:lnTo>
                    <a:lnTo>
                      <a:pt x="230" y="1231"/>
                    </a:lnTo>
                    <a:lnTo>
                      <a:pt x="242" y="1226"/>
                    </a:lnTo>
                    <a:lnTo>
                      <a:pt x="260" y="1172"/>
                    </a:lnTo>
                    <a:lnTo>
                      <a:pt x="267" y="1140"/>
                    </a:lnTo>
                    <a:lnTo>
                      <a:pt x="265" y="1122"/>
                    </a:lnTo>
                    <a:lnTo>
                      <a:pt x="267" y="1096"/>
                    </a:lnTo>
                    <a:lnTo>
                      <a:pt x="274" y="1086"/>
                    </a:lnTo>
                    <a:lnTo>
                      <a:pt x="258" y="1070"/>
                    </a:lnTo>
                    <a:lnTo>
                      <a:pt x="263" y="1067"/>
                    </a:lnTo>
                    <a:lnTo>
                      <a:pt x="269" y="1065"/>
                    </a:lnTo>
                    <a:lnTo>
                      <a:pt x="269" y="1059"/>
                    </a:lnTo>
                    <a:lnTo>
                      <a:pt x="274" y="1046"/>
                    </a:lnTo>
                    <a:lnTo>
                      <a:pt x="270" y="1033"/>
                    </a:lnTo>
                    <a:lnTo>
                      <a:pt x="265" y="1017"/>
                    </a:lnTo>
                    <a:lnTo>
                      <a:pt x="272" y="1018"/>
                    </a:lnTo>
                    <a:lnTo>
                      <a:pt x="274" y="1006"/>
                    </a:lnTo>
                    <a:lnTo>
                      <a:pt x="247" y="997"/>
                    </a:lnTo>
                    <a:lnTo>
                      <a:pt x="270" y="999"/>
                    </a:lnTo>
                    <a:lnTo>
                      <a:pt x="285" y="995"/>
                    </a:lnTo>
                    <a:lnTo>
                      <a:pt x="287" y="988"/>
                    </a:lnTo>
                    <a:lnTo>
                      <a:pt x="300" y="983"/>
                    </a:lnTo>
                    <a:lnTo>
                      <a:pt x="310" y="970"/>
                    </a:lnTo>
                    <a:lnTo>
                      <a:pt x="316" y="955"/>
                    </a:lnTo>
                    <a:lnTo>
                      <a:pt x="322" y="971"/>
                    </a:lnTo>
                    <a:lnTo>
                      <a:pt x="330" y="959"/>
                    </a:lnTo>
                    <a:lnTo>
                      <a:pt x="348" y="941"/>
                    </a:lnTo>
                    <a:lnTo>
                      <a:pt x="332" y="927"/>
                    </a:lnTo>
                    <a:lnTo>
                      <a:pt x="332" y="924"/>
                    </a:lnTo>
                    <a:lnTo>
                      <a:pt x="344" y="918"/>
                    </a:lnTo>
                    <a:lnTo>
                      <a:pt x="357" y="905"/>
                    </a:lnTo>
                    <a:lnTo>
                      <a:pt x="374" y="892"/>
                    </a:lnTo>
                    <a:lnTo>
                      <a:pt x="361" y="888"/>
                    </a:lnTo>
                    <a:lnTo>
                      <a:pt x="371" y="879"/>
                    </a:lnTo>
                    <a:lnTo>
                      <a:pt x="364" y="865"/>
                    </a:lnTo>
                    <a:lnTo>
                      <a:pt x="348" y="856"/>
                    </a:lnTo>
                    <a:lnTo>
                      <a:pt x="343" y="845"/>
                    </a:lnTo>
                    <a:lnTo>
                      <a:pt x="341" y="837"/>
                    </a:lnTo>
                    <a:lnTo>
                      <a:pt x="309" y="816"/>
                    </a:lnTo>
                    <a:lnTo>
                      <a:pt x="282" y="808"/>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52" name="Freeform 357"/>
              <p:cNvSpPr>
                <a:spLocks/>
              </p:cNvSpPr>
              <p:nvPr/>
            </p:nvSpPr>
            <p:spPr bwMode="auto">
              <a:xfrm>
                <a:off x="2595" y="792"/>
                <a:ext cx="528" cy="1306"/>
              </a:xfrm>
              <a:custGeom>
                <a:avLst/>
                <a:gdLst>
                  <a:gd name="T0" fmla="*/ 278 w 528"/>
                  <a:gd name="T1" fmla="*/ 773 h 1306"/>
                  <a:gd name="T2" fmla="*/ 276 w 528"/>
                  <a:gd name="T3" fmla="*/ 712 h 1306"/>
                  <a:gd name="T4" fmla="*/ 290 w 528"/>
                  <a:gd name="T5" fmla="*/ 659 h 1306"/>
                  <a:gd name="T6" fmla="*/ 297 w 528"/>
                  <a:gd name="T7" fmla="*/ 596 h 1306"/>
                  <a:gd name="T8" fmla="*/ 316 w 528"/>
                  <a:gd name="T9" fmla="*/ 596 h 1306"/>
                  <a:gd name="T10" fmla="*/ 328 w 528"/>
                  <a:gd name="T11" fmla="*/ 575 h 1306"/>
                  <a:gd name="T12" fmla="*/ 350 w 528"/>
                  <a:gd name="T13" fmla="*/ 559 h 1306"/>
                  <a:gd name="T14" fmla="*/ 377 w 528"/>
                  <a:gd name="T15" fmla="*/ 530 h 1306"/>
                  <a:gd name="T16" fmla="*/ 414 w 528"/>
                  <a:gd name="T17" fmla="*/ 496 h 1306"/>
                  <a:gd name="T18" fmla="*/ 426 w 528"/>
                  <a:gd name="T19" fmla="*/ 418 h 1306"/>
                  <a:gd name="T20" fmla="*/ 422 w 528"/>
                  <a:gd name="T21" fmla="*/ 357 h 1306"/>
                  <a:gd name="T22" fmla="*/ 444 w 528"/>
                  <a:gd name="T23" fmla="*/ 337 h 1306"/>
                  <a:gd name="T24" fmla="*/ 465 w 528"/>
                  <a:gd name="T25" fmla="*/ 305 h 1306"/>
                  <a:gd name="T26" fmla="*/ 490 w 528"/>
                  <a:gd name="T27" fmla="*/ 298 h 1306"/>
                  <a:gd name="T28" fmla="*/ 528 w 528"/>
                  <a:gd name="T29" fmla="*/ 298 h 1306"/>
                  <a:gd name="T30" fmla="*/ 491 w 528"/>
                  <a:gd name="T31" fmla="*/ 146 h 1306"/>
                  <a:gd name="T32" fmla="*/ 422 w 528"/>
                  <a:gd name="T33" fmla="*/ 50 h 1306"/>
                  <a:gd name="T34" fmla="*/ 350 w 528"/>
                  <a:gd name="T35" fmla="*/ 23 h 1306"/>
                  <a:gd name="T36" fmla="*/ 283 w 528"/>
                  <a:gd name="T37" fmla="*/ 53 h 1306"/>
                  <a:gd name="T38" fmla="*/ 220 w 528"/>
                  <a:gd name="T39" fmla="*/ 148 h 1306"/>
                  <a:gd name="T40" fmla="*/ 182 w 528"/>
                  <a:gd name="T41" fmla="*/ 284 h 1306"/>
                  <a:gd name="T42" fmla="*/ 131 w 528"/>
                  <a:gd name="T43" fmla="*/ 414 h 1306"/>
                  <a:gd name="T44" fmla="*/ 103 w 528"/>
                  <a:gd name="T45" fmla="*/ 493 h 1306"/>
                  <a:gd name="T46" fmla="*/ 48 w 528"/>
                  <a:gd name="T47" fmla="*/ 630 h 1306"/>
                  <a:gd name="T48" fmla="*/ 74 w 528"/>
                  <a:gd name="T49" fmla="*/ 774 h 1306"/>
                  <a:gd name="T50" fmla="*/ 49 w 528"/>
                  <a:gd name="T51" fmla="*/ 886 h 1306"/>
                  <a:gd name="T52" fmla="*/ 14 w 528"/>
                  <a:gd name="T53" fmla="*/ 971 h 1306"/>
                  <a:gd name="T54" fmla="*/ 12 w 528"/>
                  <a:gd name="T55" fmla="*/ 1021 h 1306"/>
                  <a:gd name="T56" fmla="*/ 15 w 528"/>
                  <a:gd name="T57" fmla="*/ 1039 h 1306"/>
                  <a:gd name="T58" fmla="*/ 24 w 528"/>
                  <a:gd name="T59" fmla="*/ 1089 h 1306"/>
                  <a:gd name="T60" fmla="*/ 63 w 528"/>
                  <a:gd name="T61" fmla="*/ 1165 h 1306"/>
                  <a:gd name="T62" fmla="*/ 76 w 528"/>
                  <a:gd name="T63" fmla="*/ 1227 h 1306"/>
                  <a:gd name="T64" fmla="*/ 88 w 528"/>
                  <a:gd name="T65" fmla="*/ 1302 h 1306"/>
                  <a:gd name="T66" fmla="*/ 151 w 528"/>
                  <a:gd name="T67" fmla="*/ 1304 h 1306"/>
                  <a:gd name="T68" fmla="*/ 177 w 528"/>
                  <a:gd name="T69" fmla="*/ 1231 h 1306"/>
                  <a:gd name="T70" fmla="*/ 230 w 528"/>
                  <a:gd name="T71" fmla="*/ 1231 h 1306"/>
                  <a:gd name="T72" fmla="*/ 267 w 528"/>
                  <a:gd name="T73" fmla="*/ 1140 h 1306"/>
                  <a:gd name="T74" fmla="*/ 274 w 528"/>
                  <a:gd name="T75" fmla="*/ 1086 h 1306"/>
                  <a:gd name="T76" fmla="*/ 269 w 528"/>
                  <a:gd name="T77" fmla="*/ 1065 h 1306"/>
                  <a:gd name="T78" fmla="*/ 270 w 528"/>
                  <a:gd name="T79" fmla="*/ 1033 h 1306"/>
                  <a:gd name="T80" fmla="*/ 274 w 528"/>
                  <a:gd name="T81" fmla="*/ 1006 h 1306"/>
                  <a:gd name="T82" fmla="*/ 285 w 528"/>
                  <a:gd name="T83" fmla="*/ 995 h 1306"/>
                  <a:gd name="T84" fmla="*/ 310 w 528"/>
                  <a:gd name="T85" fmla="*/ 970 h 1306"/>
                  <a:gd name="T86" fmla="*/ 330 w 528"/>
                  <a:gd name="T87" fmla="*/ 959 h 1306"/>
                  <a:gd name="T88" fmla="*/ 332 w 528"/>
                  <a:gd name="T89" fmla="*/ 924 h 1306"/>
                  <a:gd name="T90" fmla="*/ 374 w 528"/>
                  <a:gd name="T91" fmla="*/ 892 h 1306"/>
                  <a:gd name="T92" fmla="*/ 364 w 528"/>
                  <a:gd name="T93" fmla="*/ 865 h 1306"/>
                  <a:gd name="T94" fmla="*/ 341 w 528"/>
                  <a:gd name="T95" fmla="*/ 837 h 13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8"/>
                  <a:gd name="T145" fmla="*/ 0 h 1306"/>
                  <a:gd name="T146" fmla="*/ 528 w 528"/>
                  <a:gd name="T147" fmla="*/ 1306 h 13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8" h="1306">
                    <a:moveTo>
                      <a:pt x="282" y="808"/>
                    </a:moveTo>
                    <a:lnTo>
                      <a:pt x="279" y="787"/>
                    </a:lnTo>
                    <a:lnTo>
                      <a:pt x="278" y="773"/>
                    </a:lnTo>
                    <a:lnTo>
                      <a:pt x="274" y="741"/>
                    </a:lnTo>
                    <a:lnTo>
                      <a:pt x="278" y="721"/>
                    </a:lnTo>
                    <a:lnTo>
                      <a:pt x="276" y="712"/>
                    </a:lnTo>
                    <a:lnTo>
                      <a:pt x="288" y="718"/>
                    </a:lnTo>
                    <a:lnTo>
                      <a:pt x="283" y="702"/>
                    </a:lnTo>
                    <a:lnTo>
                      <a:pt x="290" y="659"/>
                    </a:lnTo>
                    <a:lnTo>
                      <a:pt x="287" y="637"/>
                    </a:lnTo>
                    <a:lnTo>
                      <a:pt x="303" y="632"/>
                    </a:lnTo>
                    <a:lnTo>
                      <a:pt x="297" y="596"/>
                    </a:lnTo>
                    <a:lnTo>
                      <a:pt x="297" y="590"/>
                    </a:lnTo>
                    <a:lnTo>
                      <a:pt x="306" y="606"/>
                    </a:lnTo>
                    <a:lnTo>
                      <a:pt x="316" y="596"/>
                    </a:lnTo>
                    <a:lnTo>
                      <a:pt x="326" y="590"/>
                    </a:lnTo>
                    <a:lnTo>
                      <a:pt x="318" y="584"/>
                    </a:lnTo>
                    <a:lnTo>
                      <a:pt x="328" y="575"/>
                    </a:lnTo>
                    <a:lnTo>
                      <a:pt x="335" y="564"/>
                    </a:lnTo>
                    <a:lnTo>
                      <a:pt x="332" y="559"/>
                    </a:lnTo>
                    <a:lnTo>
                      <a:pt x="350" y="559"/>
                    </a:lnTo>
                    <a:lnTo>
                      <a:pt x="357" y="540"/>
                    </a:lnTo>
                    <a:lnTo>
                      <a:pt x="370" y="534"/>
                    </a:lnTo>
                    <a:lnTo>
                      <a:pt x="377" y="530"/>
                    </a:lnTo>
                    <a:lnTo>
                      <a:pt x="397" y="518"/>
                    </a:lnTo>
                    <a:lnTo>
                      <a:pt x="402" y="509"/>
                    </a:lnTo>
                    <a:lnTo>
                      <a:pt x="414" y="496"/>
                    </a:lnTo>
                    <a:lnTo>
                      <a:pt x="428" y="461"/>
                    </a:lnTo>
                    <a:lnTo>
                      <a:pt x="438" y="432"/>
                    </a:lnTo>
                    <a:lnTo>
                      <a:pt x="426" y="418"/>
                    </a:lnTo>
                    <a:lnTo>
                      <a:pt x="416" y="405"/>
                    </a:lnTo>
                    <a:lnTo>
                      <a:pt x="429" y="386"/>
                    </a:lnTo>
                    <a:lnTo>
                      <a:pt x="422" y="357"/>
                    </a:lnTo>
                    <a:lnTo>
                      <a:pt x="436" y="357"/>
                    </a:lnTo>
                    <a:lnTo>
                      <a:pt x="441" y="348"/>
                    </a:lnTo>
                    <a:lnTo>
                      <a:pt x="444" y="337"/>
                    </a:lnTo>
                    <a:lnTo>
                      <a:pt x="453" y="328"/>
                    </a:lnTo>
                    <a:lnTo>
                      <a:pt x="456" y="318"/>
                    </a:lnTo>
                    <a:lnTo>
                      <a:pt x="465" y="305"/>
                    </a:lnTo>
                    <a:lnTo>
                      <a:pt x="469" y="294"/>
                    </a:lnTo>
                    <a:lnTo>
                      <a:pt x="484" y="307"/>
                    </a:lnTo>
                    <a:lnTo>
                      <a:pt x="490" y="298"/>
                    </a:lnTo>
                    <a:lnTo>
                      <a:pt x="508" y="300"/>
                    </a:lnTo>
                    <a:lnTo>
                      <a:pt x="521" y="298"/>
                    </a:lnTo>
                    <a:lnTo>
                      <a:pt x="528" y="298"/>
                    </a:lnTo>
                    <a:lnTo>
                      <a:pt x="502" y="246"/>
                    </a:lnTo>
                    <a:lnTo>
                      <a:pt x="502" y="191"/>
                    </a:lnTo>
                    <a:lnTo>
                      <a:pt x="491" y="146"/>
                    </a:lnTo>
                    <a:lnTo>
                      <a:pt x="475" y="107"/>
                    </a:lnTo>
                    <a:lnTo>
                      <a:pt x="458" y="72"/>
                    </a:lnTo>
                    <a:lnTo>
                      <a:pt x="422" y="50"/>
                    </a:lnTo>
                    <a:lnTo>
                      <a:pt x="383" y="22"/>
                    </a:lnTo>
                    <a:lnTo>
                      <a:pt x="355" y="0"/>
                    </a:lnTo>
                    <a:lnTo>
                      <a:pt x="350" y="23"/>
                    </a:lnTo>
                    <a:lnTo>
                      <a:pt x="346" y="62"/>
                    </a:lnTo>
                    <a:lnTo>
                      <a:pt x="307" y="59"/>
                    </a:lnTo>
                    <a:lnTo>
                      <a:pt x="283" y="53"/>
                    </a:lnTo>
                    <a:lnTo>
                      <a:pt x="272" y="102"/>
                    </a:lnTo>
                    <a:lnTo>
                      <a:pt x="252" y="103"/>
                    </a:lnTo>
                    <a:lnTo>
                      <a:pt x="220" y="148"/>
                    </a:lnTo>
                    <a:lnTo>
                      <a:pt x="214" y="187"/>
                    </a:lnTo>
                    <a:lnTo>
                      <a:pt x="195" y="241"/>
                    </a:lnTo>
                    <a:lnTo>
                      <a:pt x="182" y="284"/>
                    </a:lnTo>
                    <a:lnTo>
                      <a:pt x="147" y="296"/>
                    </a:lnTo>
                    <a:lnTo>
                      <a:pt x="148" y="357"/>
                    </a:lnTo>
                    <a:lnTo>
                      <a:pt x="131" y="414"/>
                    </a:lnTo>
                    <a:lnTo>
                      <a:pt x="122" y="450"/>
                    </a:lnTo>
                    <a:lnTo>
                      <a:pt x="132" y="489"/>
                    </a:lnTo>
                    <a:lnTo>
                      <a:pt x="103" y="493"/>
                    </a:lnTo>
                    <a:lnTo>
                      <a:pt x="58" y="530"/>
                    </a:lnTo>
                    <a:lnTo>
                      <a:pt x="46" y="575"/>
                    </a:lnTo>
                    <a:lnTo>
                      <a:pt x="48" y="630"/>
                    </a:lnTo>
                    <a:lnTo>
                      <a:pt x="54" y="689"/>
                    </a:lnTo>
                    <a:lnTo>
                      <a:pt x="68" y="730"/>
                    </a:lnTo>
                    <a:lnTo>
                      <a:pt x="74" y="774"/>
                    </a:lnTo>
                    <a:lnTo>
                      <a:pt x="58" y="799"/>
                    </a:lnTo>
                    <a:lnTo>
                      <a:pt x="64" y="850"/>
                    </a:lnTo>
                    <a:lnTo>
                      <a:pt x="49" y="886"/>
                    </a:lnTo>
                    <a:lnTo>
                      <a:pt x="28" y="909"/>
                    </a:lnTo>
                    <a:lnTo>
                      <a:pt x="25" y="967"/>
                    </a:lnTo>
                    <a:lnTo>
                      <a:pt x="14" y="971"/>
                    </a:lnTo>
                    <a:lnTo>
                      <a:pt x="0" y="975"/>
                    </a:lnTo>
                    <a:lnTo>
                      <a:pt x="3" y="1014"/>
                    </a:lnTo>
                    <a:lnTo>
                      <a:pt x="12" y="1021"/>
                    </a:lnTo>
                    <a:lnTo>
                      <a:pt x="12" y="1033"/>
                    </a:lnTo>
                    <a:lnTo>
                      <a:pt x="18" y="1020"/>
                    </a:lnTo>
                    <a:lnTo>
                      <a:pt x="15" y="1039"/>
                    </a:lnTo>
                    <a:lnTo>
                      <a:pt x="34" y="1030"/>
                    </a:lnTo>
                    <a:lnTo>
                      <a:pt x="31" y="1045"/>
                    </a:lnTo>
                    <a:lnTo>
                      <a:pt x="24" y="1089"/>
                    </a:lnTo>
                    <a:lnTo>
                      <a:pt x="36" y="1118"/>
                    </a:lnTo>
                    <a:lnTo>
                      <a:pt x="43" y="1131"/>
                    </a:lnTo>
                    <a:lnTo>
                      <a:pt x="63" y="1165"/>
                    </a:lnTo>
                    <a:lnTo>
                      <a:pt x="81" y="1183"/>
                    </a:lnTo>
                    <a:lnTo>
                      <a:pt x="83" y="1204"/>
                    </a:lnTo>
                    <a:lnTo>
                      <a:pt x="76" y="1227"/>
                    </a:lnTo>
                    <a:lnTo>
                      <a:pt x="68" y="1238"/>
                    </a:lnTo>
                    <a:lnTo>
                      <a:pt x="86" y="1283"/>
                    </a:lnTo>
                    <a:lnTo>
                      <a:pt x="88" y="1302"/>
                    </a:lnTo>
                    <a:lnTo>
                      <a:pt x="103" y="1306"/>
                    </a:lnTo>
                    <a:lnTo>
                      <a:pt x="121" y="1302"/>
                    </a:lnTo>
                    <a:lnTo>
                      <a:pt x="151" y="1304"/>
                    </a:lnTo>
                    <a:lnTo>
                      <a:pt x="150" y="1272"/>
                    </a:lnTo>
                    <a:lnTo>
                      <a:pt x="171" y="1245"/>
                    </a:lnTo>
                    <a:lnTo>
                      <a:pt x="177" y="1231"/>
                    </a:lnTo>
                    <a:lnTo>
                      <a:pt x="195" y="1229"/>
                    </a:lnTo>
                    <a:lnTo>
                      <a:pt x="217" y="1230"/>
                    </a:lnTo>
                    <a:lnTo>
                      <a:pt x="230" y="1231"/>
                    </a:lnTo>
                    <a:lnTo>
                      <a:pt x="242" y="1226"/>
                    </a:lnTo>
                    <a:lnTo>
                      <a:pt x="260" y="1172"/>
                    </a:lnTo>
                    <a:lnTo>
                      <a:pt x="267" y="1140"/>
                    </a:lnTo>
                    <a:lnTo>
                      <a:pt x="265" y="1122"/>
                    </a:lnTo>
                    <a:lnTo>
                      <a:pt x="267" y="1096"/>
                    </a:lnTo>
                    <a:lnTo>
                      <a:pt x="274" y="1086"/>
                    </a:lnTo>
                    <a:lnTo>
                      <a:pt x="258" y="1070"/>
                    </a:lnTo>
                    <a:lnTo>
                      <a:pt x="263" y="1067"/>
                    </a:lnTo>
                    <a:lnTo>
                      <a:pt x="269" y="1065"/>
                    </a:lnTo>
                    <a:lnTo>
                      <a:pt x="269" y="1059"/>
                    </a:lnTo>
                    <a:lnTo>
                      <a:pt x="274" y="1046"/>
                    </a:lnTo>
                    <a:lnTo>
                      <a:pt x="270" y="1033"/>
                    </a:lnTo>
                    <a:lnTo>
                      <a:pt x="265" y="1017"/>
                    </a:lnTo>
                    <a:lnTo>
                      <a:pt x="272" y="1018"/>
                    </a:lnTo>
                    <a:lnTo>
                      <a:pt x="274" y="1006"/>
                    </a:lnTo>
                    <a:lnTo>
                      <a:pt x="247" y="997"/>
                    </a:lnTo>
                    <a:lnTo>
                      <a:pt x="270" y="999"/>
                    </a:lnTo>
                    <a:lnTo>
                      <a:pt x="285" y="995"/>
                    </a:lnTo>
                    <a:lnTo>
                      <a:pt x="287" y="988"/>
                    </a:lnTo>
                    <a:lnTo>
                      <a:pt x="300" y="983"/>
                    </a:lnTo>
                    <a:lnTo>
                      <a:pt x="310" y="970"/>
                    </a:lnTo>
                    <a:lnTo>
                      <a:pt x="316" y="955"/>
                    </a:lnTo>
                    <a:lnTo>
                      <a:pt x="322" y="971"/>
                    </a:lnTo>
                    <a:lnTo>
                      <a:pt x="330" y="959"/>
                    </a:lnTo>
                    <a:lnTo>
                      <a:pt x="348" y="941"/>
                    </a:lnTo>
                    <a:lnTo>
                      <a:pt x="332" y="927"/>
                    </a:lnTo>
                    <a:lnTo>
                      <a:pt x="332" y="924"/>
                    </a:lnTo>
                    <a:lnTo>
                      <a:pt x="344" y="918"/>
                    </a:lnTo>
                    <a:lnTo>
                      <a:pt x="357" y="905"/>
                    </a:lnTo>
                    <a:lnTo>
                      <a:pt x="374" y="892"/>
                    </a:lnTo>
                    <a:lnTo>
                      <a:pt x="361" y="888"/>
                    </a:lnTo>
                    <a:lnTo>
                      <a:pt x="371" y="879"/>
                    </a:lnTo>
                    <a:lnTo>
                      <a:pt x="364" y="865"/>
                    </a:lnTo>
                    <a:lnTo>
                      <a:pt x="348" y="856"/>
                    </a:lnTo>
                    <a:lnTo>
                      <a:pt x="343" y="845"/>
                    </a:lnTo>
                    <a:lnTo>
                      <a:pt x="341" y="837"/>
                    </a:lnTo>
                    <a:lnTo>
                      <a:pt x="309" y="816"/>
                    </a:lnTo>
                    <a:lnTo>
                      <a:pt x="282" y="808"/>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33" name="Group 260"/>
            <p:cNvGrpSpPr>
              <a:grpSpLocks/>
            </p:cNvGrpSpPr>
            <p:nvPr/>
          </p:nvGrpSpPr>
          <p:grpSpPr bwMode="auto">
            <a:xfrm>
              <a:off x="4128202" y="4208958"/>
              <a:ext cx="82767" cy="137254"/>
              <a:chOff x="2254" y="2545"/>
              <a:chExt cx="53" cy="93"/>
            </a:xfrm>
          </p:grpSpPr>
          <p:sp>
            <p:nvSpPr>
              <p:cNvPr id="149" name="Freeform 261"/>
              <p:cNvSpPr>
                <a:spLocks/>
              </p:cNvSpPr>
              <p:nvPr/>
            </p:nvSpPr>
            <p:spPr bwMode="auto">
              <a:xfrm>
                <a:off x="2254" y="2545"/>
                <a:ext cx="56" cy="93"/>
              </a:xfrm>
              <a:custGeom>
                <a:avLst/>
                <a:gdLst>
                  <a:gd name="T0" fmla="*/ 53 w 53"/>
                  <a:gd name="T1" fmla="*/ 48 h 93"/>
                  <a:gd name="T2" fmla="*/ 28 w 53"/>
                  <a:gd name="T3" fmla="*/ 0 h 93"/>
                  <a:gd name="T4" fmla="*/ 9 w 53"/>
                  <a:gd name="T5" fmla="*/ 7 h 93"/>
                  <a:gd name="T6" fmla="*/ 0 w 53"/>
                  <a:gd name="T7" fmla="*/ 77 h 93"/>
                  <a:gd name="T8" fmla="*/ 4 w 53"/>
                  <a:gd name="T9" fmla="*/ 83 h 93"/>
                  <a:gd name="T10" fmla="*/ 36 w 53"/>
                  <a:gd name="T11" fmla="*/ 93 h 93"/>
                  <a:gd name="T12" fmla="*/ 53 w 53"/>
                  <a:gd name="T13" fmla="*/ 48 h 93"/>
                  <a:gd name="T14" fmla="*/ 0 60000 65536"/>
                  <a:gd name="T15" fmla="*/ 0 60000 65536"/>
                  <a:gd name="T16" fmla="*/ 0 60000 65536"/>
                  <a:gd name="T17" fmla="*/ 0 60000 65536"/>
                  <a:gd name="T18" fmla="*/ 0 60000 65536"/>
                  <a:gd name="T19" fmla="*/ 0 60000 65536"/>
                  <a:gd name="T20" fmla="*/ 0 60000 65536"/>
                  <a:gd name="T21" fmla="*/ 0 w 53"/>
                  <a:gd name="T22" fmla="*/ 0 h 93"/>
                  <a:gd name="T23" fmla="*/ 53 w 53"/>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93">
                    <a:moveTo>
                      <a:pt x="53" y="48"/>
                    </a:moveTo>
                    <a:lnTo>
                      <a:pt x="28" y="0"/>
                    </a:lnTo>
                    <a:lnTo>
                      <a:pt x="9" y="7"/>
                    </a:lnTo>
                    <a:lnTo>
                      <a:pt x="0" y="77"/>
                    </a:lnTo>
                    <a:lnTo>
                      <a:pt x="4" y="83"/>
                    </a:lnTo>
                    <a:lnTo>
                      <a:pt x="36" y="93"/>
                    </a:lnTo>
                    <a:lnTo>
                      <a:pt x="53" y="48"/>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50" name="Freeform 262"/>
              <p:cNvSpPr>
                <a:spLocks/>
              </p:cNvSpPr>
              <p:nvPr/>
            </p:nvSpPr>
            <p:spPr bwMode="auto">
              <a:xfrm>
                <a:off x="2254" y="2545"/>
                <a:ext cx="56" cy="93"/>
              </a:xfrm>
              <a:custGeom>
                <a:avLst/>
                <a:gdLst>
                  <a:gd name="T0" fmla="*/ 53 w 53"/>
                  <a:gd name="T1" fmla="*/ 48 h 93"/>
                  <a:gd name="T2" fmla="*/ 28 w 53"/>
                  <a:gd name="T3" fmla="*/ 0 h 93"/>
                  <a:gd name="T4" fmla="*/ 9 w 53"/>
                  <a:gd name="T5" fmla="*/ 7 h 93"/>
                  <a:gd name="T6" fmla="*/ 0 w 53"/>
                  <a:gd name="T7" fmla="*/ 77 h 93"/>
                  <a:gd name="T8" fmla="*/ 4 w 53"/>
                  <a:gd name="T9" fmla="*/ 83 h 93"/>
                  <a:gd name="T10" fmla="*/ 36 w 53"/>
                  <a:gd name="T11" fmla="*/ 93 h 93"/>
                  <a:gd name="T12" fmla="*/ 53 w 53"/>
                  <a:gd name="T13" fmla="*/ 48 h 93"/>
                  <a:gd name="T14" fmla="*/ 0 60000 65536"/>
                  <a:gd name="T15" fmla="*/ 0 60000 65536"/>
                  <a:gd name="T16" fmla="*/ 0 60000 65536"/>
                  <a:gd name="T17" fmla="*/ 0 60000 65536"/>
                  <a:gd name="T18" fmla="*/ 0 60000 65536"/>
                  <a:gd name="T19" fmla="*/ 0 60000 65536"/>
                  <a:gd name="T20" fmla="*/ 0 60000 65536"/>
                  <a:gd name="T21" fmla="*/ 0 w 53"/>
                  <a:gd name="T22" fmla="*/ 0 h 93"/>
                  <a:gd name="T23" fmla="*/ 53 w 53"/>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93">
                    <a:moveTo>
                      <a:pt x="53" y="48"/>
                    </a:moveTo>
                    <a:lnTo>
                      <a:pt x="28" y="0"/>
                    </a:lnTo>
                    <a:lnTo>
                      <a:pt x="9" y="7"/>
                    </a:lnTo>
                    <a:lnTo>
                      <a:pt x="0" y="77"/>
                    </a:lnTo>
                    <a:lnTo>
                      <a:pt x="4" y="83"/>
                    </a:lnTo>
                    <a:lnTo>
                      <a:pt x="36" y="93"/>
                    </a:lnTo>
                    <a:lnTo>
                      <a:pt x="53" y="48"/>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34" name="Group 571"/>
            <p:cNvGrpSpPr>
              <a:grpSpLocks/>
            </p:cNvGrpSpPr>
            <p:nvPr/>
          </p:nvGrpSpPr>
          <p:grpSpPr bwMode="auto">
            <a:xfrm>
              <a:off x="4459270" y="4405246"/>
              <a:ext cx="738656" cy="355679"/>
              <a:chOff x="2466" y="2678"/>
              <a:chExt cx="473" cy="241"/>
            </a:xfrm>
          </p:grpSpPr>
          <p:sp>
            <p:nvSpPr>
              <p:cNvPr id="147" name="Freeform 572"/>
              <p:cNvSpPr>
                <a:spLocks/>
              </p:cNvSpPr>
              <p:nvPr/>
            </p:nvSpPr>
            <p:spPr bwMode="auto">
              <a:xfrm>
                <a:off x="2466" y="2678"/>
                <a:ext cx="473" cy="241"/>
              </a:xfrm>
              <a:custGeom>
                <a:avLst/>
                <a:gdLst>
                  <a:gd name="T0" fmla="*/ 459 w 473"/>
                  <a:gd name="T1" fmla="*/ 32 h 241"/>
                  <a:gd name="T2" fmla="*/ 442 w 473"/>
                  <a:gd name="T3" fmla="*/ 22 h 241"/>
                  <a:gd name="T4" fmla="*/ 426 w 473"/>
                  <a:gd name="T5" fmla="*/ 20 h 241"/>
                  <a:gd name="T6" fmla="*/ 403 w 473"/>
                  <a:gd name="T7" fmla="*/ 20 h 241"/>
                  <a:gd name="T8" fmla="*/ 359 w 473"/>
                  <a:gd name="T9" fmla="*/ 2 h 241"/>
                  <a:gd name="T10" fmla="*/ 338 w 473"/>
                  <a:gd name="T11" fmla="*/ 0 h 241"/>
                  <a:gd name="T12" fmla="*/ 322 w 473"/>
                  <a:gd name="T13" fmla="*/ 34 h 241"/>
                  <a:gd name="T14" fmla="*/ 302 w 473"/>
                  <a:gd name="T15" fmla="*/ 40 h 241"/>
                  <a:gd name="T16" fmla="*/ 269 w 473"/>
                  <a:gd name="T17" fmla="*/ 24 h 241"/>
                  <a:gd name="T18" fmla="*/ 267 w 473"/>
                  <a:gd name="T19" fmla="*/ 32 h 241"/>
                  <a:gd name="T20" fmla="*/ 254 w 473"/>
                  <a:gd name="T21" fmla="*/ 43 h 241"/>
                  <a:gd name="T22" fmla="*/ 219 w 473"/>
                  <a:gd name="T23" fmla="*/ 70 h 241"/>
                  <a:gd name="T24" fmla="*/ 210 w 473"/>
                  <a:gd name="T25" fmla="*/ 97 h 241"/>
                  <a:gd name="T26" fmla="*/ 219 w 473"/>
                  <a:gd name="T27" fmla="*/ 132 h 241"/>
                  <a:gd name="T28" fmla="*/ 203 w 473"/>
                  <a:gd name="T29" fmla="*/ 127 h 241"/>
                  <a:gd name="T30" fmla="*/ 187 w 473"/>
                  <a:gd name="T31" fmla="*/ 127 h 241"/>
                  <a:gd name="T32" fmla="*/ 169 w 473"/>
                  <a:gd name="T33" fmla="*/ 119 h 241"/>
                  <a:gd name="T34" fmla="*/ 160 w 473"/>
                  <a:gd name="T35" fmla="*/ 129 h 241"/>
                  <a:gd name="T36" fmla="*/ 140 w 473"/>
                  <a:gd name="T37" fmla="*/ 131 h 241"/>
                  <a:gd name="T38" fmla="*/ 125 w 473"/>
                  <a:gd name="T39" fmla="*/ 138 h 241"/>
                  <a:gd name="T40" fmla="*/ 100 w 473"/>
                  <a:gd name="T41" fmla="*/ 147 h 241"/>
                  <a:gd name="T42" fmla="*/ 86 w 473"/>
                  <a:gd name="T43" fmla="*/ 135 h 241"/>
                  <a:gd name="T44" fmla="*/ 61 w 473"/>
                  <a:gd name="T45" fmla="*/ 134 h 241"/>
                  <a:gd name="T46" fmla="*/ 52 w 473"/>
                  <a:gd name="T47" fmla="*/ 152 h 241"/>
                  <a:gd name="T48" fmla="*/ 42 w 473"/>
                  <a:gd name="T49" fmla="*/ 147 h 241"/>
                  <a:gd name="T50" fmla="*/ 21 w 473"/>
                  <a:gd name="T51" fmla="*/ 132 h 241"/>
                  <a:gd name="T52" fmla="*/ 8 w 473"/>
                  <a:gd name="T53" fmla="*/ 131 h 241"/>
                  <a:gd name="T54" fmla="*/ 3 w 473"/>
                  <a:gd name="T55" fmla="*/ 135 h 241"/>
                  <a:gd name="T56" fmla="*/ 1 w 473"/>
                  <a:gd name="T57" fmla="*/ 134 h 241"/>
                  <a:gd name="T58" fmla="*/ 0 w 473"/>
                  <a:gd name="T59" fmla="*/ 156 h 241"/>
                  <a:gd name="T60" fmla="*/ 3 w 473"/>
                  <a:gd name="T61" fmla="*/ 175 h 241"/>
                  <a:gd name="T62" fmla="*/ 33 w 473"/>
                  <a:gd name="T63" fmla="*/ 195 h 241"/>
                  <a:gd name="T64" fmla="*/ 37 w 473"/>
                  <a:gd name="T65" fmla="*/ 193 h 241"/>
                  <a:gd name="T66" fmla="*/ 42 w 473"/>
                  <a:gd name="T67" fmla="*/ 193 h 241"/>
                  <a:gd name="T68" fmla="*/ 55 w 473"/>
                  <a:gd name="T69" fmla="*/ 193 h 241"/>
                  <a:gd name="T70" fmla="*/ 58 w 473"/>
                  <a:gd name="T71" fmla="*/ 195 h 241"/>
                  <a:gd name="T72" fmla="*/ 88 w 473"/>
                  <a:gd name="T73" fmla="*/ 206 h 241"/>
                  <a:gd name="T74" fmla="*/ 118 w 473"/>
                  <a:gd name="T75" fmla="*/ 186 h 241"/>
                  <a:gd name="T76" fmla="*/ 141 w 473"/>
                  <a:gd name="T77" fmla="*/ 186 h 241"/>
                  <a:gd name="T78" fmla="*/ 162 w 473"/>
                  <a:gd name="T79" fmla="*/ 185 h 241"/>
                  <a:gd name="T80" fmla="*/ 178 w 473"/>
                  <a:gd name="T81" fmla="*/ 210 h 241"/>
                  <a:gd name="T82" fmla="*/ 214 w 473"/>
                  <a:gd name="T83" fmla="*/ 222 h 241"/>
                  <a:gd name="T84" fmla="*/ 232 w 473"/>
                  <a:gd name="T85" fmla="*/ 227 h 241"/>
                  <a:gd name="T86" fmla="*/ 263 w 473"/>
                  <a:gd name="T87" fmla="*/ 229 h 241"/>
                  <a:gd name="T88" fmla="*/ 288 w 473"/>
                  <a:gd name="T89" fmla="*/ 234 h 241"/>
                  <a:gd name="T90" fmla="*/ 318 w 473"/>
                  <a:gd name="T91" fmla="*/ 241 h 241"/>
                  <a:gd name="T92" fmla="*/ 346 w 473"/>
                  <a:gd name="T93" fmla="*/ 216 h 241"/>
                  <a:gd name="T94" fmla="*/ 387 w 473"/>
                  <a:gd name="T95" fmla="*/ 210 h 241"/>
                  <a:gd name="T96" fmla="*/ 407 w 473"/>
                  <a:gd name="T97" fmla="*/ 202 h 241"/>
                  <a:gd name="T98" fmla="*/ 414 w 473"/>
                  <a:gd name="T99" fmla="*/ 193 h 241"/>
                  <a:gd name="T100" fmla="*/ 419 w 473"/>
                  <a:gd name="T101" fmla="*/ 186 h 241"/>
                  <a:gd name="T102" fmla="*/ 435 w 473"/>
                  <a:gd name="T103" fmla="*/ 177 h 241"/>
                  <a:gd name="T104" fmla="*/ 438 w 473"/>
                  <a:gd name="T105" fmla="*/ 166 h 241"/>
                  <a:gd name="T106" fmla="*/ 433 w 473"/>
                  <a:gd name="T107" fmla="*/ 144 h 241"/>
                  <a:gd name="T108" fmla="*/ 438 w 473"/>
                  <a:gd name="T109" fmla="*/ 122 h 241"/>
                  <a:gd name="T110" fmla="*/ 455 w 473"/>
                  <a:gd name="T111" fmla="*/ 115 h 241"/>
                  <a:gd name="T112" fmla="*/ 473 w 473"/>
                  <a:gd name="T113" fmla="*/ 86 h 241"/>
                  <a:gd name="T114" fmla="*/ 469 w 473"/>
                  <a:gd name="T115" fmla="*/ 81 h 241"/>
                  <a:gd name="T116" fmla="*/ 459 w 473"/>
                  <a:gd name="T117" fmla="*/ 32 h 2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241"/>
                  <a:gd name="T179" fmla="*/ 473 w 473"/>
                  <a:gd name="T180" fmla="*/ 241 h 2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241">
                    <a:moveTo>
                      <a:pt x="459" y="32"/>
                    </a:moveTo>
                    <a:lnTo>
                      <a:pt x="442" y="22"/>
                    </a:lnTo>
                    <a:lnTo>
                      <a:pt x="426" y="20"/>
                    </a:lnTo>
                    <a:lnTo>
                      <a:pt x="403" y="20"/>
                    </a:lnTo>
                    <a:lnTo>
                      <a:pt x="359" y="2"/>
                    </a:lnTo>
                    <a:lnTo>
                      <a:pt x="338" y="0"/>
                    </a:lnTo>
                    <a:lnTo>
                      <a:pt x="322" y="34"/>
                    </a:lnTo>
                    <a:lnTo>
                      <a:pt x="302" y="40"/>
                    </a:lnTo>
                    <a:lnTo>
                      <a:pt x="269" y="24"/>
                    </a:lnTo>
                    <a:lnTo>
                      <a:pt x="267" y="32"/>
                    </a:lnTo>
                    <a:lnTo>
                      <a:pt x="254" y="43"/>
                    </a:lnTo>
                    <a:lnTo>
                      <a:pt x="219" y="70"/>
                    </a:lnTo>
                    <a:lnTo>
                      <a:pt x="210" y="97"/>
                    </a:lnTo>
                    <a:lnTo>
                      <a:pt x="219" y="132"/>
                    </a:lnTo>
                    <a:lnTo>
                      <a:pt x="203" y="127"/>
                    </a:lnTo>
                    <a:lnTo>
                      <a:pt x="187" y="127"/>
                    </a:lnTo>
                    <a:lnTo>
                      <a:pt x="169" y="119"/>
                    </a:lnTo>
                    <a:lnTo>
                      <a:pt x="160" y="129"/>
                    </a:lnTo>
                    <a:lnTo>
                      <a:pt x="140" y="131"/>
                    </a:lnTo>
                    <a:lnTo>
                      <a:pt x="125" y="138"/>
                    </a:lnTo>
                    <a:lnTo>
                      <a:pt x="100" y="147"/>
                    </a:lnTo>
                    <a:lnTo>
                      <a:pt x="86" y="135"/>
                    </a:lnTo>
                    <a:lnTo>
                      <a:pt x="61" y="134"/>
                    </a:lnTo>
                    <a:lnTo>
                      <a:pt x="52" y="152"/>
                    </a:lnTo>
                    <a:lnTo>
                      <a:pt x="42" y="147"/>
                    </a:lnTo>
                    <a:lnTo>
                      <a:pt x="21" y="132"/>
                    </a:lnTo>
                    <a:lnTo>
                      <a:pt x="8" y="131"/>
                    </a:lnTo>
                    <a:lnTo>
                      <a:pt x="3" y="135"/>
                    </a:lnTo>
                    <a:lnTo>
                      <a:pt x="1" y="134"/>
                    </a:lnTo>
                    <a:lnTo>
                      <a:pt x="0" y="156"/>
                    </a:lnTo>
                    <a:lnTo>
                      <a:pt x="3" y="175"/>
                    </a:lnTo>
                    <a:lnTo>
                      <a:pt x="33" y="195"/>
                    </a:lnTo>
                    <a:lnTo>
                      <a:pt x="37" y="193"/>
                    </a:lnTo>
                    <a:lnTo>
                      <a:pt x="42" y="193"/>
                    </a:lnTo>
                    <a:lnTo>
                      <a:pt x="55" y="193"/>
                    </a:lnTo>
                    <a:lnTo>
                      <a:pt x="58" y="195"/>
                    </a:lnTo>
                    <a:lnTo>
                      <a:pt x="88" y="206"/>
                    </a:lnTo>
                    <a:lnTo>
                      <a:pt x="118" y="186"/>
                    </a:lnTo>
                    <a:lnTo>
                      <a:pt x="141" y="186"/>
                    </a:lnTo>
                    <a:lnTo>
                      <a:pt x="162" y="185"/>
                    </a:lnTo>
                    <a:lnTo>
                      <a:pt x="178" y="210"/>
                    </a:lnTo>
                    <a:lnTo>
                      <a:pt x="214" y="222"/>
                    </a:lnTo>
                    <a:lnTo>
                      <a:pt x="232" y="227"/>
                    </a:lnTo>
                    <a:lnTo>
                      <a:pt x="263" y="229"/>
                    </a:lnTo>
                    <a:lnTo>
                      <a:pt x="288" y="234"/>
                    </a:lnTo>
                    <a:lnTo>
                      <a:pt x="318" y="241"/>
                    </a:lnTo>
                    <a:lnTo>
                      <a:pt x="346" y="216"/>
                    </a:lnTo>
                    <a:lnTo>
                      <a:pt x="387" y="210"/>
                    </a:lnTo>
                    <a:lnTo>
                      <a:pt x="407" y="202"/>
                    </a:lnTo>
                    <a:lnTo>
                      <a:pt x="414" y="193"/>
                    </a:lnTo>
                    <a:lnTo>
                      <a:pt x="419" y="186"/>
                    </a:lnTo>
                    <a:lnTo>
                      <a:pt x="435" y="177"/>
                    </a:lnTo>
                    <a:lnTo>
                      <a:pt x="438" y="166"/>
                    </a:lnTo>
                    <a:lnTo>
                      <a:pt x="433" y="144"/>
                    </a:lnTo>
                    <a:lnTo>
                      <a:pt x="438" y="122"/>
                    </a:lnTo>
                    <a:lnTo>
                      <a:pt x="455" y="115"/>
                    </a:lnTo>
                    <a:lnTo>
                      <a:pt x="473" y="86"/>
                    </a:lnTo>
                    <a:lnTo>
                      <a:pt x="469" y="81"/>
                    </a:lnTo>
                    <a:lnTo>
                      <a:pt x="459" y="32"/>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48" name="Freeform 573"/>
              <p:cNvSpPr>
                <a:spLocks/>
              </p:cNvSpPr>
              <p:nvPr/>
            </p:nvSpPr>
            <p:spPr bwMode="auto">
              <a:xfrm>
                <a:off x="2466" y="2678"/>
                <a:ext cx="473" cy="241"/>
              </a:xfrm>
              <a:custGeom>
                <a:avLst/>
                <a:gdLst>
                  <a:gd name="T0" fmla="*/ 459 w 473"/>
                  <a:gd name="T1" fmla="*/ 32 h 241"/>
                  <a:gd name="T2" fmla="*/ 442 w 473"/>
                  <a:gd name="T3" fmla="*/ 22 h 241"/>
                  <a:gd name="T4" fmla="*/ 426 w 473"/>
                  <a:gd name="T5" fmla="*/ 20 h 241"/>
                  <a:gd name="T6" fmla="*/ 403 w 473"/>
                  <a:gd name="T7" fmla="*/ 20 h 241"/>
                  <a:gd name="T8" fmla="*/ 359 w 473"/>
                  <a:gd name="T9" fmla="*/ 2 h 241"/>
                  <a:gd name="T10" fmla="*/ 338 w 473"/>
                  <a:gd name="T11" fmla="*/ 0 h 241"/>
                  <a:gd name="T12" fmla="*/ 322 w 473"/>
                  <a:gd name="T13" fmla="*/ 34 h 241"/>
                  <a:gd name="T14" fmla="*/ 302 w 473"/>
                  <a:gd name="T15" fmla="*/ 40 h 241"/>
                  <a:gd name="T16" fmla="*/ 269 w 473"/>
                  <a:gd name="T17" fmla="*/ 24 h 241"/>
                  <a:gd name="T18" fmla="*/ 267 w 473"/>
                  <a:gd name="T19" fmla="*/ 32 h 241"/>
                  <a:gd name="T20" fmla="*/ 254 w 473"/>
                  <a:gd name="T21" fmla="*/ 43 h 241"/>
                  <a:gd name="T22" fmla="*/ 219 w 473"/>
                  <a:gd name="T23" fmla="*/ 70 h 241"/>
                  <a:gd name="T24" fmla="*/ 210 w 473"/>
                  <a:gd name="T25" fmla="*/ 97 h 241"/>
                  <a:gd name="T26" fmla="*/ 219 w 473"/>
                  <a:gd name="T27" fmla="*/ 132 h 241"/>
                  <a:gd name="T28" fmla="*/ 203 w 473"/>
                  <a:gd name="T29" fmla="*/ 127 h 241"/>
                  <a:gd name="T30" fmla="*/ 187 w 473"/>
                  <a:gd name="T31" fmla="*/ 127 h 241"/>
                  <a:gd name="T32" fmla="*/ 169 w 473"/>
                  <a:gd name="T33" fmla="*/ 119 h 241"/>
                  <a:gd name="T34" fmla="*/ 160 w 473"/>
                  <a:gd name="T35" fmla="*/ 129 h 241"/>
                  <a:gd name="T36" fmla="*/ 140 w 473"/>
                  <a:gd name="T37" fmla="*/ 131 h 241"/>
                  <a:gd name="T38" fmla="*/ 125 w 473"/>
                  <a:gd name="T39" fmla="*/ 138 h 241"/>
                  <a:gd name="T40" fmla="*/ 100 w 473"/>
                  <a:gd name="T41" fmla="*/ 147 h 241"/>
                  <a:gd name="T42" fmla="*/ 86 w 473"/>
                  <a:gd name="T43" fmla="*/ 135 h 241"/>
                  <a:gd name="T44" fmla="*/ 61 w 473"/>
                  <a:gd name="T45" fmla="*/ 134 h 241"/>
                  <a:gd name="T46" fmla="*/ 52 w 473"/>
                  <a:gd name="T47" fmla="*/ 152 h 241"/>
                  <a:gd name="T48" fmla="*/ 42 w 473"/>
                  <a:gd name="T49" fmla="*/ 147 h 241"/>
                  <a:gd name="T50" fmla="*/ 21 w 473"/>
                  <a:gd name="T51" fmla="*/ 132 h 241"/>
                  <a:gd name="T52" fmla="*/ 8 w 473"/>
                  <a:gd name="T53" fmla="*/ 131 h 241"/>
                  <a:gd name="T54" fmla="*/ 3 w 473"/>
                  <a:gd name="T55" fmla="*/ 135 h 241"/>
                  <a:gd name="T56" fmla="*/ 1 w 473"/>
                  <a:gd name="T57" fmla="*/ 134 h 241"/>
                  <a:gd name="T58" fmla="*/ 0 w 473"/>
                  <a:gd name="T59" fmla="*/ 156 h 241"/>
                  <a:gd name="T60" fmla="*/ 3 w 473"/>
                  <a:gd name="T61" fmla="*/ 175 h 241"/>
                  <a:gd name="T62" fmla="*/ 33 w 473"/>
                  <a:gd name="T63" fmla="*/ 195 h 241"/>
                  <a:gd name="T64" fmla="*/ 37 w 473"/>
                  <a:gd name="T65" fmla="*/ 193 h 241"/>
                  <a:gd name="T66" fmla="*/ 42 w 473"/>
                  <a:gd name="T67" fmla="*/ 193 h 241"/>
                  <a:gd name="T68" fmla="*/ 55 w 473"/>
                  <a:gd name="T69" fmla="*/ 193 h 241"/>
                  <a:gd name="T70" fmla="*/ 58 w 473"/>
                  <a:gd name="T71" fmla="*/ 195 h 241"/>
                  <a:gd name="T72" fmla="*/ 88 w 473"/>
                  <a:gd name="T73" fmla="*/ 206 h 241"/>
                  <a:gd name="T74" fmla="*/ 118 w 473"/>
                  <a:gd name="T75" fmla="*/ 186 h 241"/>
                  <a:gd name="T76" fmla="*/ 141 w 473"/>
                  <a:gd name="T77" fmla="*/ 186 h 241"/>
                  <a:gd name="T78" fmla="*/ 162 w 473"/>
                  <a:gd name="T79" fmla="*/ 185 h 241"/>
                  <a:gd name="T80" fmla="*/ 178 w 473"/>
                  <a:gd name="T81" fmla="*/ 210 h 241"/>
                  <a:gd name="T82" fmla="*/ 214 w 473"/>
                  <a:gd name="T83" fmla="*/ 222 h 241"/>
                  <a:gd name="T84" fmla="*/ 232 w 473"/>
                  <a:gd name="T85" fmla="*/ 227 h 241"/>
                  <a:gd name="T86" fmla="*/ 263 w 473"/>
                  <a:gd name="T87" fmla="*/ 229 h 241"/>
                  <a:gd name="T88" fmla="*/ 288 w 473"/>
                  <a:gd name="T89" fmla="*/ 234 h 241"/>
                  <a:gd name="T90" fmla="*/ 318 w 473"/>
                  <a:gd name="T91" fmla="*/ 241 h 241"/>
                  <a:gd name="T92" fmla="*/ 346 w 473"/>
                  <a:gd name="T93" fmla="*/ 216 h 241"/>
                  <a:gd name="T94" fmla="*/ 387 w 473"/>
                  <a:gd name="T95" fmla="*/ 210 h 241"/>
                  <a:gd name="T96" fmla="*/ 407 w 473"/>
                  <a:gd name="T97" fmla="*/ 202 h 241"/>
                  <a:gd name="T98" fmla="*/ 414 w 473"/>
                  <a:gd name="T99" fmla="*/ 193 h 241"/>
                  <a:gd name="T100" fmla="*/ 419 w 473"/>
                  <a:gd name="T101" fmla="*/ 186 h 241"/>
                  <a:gd name="T102" fmla="*/ 435 w 473"/>
                  <a:gd name="T103" fmla="*/ 177 h 241"/>
                  <a:gd name="T104" fmla="*/ 438 w 473"/>
                  <a:gd name="T105" fmla="*/ 166 h 241"/>
                  <a:gd name="T106" fmla="*/ 433 w 473"/>
                  <a:gd name="T107" fmla="*/ 144 h 241"/>
                  <a:gd name="T108" fmla="*/ 438 w 473"/>
                  <a:gd name="T109" fmla="*/ 122 h 241"/>
                  <a:gd name="T110" fmla="*/ 455 w 473"/>
                  <a:gd name="T111" fmla="*/ 115 h 241"/>
                  <a:gd name="T112" fmla="*/ 473 w 473"/>
                  <a:gd name="T113" fmla="*/ 86 h 241"/>
                  <a:gd name="T114" fmla="*/ 469 w 473"/>
                  <a:gd name="T115" fmla="*/ 81 h 241"/>
                  <a:gd name="T116" fmla="*/ 459 w 473"/>
                  <a:gd name="T117" fmla="*/ 32 h 2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241"/>
                  <a:gd name="T179" fmla="*/ 473 w 473"/>
                  <a:gd name="T180" fmla="*/ 241 h 2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241">
                    <a:moveTo>
                      <a:pt x="459" y="32"/>
                    </a:moveTo>
                    <a:lnTo>
                      <a:pt x="442" y="22"/>
                    </a:lnTo>
                    <a:lnTo>
                      <a:pt x="426" y="20"/>
                    </a:lnTo>
                    <a:lnTo>
                      <a:pt x="403" y="20"/>
                    </a:lnTo>
                    <a:lnTo>
                      <a:pt x="359" y="2"/>
                    </a:lnTo>
                    <a:lnTo>
                      <a:pt x="338" y="0"/>
                    </a:lnTo>
                    <a:lnTo>
                      <a:pt x="322" y="34"/>
                    </a:lnTo>
                    <a:lnTo>
                      <a:pt x="302" y="40"/>
                    </a:lnTo>
                    <a:lnTo>
                      <a:pt x="269" y="24"/>
                    </a:lnTo>
                    <a:lnTo>
                      <a:pt x="267" y="32"/>
                    </a:lnTo>
                    <a:lnTo>
                      <a:pt x="254" y="43"/>
                    </a:lnTo>
                    <a:lnTo>
                      <a:pt x="219" y="70"/>
                    </a:lnTo>
                    <a:lnTo>
                      <a:pt x="210" y="97"/>
                    </a:lnTo>
                    <a:lnTo>
                      <a:pt x="219" y="132"/>
                    </a:lnTo>
                    <a:lnTo>
                      <a:pt x="203" y="127"/>
                    </a:lnTo>
                    <a:lnTo>
                      <a:pt x="187" y="127"/>
                    </a:lnTo>
                    <a:lnTo>
                      <a:pt x="169" y="119"/>
                    </a:lnTo>
                    <a:lnTo>
                      <a:pt x="160" y="129"/>
                    </a:lnTo>
                    <a:lnTo>
                      <a:pt x="140" y="131"/>
                    </a:lnTo>
                    <a:lnTo>
                      <a:pt x="125" y="138"/>
                    </a:lnTo>
                    <a:lnTo>
                      <a:pt x="100" y="147"/>
                    </a:lnTo>
                    <a:lnTo>
                      <a:pt x="86" y="135"/>
                    </a:lnTo>
                    <a:lnTo>
                      <a:pt x="61" y="134"/>
                    </a:lnTo>
                    <a:lnTo>
                      <a:pt x="52" y="152"/>
                    </a:lnTo>
                    <a:lnTo>
                      <a:pt x="42" y="147"/>
                    </a:lnTo>
                    <a:lnTo>
                      <a:pt x="21" y="132"/>
                    </a:lnTo>
                    <a:lnTo>
                      <a:pt x="8" y="131"/>
                    </a:lnTo>
                    <a:lnTo>
                      <a:pt x="3" y="135"/>
                    </a:lnTo>
                    <a:lnTo>
                      <a:pt x="1" y="134"/>
                    </a:lnTo>
                    <a:lnTo>
                      <a:pt x="0" y="156"/>
                    </a:lnTo>
                    <a:lnTo>
                      <a:pt x="3" y="175"/>
                    </a:lnTo>
                    <a:lnTo>
                      <a:pt x="33" y="195"/>
                    </a:lnTo>
                    <a:lnTo>
                      <a:pt x="37" y="193"/>
                    </a:lnTo>
                    <a:lnTo>
                      <a:pt x="42" y="193"/>
                    </a:lnTo>
                    <a:lnTo>
                      <a:pt x="55" y="193"/>
                    </a:lnTo>
                    <a:lnTo>
                      <a:pt x="58" y="195"/>
                    </a:lnTo>
                    <a:lnTo>
                      <a:pt x="88" y="206"/>
                    </a:lnTo>
                    <a:lnTo>
                      <a:pt x="118" y="186"/>
                    </a:lnTo>
                    <a:lnTo>
                      <a:pt x="141" y="186"/>
                    </a:lnTo>
                    <a:lnTo>
                      <a:pt x="162" y="185"/>
                    </a:lnTo>
                    <a:lnTo>
                      <a:pt x="178" y="210"/>
                    </a:lnTo>
                    <a:lnTo>
                      <a:pt x="214" y="222"/>
                    </a:lnTo>
                    <a:lnTo>
                      <a:pt x="232" y="227"/>
                    </a:lnTo>
                    <a:lnTo>
                      <a:pt x="263" y="229"/>
                    </a:lnTo>
                    <a:lnTo>
                      <a:pt x="288" y="234"/>
                    </a:lnTo>
                    <a:lnTo>
                      <a:pt x="318" y="241"/>
                    </a:lnTo>
                    <a:lnTo>
                      <a:pt x="346" y="216"/>
                    </a:lnTo>
                    <a:lnTo>
                      <a:pt x="387" y="210"/>
                    </a:lnTo>
                    <a:lnTo>
                      <a:pt x="407" y="202"/>
                    </a:lnTo>
                    <a:lnTo>
                      <a:pt x="414" y="193"/>
                    </a:lnTo>
                    <a:lnTo>
                      <a:pt x="419" y="186"/>
                    </a:lnTo>
                    <a:lnTo>
                      <a:pt x="435" y="177"/>
                    </a:lnTo>
                    <a:lnTo>
                      <a:pt x="438" y="166"/>
                    </a:lnTo>
                    <a:lnTo>
                      <a:pt x="433" y="144"/>
                    </a:lnTo>
                    <a:lnTo>
                      <a:pt x="438" y="122"/>
                    </a:lnTo>
                    <a:lnTo>
                      <a:pt x="455" y="115"/>
                    </a:lnTo>
                    <a:lnTo>
                      <a:pt x="473" y="86"/>
                    </a:lnTo>
                    <a:lnTo>
                      <a:pt x="469" y="81"/>
                    </a:lnTo>
                    <a:lnTo>
                      <a:pt x="459" y="32"/>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35" name="Group 568"/>
            <p:cNvGrpSpPr>
              <a:grpSpLocks/>
            </p:cNvGrpSpPr>
            <p:nvPr/>
          </p:nvGrpSpPr>
          <p:grpSpPr bwMode="auto">
            <a:xfrm>
              <a:off x="4843434" y="4700415"/>
              <a:ext cx="318575" cy="187433"/>
              <a:chOff x="2712" y="2878"/>
              <a:chExt cx="204" cy="127"/>
            </a:xfrm>
          </p:grpSpPr>
          <p:sp>
            <p:nvSpPr>
              <p:cNvPr id="145" name="Freeform 569"/>
              <p:cNvSpPr>
                <a:spLocks/>
              </p:cNvSpPr>
              <p:nvPr/>
            </p:nvSpPr>
            <p:spPr bwMode="auto">
              <a:xfrm>
                <a:off x="2712" y="2878"/>
                <a:ext cx="204" cy="127"/>
              </a:xfrm>
              <a:custGeom>
                <a:avLst/>
                <a:gdLst>
                  <a:gd name="T0" fmla="*/ 148 w 204"/>
                  <a:gd name="T1" fmla="*/ 54 h 127"/>
                  <a:gd name="T2" fmla="*/ 159 w 204"/>
                  <a:gd name="T3" fmla="*/ 47 h 127"/>
                  <a:gd name="T4" fmla="*/ 174 w 204"/>
                  <a:gd name="T5" fmla="*/ 38 h 127"/>
                  <a:gd name="T6" fmla="*/ 180 w 204"/>
                  <a:gd name="T7" fmla="*/ 27 h 127"/>
                  <a:gd name="T8" fmla="*/ 196 w 204"/>
                  <a:gd name="T9" fmla="*/ 28 h 127"/>
                  <a:gd name="T10" fmla="*/ 204 w 204"/>
                  <a:gd name="T11" fmla="*/ 29 h 127"/>
                  <a:gd name="T12" fmla="*/ 180 w 204"/>
                  <a:gd name="T13" fmla="*/ 0 h 127"/>
                  <a:gd name="T14" fmla="*/ 161 w 204"/>
                  <a:gd name="T15" fmla="*/ 3 h 127"/>
                  <a:gd name="T16" fmla="*/ 141 w 204"/>
                  <a:gd name="T17" fmla="*/ 11 h 127"/>
                  <a:gd name="T18" fmla="*/ 100 w 204"/>
                  <a:gd name="T19" fmla="*/ 16 h 127"/>
                  <a:gd name="T20" fmla="*/ 72 w 204"/>
                  <a:gd name="T21" fmla="*/ 41 h 127"/>
                  <a:gd name="T22" fmla="*/ 42 w 204"/>
                  <a:gd name="T23" fmla="*/ 34 h 127"/>
                  <a:gd name="T24" fmla="*/ 17 w 204"/>
                  <a:gd name="T25" fmla="*/ 29 h 127"/>
                  <a:gd name="T26" fmla="*/ 0 w 204"/>
                  <a:gd name="T27" fmla="*/ 56 h 127"/>
                  <a:gd name="T28" fmla="*/ 14 w 204"/>
                  <a:gd name="T29" fmla="*/ 65 h 127"/>
                  <a:gd name="T30" fmla="*/ 9 w 204"/>
                  <a:gd name="T31" fmla="*/ 86 h 127"/>
                  <a:gd name="T32" fmla="*/ 29 w 204"/>
                  <a:gd name="T33" fmla="*/ 109 h 127"/>
                  <a:gd name="T34" fmla="*/ 9 w 204"/>
                  <a:gd name="T35" fmla="*/ 120 h 127"/>
                  <a:gd name="T36" fmla="*/ 8 w 204"/>
                  <a:gd name="T37" fmla="*/ 123 h 127"/>
                  <a:gd name="T38" fmla="*/ 31 w 204"/>
                  <a:gd name="T39" fmla="*/ 127 h 127"/>
                  <a:gd name="T40" fmla="*/ 49 w 204"/>
                  <a:gd name="T41" fmla="*/ 125 h 127"/>
                  <a:gd name="T42" fmla="*/ 65 w 204"/>
                  <a:gd name="T43" fmla="*/ 120 h 127"/>
                  <a:gd name="T44" fmla="*/ 81 w 204"/>
                  <a:gd name="T45" fmla="*/ 113 h 127"/>
                  <a:gd name="T46" fmla="*/ 96 w 204"/>
                  <a:gd name="T47" fmla="*/ 120 h 127"/>
                  <a:gd name="T48" fmla="*/ 110 w 204"/>
                  <a:gd name="T49" fmla="*/ 126 h 127"/>
                  <a:gd name="T50" fmla="*/ 125 w 204"/>
                  <a:gd name="T51" fmla="*/ 120 h 127"/>
                  <a:gd name="T52" fmla="*/ 119 w 204"/>
                  <a:gd name="T53" fmla="*/ 102 h 127"/>
                  <a:gd name="T54" fmla="*/ 131 w 204"/>
                  <a:gd name="T55" fmla="*/ 89 h 127"/>
                  <a:gd name="T56" fmla="*/ 146 w 204"/>
                  <a:gd name="T57" fmla="*/ 81 h 127"/>
                  <a:gd name="T58" fmla="*/ 148 w 204"/>
                  <a:gd name="T59" fmla="*/ 54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4"/>
                  <a:gd name="T91" fmla="*/ 0 h 127"/>
                  <a:gd name="T92" fmla="*/ 204 w 204"/>
                  <a:gd name="T93" fmla="*/ 127 h 1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4" h="127">
                    <a:moveTo>
                      <a:pt x="148" y="54"/>
                    </a:moveTo>
                    <a:lnTo>
                      <a:pt x="159" y="47"/>
                    </a:lnTo>
                    <a:lnTo>
                      <a:pt x="174" y="38"/>
                    </a:lnTo>
                    <a:lnTo>
                      <a:pt x="180" y="27"/>
                    </a:lnTo>
                    <a:lnTo>
                      <a:pt x="196" y="28"/>
                    </a:lnTo>
                    <a:lnTo>
                      <a:pt x="204" y="29"/>
                    </a:lnTo>
                    <a:lnTo>
                      <a:pt x="180" y="0"/>
                    </a:lnTo>
                    <a:lnTo>
                      <a:pt x="161" y="3"/>
                    </a:lnTo>
                    <a:lnTo>
                      <a:pt x="141" y="11"/>
                    </a:lnTo>
                    <a:lnTo>
                      <a:pt x="100" y="16"/>
                    </a:lnTo>
                    <a:lnTo>
                      <a:pt x="72" y="41"/>
                    </a:lnTo>
                    <a:lnTo>
                      <a:pt x="42" y="34"/>
                    </a:lnTo>
                    <a:lnTo>
                      <a:pt x="17" y="29"/>
                    </a:lnTo>
                    <a:lnTo>
                      <a:pt x="0" y="56"/>
                    </a:lnTo>
                    <a:lnTo>
                      <a:pt x="14" y="65"/>
                    </a:lnTo>
                    <a:lnTo>
                      <a:pt x="9" y="86"/>
                    </a:lnTo>
                    <a:lnTo>
                      <a:pt x="29" y="109"/>
                    </a:lnTo>
                    <a:lnTo>
                      <a:pt x="9" y="120"/>
                    </a:lnTo>
                    <a:lnTo>
                      <a:pt x="8" y="123"/>
                    </a:lnTo>
                    <a:lnTo>
                      <a:pt x="31" y="127"/>
                    </a:lnTo>
                    <a:lnTo>
                      <a:pt x="49" y="125"/>
                    </a:lnTo>
                    <a:lnTo>
                      <a:pt x="65" y="120"/>
                    </a:lnTo>
                    <a:lnTo>
                      <a:pt x="81" y="113"/>
                    </a:lnTo>
                    <a:lnTo>
                      <a:pt x="96" y="120"/>
                    </a:lnTo>
                    <a:lnTo>
                      <a:pt x="110" y="126"/>
                    </a:lnTo>
                    <a:lnTo>
                      <a:pt x="125" y="120"/>
                    </a:lnTo>
                    <a:lnTo>
                      <a:pt x="119" y="102"/>
                    </a:lnTo>
                    <a:lnTo>
                      <a:pt x="131" y="89"/>
                    </a:lnTo>
                    <a:lnTo>
                      <a:pt x="146" y="81"/>
                    </a:lnTo>
                    <a:lnTo>
                      <a:pt x="148" y="54"/>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46" name="Freeform 570"/>
              <p:cNvSpPr>
                <a:spLocks/>
              </p:cNvSpPr>
              <p:nvPr/>
            </p:nvSpPr>
            <p:spPr bwMode="auto">
              <a:xfrm>
                <a:off x="2712" y="2878"/>
                <a:ext cx="204" cy="127"/>
              </a:xfrm>
              <a:custGeom>
                <a:avLst/>
                <a:gdLst>
                  <a:gd name="T0" fmla="*/ 148 w 204"/>
                  <a:gd name="T1" fmla="*/ 54 h 127"/>
                  <a:gd name="T2" fmla="*/ 159 w 204"/>
                  <a:gd name="T3" fmla="*/ 47 h 127"/>
                  <a:gd name="T4" fmla="*/ 174 w 204"/>
                  <a:gd name="T5" fmla="*/ 38 h 127"/>
                  <a:gd name="T6" fmla="*/ 180 w 204"/>
                  <a:gd name="T7" fmla="*/ 27 h 127"/>
                  <a:gd name="T8" fmla="*/ 196 w 204"/>
                  <a:gd name="T9" fmla="*/ 28 h 127"/>
                  <a:gd name="T10" fmla="*/ 204 w 204"/>
                  <a:gd name="T11" fmla="*/ 29 h 127"/>
                  <a:gd name="T12" fmla="*/ 180 w 204"/>
                  <a:gd name="T13" fmla="*/ 0 h 127"/>
                  <a:gd name="T14" fmla="*/ 161 w 204"/>
                  <a:gd name="T15" fmla="*/ 3 h 127"/>
                  <a:gd name="T16" fmla="*/ 141 w 204"/>
                  <a:gd name="T17" fmla="*/ 11 h 127"/>
                  <a:gd name="T18" fmla="*/ 100 w 204"/>
                  <a:gd name="T19" fmla="*/ 16 h 127"/>
                  <a:gd name="T20" fmla="*/ 72 w 204"/>
                  <a:gd name="T21" fmla="*/ 41 h 127"/>
                  <a:gd name="T22" fmla="*/ 42 w 204"/>
                  <a:gd name="T23" fmla="*/ 34 h 127"/>
                  <a:gd name="T24" fmla="*/ 17 w 204"/>
                  <a:gd name="T25" fmla="*/ 29 h 127"/>
                  <a:gd name="T26" fmla="*/ 0 w 204"/>
                  <a:gd name="T27" fmla="*/ 56 h 127"/>
                  <a:gd name="T28" fmla="*/ 14 w 204"/>
                  <a:gd name="T29" fmla="*/ 65 h 127"/>
                  <a:gd name="T30" fmla="*/ 9 w 204"/>
                  <a:gd name="T31" fmla="*/ 86 h 127"/>
                  <a:gd name="T32" fmla="*/ 29 w 204"/>
                  <a:gd name="T33" fmla="*/ 109 h 127"/>
                  <a:gd name="T34" fmla="*/ 9 w 204"/>
                  <a:gd name="T35" fmla="*/ 120 h 127"/>
                  <a:gd name="T36" fmla="*/ 8 w 204"/>
                  <a:gd name="T37" fmla="*/ 123 h 127"/>
                  <a:gd name="T38" fmla="*/ 31 w 204"/>
                  <a:gd name="T39" fmla="*/ 127 h 127"/>
                  <a:gd name="T40" fmla="*/ 49 w 204"/>
                  <a:gd name="T41" fmla="*/ 125 h 127"/>
                  <a:gd name="T42" fmla="*/ 65 w 204"/>
                  <a:gd name="T43" fmla="*/ 120 h 127"/>
                  <a:gd name="T44" fmla="*/ 81 w 204"/>
                  <a:gd name="T45" fmla="*/ 113 h 127"/>
                  <a:gd name="T46" fmla="*/ 96 w 204"/>
                  <a:gd name="T47" fmla="*/ 120 h 127"/>
                  <a:gd name="T48" fmla="*/ 110 w 204"/>
                  <a:gd name="T49" fmla="*/ 126 h 127"/>
                  <a:gd name="T50" fmla="*/ 125 w 204"/>
                  <a:gd name="T51" fmla="*/ 120 h 127"/>
                  <a:gd name="T52" fmla="*/ 119 w 204"/>
                  <a:gd name="T53" fmla="*/ 102 h 127"/>
                  <a:gd name="T54" fmla="*/ 131 w 204"/>
                  <a:gd name="T55" fmla="*/ 89 h 127"/>
                  <a:gd name="T56" fmla="*/ 146 w 204"/>
                  <a:gd name="T57" fmla="*/ 81 h 127"/>
                  <a:gd name="T58" fmla="*/ 148 w 204"/>
                  <a:gd name="T59" fmla="*/ 54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4"/>
                  <a:gd name="T91" fmla="*/ 0 h 127"/>
                  <a:gd name="T92" fmla="*/ 204 w 204"/>
                  <a:gd name="T93" fmla="*/ 127 h 1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4" h="127">
                    <a:moveTo>
                      <a:pt x="148" y="54"/>
                    </a:moveTo>
                    <a:lnTo>
                      <a:pt x="159" y="47"/>
                    </a:lnTo>
                    <a:lnTo>
                      <a:pt x="174" y="38"/>
                    </a:lnTo>
                    <a:lnTo>
                      <a:pt x="180" y="27"/>
                    </a:lnTo>
                    <a:lnTo>
                      <a:pt x="196" y="28"/>
                    </a:lnTo>
                    <a:lnTo>
                      <a:pt x="204" y="29"/>
                    </a:lnTo>
                    <a:lnTo>
                      <a:pt x="180" y="0"/>
                    </a:lnTo>
                    <a:lnTo>
                      <a:pt x="161" y="3"/>
                    </a:lnTo>
                    <a:lnTo>
                      <a:pt x="141" y="11"/>
                    </a:lnTo>
                    <a:lnTo>
                      <a:pt x="100" y="16"/>
                    </a:lnTo>
                    <a:lnTo>
                      <a:pt x="72" y="41"/>
                    </a:lnTo>
                    <a:lnTo>
                      <a:pt x="42" y="34"/>
                    </a:lnTo>
                    <a:lnTo>
                      <a:pt x="17" y="29"/>
                    </a:lnTo>
                    <a:lnTo>
                      <a:pt x="0" y="56"/>
                    </a:lnTo>
                    <a:lnTo>
                      <a:pt x="14" y="65"/>
                    </a:lnTo>
                    <a:lnTo>
                      <a:pt x="9" y="86"/>
                    </a:lnTo>
                    <a:lnTo>
                      <a:pt x="29" y="109"/>
                    </a:lnTo>
                    <a:lnTo>
                      <a:pt x="9" y="120"/>
                    </a:lnTo>
                    <a:lnTo>
                      <a:pt x="8" y="123"/>
                    </a:lnTo>
                    <a:lnTo>
                      <a:pt x="31" y="127"/>
                    </a:lnTo>
                    <a:lnTo>
                      <a:pt x="49" y="125"/>
                    </a:lnTo>
                    <a:lnTo>
                      <a:pt x="65" y="120"/>
                    </a:lnTo>
                    <a:lnTo>
                      <a:pt x="81" y="113"/>
                    </a:lnTo>
                    <a:lnTo>
                      <a:pt x="96" y="120"/>
                    </a:lnTo>
                    <a:lnTo>
                      <a:pt x="110" y="126"/>
                    </a:lnTo>
                    <a:lnTo>
                      <a:pt x="125" y="120"/>
                    </a:lnTo>
                    <a:lnTo>
                      <a:pt x="119" y="102"/>
                    </a:lnTo>
                    <a:lnTo>
                      <a:pt x="131" y="89"/>
                    </a:lnTo>
                    <a:lnTo>
                      <a:pt x="146" y="81"/>
                    </a:lnTo>
                    <a:lnTo>
                      <a:pt x="148" y="54"/>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36" name="Group 595"/>
            <p:cNvGrpSpPr>
              <a:grpSpLocks/>
            </p:cNvGrpSpPr>
            <p:nvPr/>
          </p:nvGrpSpPr>
          <p:grpSpPr bwMode="auto">
            <a:xfrm>
              <a:off x="4855927" y="4729932"/>
              <a:ext cx="593424" cy="497360"/>
              <a:chOff x="2720" y="2898"/>
              <a:chExt cx="380" cy="337"/>
            </a:xfrm>
          </p:grpSpPr>
          <p:sp>
            <p:nvSpPr>
              <p:cNvPr id="143" name="Freeform 596"/>
              <p:cNvSpPr>
                <a:spLocks/>
              </p:cNvSpPr>
              <p:nvPr/>
            </p:nvSpPr>
            <p:spPr bwMode="auto">
              <a:xfrm>
                <a:off x="2720" y="2898"/>
                <a:ext cx="380" cy="337"/>
              </a:xfrm>
              <a:custGeom>
                <a:avLst/>
                <a:gdLst>
                  <a:gd name="T0" fmla="*/ 338 w 380"/>
                  <a:gd name="T1" fmla="*/ 45 h 337"/>
                  <a:gd name="T2" fmla="*/ 261 w 380"/>
                  <a:gd name="T3" fmla="*/ 52 h 337"/>
                  <a:gd name="T4" fmla="*/ 232 w 380"/>
                  <a:gd name="T5" fmla="*/ 30 h 337"/>
                  <a:gd name="T6" fmla="*/ 196 w 380"/>
                  <a:gd name="T7" fmla="*/ 2 h 337"/>
                  <a:gd name="T8" fmla="*/ 172 w 380"/>
                  <a:gd name="T9" fmla="*/ 0 h 337"/>
                  <a:gd name="T10" fmla="*/ 151 w 380"/>
                  <a:gd name="T11" fmla="*/ 21 h 337"/>
                  <a:gd name="T12" fmla="*/ 138 w 380"/>
                  <a:gd name="T13" fmla="*/ 56 h 337"/>
                  <a:gd name="T14" fmla="*/ 111 w 380"/>
                  <a:gd name="T15" fmla="*/ 79 h 337"/>
                  <a:gd name="T16" fmla="*/ 102 w 380"/>
                  <a:gd name="T17" fmla="*/ 104 h 337"/>
                  <a:gd name="T18" fmla="*/ 73 w 380"/>
                  <a:gd name="T19" fmla="*/ 90 h 337"/>
                  <a:gd name="T20" fmla="*/ 41 w 380"/>
                  <a:gd name="T21" fmla="*/ 102 h 337"/>
                  <a:gd name="T22" fmla="*/ 0 w 380"/>
                  <a:gd name="T23" fmla="*/ 101 h 337"/>
                  <a:gd name="T24" fmla="*/ 17 w 380"/>
                  <a:gd name="T25" fmla="*/ 160 h 337"/>
                  <a:gd name="T26" fmla="*/ 40 w 380"/>
                  <a:gd name="T27" fmla="*/ 134 h 337"/>
                  <a:gd name="T28" fmla="*/ 88 w 380"/>
                  <a:gd name="T29" fmla="*/ 159 h 337"/>
                  <a:gd name="T30" fmla="*/ 133 w 380"/>
                  <a:gd name="T31" fmla="*/ 223 h 337"/>
                  <a:gd name="T32" fmla="*/ 115 w 380"/>
                  <a:gd name="T33" fmla="*/ 234 h 337"/>
                  <a:gd name="T34" fmla="*/ 156 w 380"/>
                  <a:gd name="T35" fmla="*/ 264 h 337"/>
                  <a:gd name="T36" fmla="*/ 190 w 380"/>
                  <a:gd name="T37" fmla="*/ 287 h 337"/>
                  <a:gd name="T38" fmla="*/ 219 w 380"/>
                  <a:gd name="T39" fmla="*/ 294 h 337"/>
                  <a:gd name="T40" fmla="*/ 276 w 380"/>
                  <a:gd name="T41" fmla="*/ 337 h 337"/>
                  <a:gd name="T42" fmla="*/ 250 w 380"/>
                  <a:gd name="T43" fmla="*/ 286 h 337"/>
                  <a:gd name="T44" fmla="*/ 175 w 380"/>
                  <a:gd name="T45" fmla="*/ 206 h 337"/>
                  <a:gd name="T46" fmla="*/ 144 w 380"/>
                  <a:gd name="T47" fmla="*/ 153 h 337"/>
                  <a:gd name="T48" fmla="*/ 181 w 380"/>
                  <a:gd name="T49" fmla="*/ 142 h 337"/>
                  <a:gd name="T50" fmla="*/ 212 w 380"/>
                  <a:gd name="T51" fmla="*/ 123 h 337"/>
                  <a:gd name="T52" fmla="*/ 232 w 380"/>
                  <a:gd name="T53" fmla="*/ 125 h 337"/>
                  <a:gd name="T54" fmla="*/ 270 w 380"/>
                  <a:gd name="T55" fmla="*/ 127 h 337"/>
                  <a:gd name="T56" fmla="*/ 307 w 380"/>
                  <a:gd name="T57" fmla="*/ 122 h 337"/>
                  <a:gd name="T58" fmla="*/ 333 w 380"/>
                  <a:gd name="T59" fmla="*/ 125 h 337"/>
                  <a:gd name="T60" fmla="*/ 358 w 380"/>
                  <a:gd name="T61" fmla="*/ 147 h 337"/>
                  <a:gd name="T62" fmla="*/ 365 w 380"/>
                  <a:gd name="T63" fmla="*/ 112 h 337"/>
                  <a:gd name="T64" fmla="*/ 355 w 380"/>
                  <a:gd name="T65" fmla="*/ 99 h 3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337"/>
                  <a:gd name="T101" fmla="*/ 380 w 380"/>
                  <a:gd name="T102" fmla="*/ 337 h 3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337">
                    <a:moveTo>
                      <a:pt x="349" y="80"/>
                    </a:moveTo>
                    <a:lnTo>
                      <a:pt x="338" y="45"/>
                    </a:lnTo>
                    <a:lnTo>
                      <a:pt x="306" y="64"/>
                    </a:lnTo>
                    <a:lnTo>
                      <a:pt x="261" y="52"/>
                    </a:lnTo>
                    <a:lnTo>
                      <a:pt x="241" y="47"/>
                    </a:lnTo>
                    <a:lnTo>
                      <a:pt x="232" y="30"/>
                    </a:lnTo>
                    <a:lnTo>
                      <a:pt x="197" y="4"/>
                    </a:lnTo>
                    <a:lnTo>
                      <a:pt x="196" y="2"/>
                    </a:lnTo>
                    <a:lnTo>
                      <a:pt x="188" y="1"/>
                    </a:lnTo>
                    <a:lnTo>
                      <a:pt x="172" y="0"/>
                    </a:lnTo>
                    <a:lnTo>
                      <a:pt x="166" y="12"/>
                    </a:lnTo>
                    <a:lnTo>
                      <a:pt x="151" y="21"/>
                    </a:lnTo>
                    <a:lnTo>
                      <a:pt x="140" y="28"/>
                    </a:lnTo>
                    <a:lnTo>
                      <a:pt x="138" y="56"/>
                    </a:lnTo>
                    <a:lnTo>
                      <a:pt x="123" y="65"/>
                    </a:lnTo>
                    <a:lnTo>
                      <a:pt x="111" y="79"/>
                    </a:lnTo>
                    <a:lnTo>
                      <a:pt x="117" y="97"/>
                    </a:lnTo>
                    <a:lnTo>
                      <a:pt x="102" y="104"/>
                    </a:lnTo>
                    <a:lnTo>
                      <a:pt x="88" y="97"/>
                    </a:lnTo>
                    <a:lnTo>
                      <a:pt x="73" y="90"/>
                    </a:lnTo>
                    <a:lnTo>
                      <a:pt x="57" y="97"/>
                    </a:lnTo>
                    <a:lnTo>
                      <a:pt x="41" y="102"/>
                    </a:lnTo>
                    <a:lnTo>
                      <a:pt x="23" y="105"/>
                    </a:lnTo>
                    <a:lnTo>
                      <a:pt x="0" y="101"/>
                    </a:lnTo>
                    <a:lnTo>
                      <a:pt x="4" y="134"/>
                    </a:lnTo>
                    <a:lnTo>
                      <a:pt x="17" y="160"/>
                    </a:lnTo>
                    <a:lnTo>
                      <a:pt x="31" y="156"/>
                    </a:lnTo>
                    <a:lnTo>
                      <a:pt x="40" y="134"/>
                    </a:lnTo>
                    <a:lnTo>
                      <a:pt x="62" y="121"/>
                    </a:lnTo>
                    <a:lnTo>
                      <a:pt x="88" y="159"/>
                    </a:lnTo>
                    <a:lnTo>
                      <a:pt x="108" y="199"/>
                    </a:lnTo>
                    <a:lnTo>
                      <a:pt x="133" y="223"/>
                    </a:lnTo>
                    <a:lnTo>
                      <a:pt x="108" y="212"/>
                    </a:lnTo>
                    <a:lnTo>
                      <a:pt x="115" y="234"/>
                    </a:lnTo>
                    <a:lnTo>
                      <a:pt x="156" y="266"/>
                    </a:lnTo>
                    <a:lnTo>
                      <a:pt x="156" y="264"/>
                    </a:lnTo>
                    <a:lnTo>
                      <a:pt x="174" y="289"/>
                    </a:lnTo>
                    <a:lnTo>
                      <a:pt x="190" y="287"/>
                    </a:lnTo>
                    <a:lnTo>
                      <a:pt x="191" y="286"/>
                    </a:lnTo>
                    <a:lnTo>
                      <a:pt x="219" y="294"/>
                    </a:lnTo>
                    <a:lnTo>
                      <a:pt x="259" y="324"/>
                    </a:lnTo>
                    <a:lnTo>
                      <a:pt x="276" y="337"/>
                    </a:lnTo>
                    <a:lnTo>
                      <a:pt x="281" y="326"/>
                    </a:lnTo>
                    <a:lnTo>
                      <a:pt x="250" y="286"/>
                    </a:lnTo>
                    <a:lnTo>
                      <a:pt x="206" y="249"/>
                    </a:lnTo>
                    <a:lnTo>
                      <a:pt x="175" y="206"/>
                    </a:lnTo>
                    <a:lnTo>
                      <a:pt x="162" y="177"/>
                    </a:lnTo>
                    <a:lnTo>
                      <a:pt x="144" y="153"/>
                    </a:lnTo>
                    <a:lnTo>
                      <a:pt x="156" y="123"/>
                    </a:lnTo>
                    <a:lnTo>
                      <a:pt x="181" y="142"/>
                    </a:lnTo>
                    <a:lnTo>
                      <a:pt x="190" y="128"/>
                    </a:lnTo>
                    <a:lnTo>
                      <a:pt x="212" y="123"/>
                    </a:lnTo>
                    <a:lnTo>
                      <a:pt x="221" y="119"/>
                    </a:lnTo>
                    <a:lnTo>
                      <a:pt x="232" y="125"/>
                    </a:lnTo>
                    <a:lnTo>
                      <a:pt x="252" y="125"/>
                    </a:lnTo>
                    <a:lnTo>
                      <a:pt x="270" y="127"/>
                    </a:lnTo>
                    <a:lnTo>
                      <a:pt x="288" y="123"/>
                    </a:lnTo>
                    <a:lnTo>
                      <a:pt x="307" y="122"/>
                    </a:lnTo>
                    <a:lnTo>
                      <a:pt x="324" y="128"/>
                    </a:lnTo>
                    <a:lnTo>
                      <a:pt x="333" y="125"/>
                    </a:lnTo>
                    <a:lnTo>
                      <a:pt x="344" y="139"/>
                    </a:lnTo>
                    <a:lnTo>
                      <a:pt x="358" y="147"/>
                    </a:lnTo>
                    <a:lnTo>
                      <a:pt x="364" y="134"/>
                    </a:lnTo>
                    <a:lnTo>
                      <a:pt x="365" y="112"/>
                    </a:lnTo>
                    <a:lnTo>
                      <a:pt x="380" y="108"/>
                    </a:lnTo>
                    <a:lnTo>
                      <a:pt x="355" y="99"/>
                    </a:lnTo>
                    <a:lnTo>
                      <a:pt x="349" y="80"/>
                    </a:lnTo>
                    <a:close/>
                  </a:path>
                </a:pathLst>
              </a:custGeom>
              <a:solidFill>
                <a:srgbClr val="FFFFFF"/>
              </a:solidFill>
              <a:ln w="9525">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44" name="Freeform 597"/>
              <p:cNvSpPr>
                <a:spLocks/>
              </p:cNvSpPr>
              <p:nvPr/>
            </p:nvSpPr>
            <p:spPr bwMode="auto">
              <a:xfrm>
                <a:off x="2720" y="2898"/>
                <a:ext cx="380" cy="337"/>
              </a:xfrm>
              <a:custGeom>
                <a:avLst/>
                <a:gdLst>
                  <a:gd name="T0" fmla="*/ 338 w 380"/>
                  <a:gd name="T1" fmla="*/ 45 h 337"/>
                  <a:gd name="T2" fmla="*/ 261 w 380"/>
                  <a:gd name="T3" fmla="*/ 52 h 337"/>
                  <a:gd name="T4" fmla="*/ 232 w 380"/>
                  <a:gd name="T5" fmla="*/ 30 h 337"/>
                  <a:gd name="T6" fmla="*/ 196 w 380"/>
                  <a:gd name="T7" fmla="*/ 2 h 337"/>
                  <a:gd name="T8" fmla="*/ 172 w 380"/>
                  <a:gd name="T9" fmla="*/ 0 h 337"/>
                  <a:gd name="T10" fmla="*/ 151 w 380"/>
                  <a:gd name="T11" fmla="*/ 21 h 337"/>
                  <a:gd name="T12" fmla="*/ 138 w 380"/>
                  <a:gd name="T13" fmla="*/ 56 h 337"/>
                  <a:gd name="T14" fmla="*/ 111 w 380"/>
                  <a:gd name="T15" fmla="*/ 79 h 337"/>
                  <a:gd name="T16" fmla="*/ 102 w 380"/>
                  <a:gd name="T17" fmla="*/ 104 h 337"/>
                  <a:gd name="T18" fmla="*/ 73 w 380"/>
                  <a:gd name="T19" fmla="*/ 90 h 337"/>
                  <a:gd name="T20" fmla="*/ 41 w 380"/>
                  <a:gd name="T21" fmla="*/ 102 h 337"/>
                  <a:gd name="T22" fmla="*/ 0 w 380"/>
                  <a:gd name="T23" fmla="*/ 101 h 337"/>
                  <a:gd name="T24" fmla="*/ 17 w 380"/>
                  <a:gd name="T25" fmla="*/ 160 h 337"/>
                  <a:gd name="T26" fmla="*/ 40 w 380"/>
                  <a:gd name="T27" fmla="*/ 134 h 337"/>
                  <a:gd name="T28" fmla="*/ 88 w 380"/>
                  <a:gd name="T29" fmla="*/ 159 h 337"/>
                  <a:gd name="T30" fmla="*/ 133 w 380"/>
                  <a:gd name="T31" fmla="*/ 223 h 337"/>
                  <a:gd name="T32" fmla="*/ 115 w 380"/>
                  <a:gd name="T33" fmla="*/ 234 h 337"/>
                  <a:gd name="T34" fmla="*/ 156 w 380"/>
                  <a:gd name="T35" fmla="*/ 264 h 337"/>
                  <a:gd name="T36" fmla="*/ 190 w 380"/>
                  <a:gd name="T37" fmla="*/ 287 h 337"/>
                  <a:gd name="T38" fmla="*/ 219 w 380"/>
                  <a:gd name="T39" fmla="*/ 294 h 337"/>
                  <a:gd name="T40" fmla="*/ 276 w 380"/>
                  <a:gd name="T41" fmla="*/ 337 h 337"/>
                  <a:gd name="T42" fmla="*/ 250 w 380"/>
                  <a:gd name="T43" fmla="*/ 286 h 337"/>
                  <a:gd name="T44" fmla="*/ 175 w 380"/>
                  <a:gd name="T45" fmla="*/ 206 h 337"/>
                  <a:gd name="T46" fmla="*/ 144 w 380"/>
                  <a:gd name="T47" fmla="*/ 153 h 337"/>
                  <a:gd name="T48" fmla="*/ 181 w 380"/>
                  <a:gd name="T49" fmla="*/ 142 h 337"/>
                  <a:gd name="T50" fmla="*/ 212 w 380"/>
                  <a:gd name="T51" fmla="*/ 123 h 337"/>
                  <a:gd name="T52" fmla="*/ 232 w 380"/>
                  <a:gd name="T53" fmla="*/ 125 h 337"/>
                  <a:gd name="T54" fmla="*/ 270 w 380"/>
                  <a:gd name="T55" fmla="*/ 127 h 337"/>
                  <a:gd name="T56" fmla="*/ 307 w 380"/>
                  <a:gd name="T57" fmla="*/ 122 h 337"/>
                  <a:gd name="T58" fmla="*/ 333 w 380"/>
                  <a:gd name="T59" fmla="*/ 125 h 337"/>
                  <a:gd name="T60" fmla="*/ 358 w 380"/>
                  <a:gd name="T61" fmla="*/ 147 h 337"/>
                  <a:gd name="T62" fmla="*/ 365 w 380"/>
                  <a:gd name="T63" fmla="*/ 112 h 337"/>
                  <a:gd name="T64" fmla="*/ 355 w 380"/>
                  <a:gd name="T65" fmla="*/ 99 h 3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337"/>
                  <a:gd name="T101" fmla="*/ 380 w 380"/>
                  <a:gd name="T102" fmla="*/ 337 h 3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337">
                    <a:moveTo>
                      <a:pt x="349" y="80"/>
                    </a:moveTo>
                    <a:lnTo>
                      <a:pt x="338" y="45"/>
                    </a:lnTo>
                    <a:lnTo>
                      <a:pt x="306" y="64"/>
                    </a:lnTo>
                    <a:lnTo>
                      <a:pt x="261" y="52"/>
                    </a:lnTo>
                    <a:lnTo>
                      <a:pt x="241" y="47"/>
                    </a:lnTo>
                    <a:lnTo>
                      <a:pt x="232" y="30"/>
                    </a:lnTo>
                    <a:lnTo>
                      <a:pt x="197" y="4"/>
                    </a:lnTo>
                    <a:lnTo>
                      <a:pt x="196" y="2"/>
                    </a:lnTo>
                    <a:lnTo>
                      <a:pt x="188" y="1"/>
                    </a:lnTo>
                    <a:lnTo>
                      <a:pt x="172" y="0"/>
                    </a:lnTo>
                    <a:lnTo>
                      <a:pt x="166" y="12"/>
                    </a:lnTo>
                    <a:lnTo>
                      <a:pt x="151" y="21"/>
                    </a:lnTo>
                    <a:lnTo>
                      <a:pt x="140" y="28"/>
                    </a:lnTo>
                    <a:lnTo>
                      <a:pt x="138" y="56"/>
                    </a:lnTo>
                    <a:lnTo>
                      <a:pt x="123" y="65"/>
                    </a:lnTo>
                    <a:lnTo>
                      <a:pt x="111" y="79"/>
                    </a:lnTo>
                    <a:lnTo>
                      <a:pt x="117" y="97"/>
                    </a:lnTo>
                    <a:lnTo>
                      <a:pt x="102" y="104"/>
                    </a:lnTo>
                    <a:lnTo>
                      <a:pt x="88" y="97"/>
                    </a:lnTo>
                    <a:lnTo>
                      <a:pt x="73" y="90"/>
                    </a:lnTo>
                    <a:lnTo>
                      <a:pt x="57" y="97"/>
                    </a:lnTo>
                    <a:lnTo>
                      <a:pt x="41" y="102"/>
                    </a:lnTo>
                    <a:lnTo>
                      <a:pt x="23" y="105"/>
                    </a:lnTo>
                    <a:lnTo>
                      <a:pt x="0" y="101"/>
                    </a:lnTo>
                    <a:lnTo>
                      <a:pt x="4" y="134"/>
                    </a:lnTo>
                    <a:lnTo>
                      <a:pt x="17" y="160"/>
                    </a:lnTo>
                    <a:lnTo>
                      <a:pt x="31" y="156"/>
                    </a:lnTo>
                    <a:lnTo>
                      <a:pt x="40" y="134"/>
                    </a:lnTo>
                    <a:lnTo>
                      <a:pt x="62" y="121"/>
                    </a:lnTo>
                    <a:lnTo>
                      <a:pt x="88" y="159"/>
                    </a:lnTo>
                    <a:lnTo>
                      <a:pt x="108" y="199"/>
                    </a:lnTo>
                    <a:lnTo>
                      <a:pt x="133" y="223"/>
                    </a:lnTo>
                    <a:lnTo>
                      <a:pt x="108" y="212"/>
                    </a:lnTo>
                    <a:lnTo>
                      <a:pt x="115" y="234"/>
                    </a:lnTo>
                    <a:lnTo>
                      <a:pt x="156" y="266"/>
                    </a:lnTo>
                    <a:lnTo>
                      <a:pt x="156" y="264"/>
                    </a:lnTo>
                    <a:lnTo>
                      <a:pt x="174" y="289"/>
                    </a:lnTo>
                    <a:lnTo>
                      <a:pt x="190" y="287"/>
                    </a:lnTo>
                    <a:lnTo>
                      <a:pt x="191" y="286"/>
                    </a:lnTo>
                    <a:lnTo>
                      <a:pt x="219" y="294"/>
                    </a:lnTo>
                    <a:lnTo>
                      <a:pt x="259" y="324"/>
                    </a:lnTo>
                    <a:lnTo>
                      <a:pt x="276" y="337"/>
                    </a:lnTo>
                    <a:lnTo>
                      <a:pt x="281" y="326"/>
                    </a:lnTo>
                    <a:lnTo>
                      <a:pt x="250" y="286"/>
                    </a:lnTo>
                    <a:lnTo>
                      <a:pt x="206" y="249"/>
                    </a:lnTo>
                    <a:lnTo>
                      <a:pt x="175" y="206"/>
                    </a:lnTo>
                    <a:lnTo>
                      <a:pt x="162" y="177"/>
                    </a:lnTo>
                    <a:lnTo>
                      <a:pt x="144" y="153"/>
                    </a:lnTo>
                    <a:lnTo>
                      <a:pt x="156" y="123"/>
                    </a:lnTo>
                    <a:lnTo>
                      <a:pt x="181" y="142"/>
                    </a:lnTo>
                    <a:lnTo>
                      <a:pt x="190" y="128"/>
                    </a:lnTo>
                    <a:lnTo>
                      <a:pt x="212" y="123"/>
                    </a:lnTo>
                    <a:lnTo>
                      <a:pt x="221" y="119"/>
                    </a:lnTo>
                    <a:lnTo>
                      <a:pt x="232" y="125"/>
                    </a:lnTo>
                    <a:lnTo>
                      <a:pt x="252" y="125"/>
                    </a:lnTo>
                    <a:lnTo>
                      <a:pt x="270" y="127"/>
                    </a:lnTo>
                    <a:lnTo>
                      <a:pt x="288" y="123"/>
                    </a:lnTo>
                    <a:lnTo>
                      <a:pt x="307" y="122"/>
                    </a:lnTo>
                    <a:lnTo>
                      <a:pt x="324" y="128"/>
                    </a:lnTo>
                    <a:lnTo>
                      <a:pt x="333" y="125"/>
                    </a:lnTo>
                    <a:lnTo>
                      <a:pt x="344" y="139"/>
                    </a:lnTo>
                    <a:lnTo>
                      <a:pt x="358" y="147"/>
                    </a:lnTo>
                    <a:lnTo>
                      <a:pt x="364" y="134"/>
                    </a:lnTo>
                    <a:lnTo>
                      <a:pt x="365" y="112"/>
                    </a:lnTo>
                    <a:lnTo>
                      <a:pt x="380" y="108"/>
                    </a:lnTo>
                    <a:lnTo>
                      <a:pt x="355" y="99"/>
                    </a:lnTo>
                    <a:lnTo>
                      <a:pt x="349" y="80"/>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37" name="Group 586"/>
            <p:cNvGrpSpPr>
              <a:grpSpLocks/>
            </p:cNvGrpSpPr>
            <p:nvPr/>
          </p:nvGrpSpPr>
          <p:grpSpPr bwMode="auto">
            <a:xfrm>
              <a:off x="5583652" y="5275995"/>
              <a:ext cx="694930" cy="767440"/>
              <a:chOff x="3186" y="3268"/>
              <a:chExt cx="445" cy="520"/>
            </a:xfrm>
          </p:grpSpPr>
          <p:sp>
            <p:nvSpPr>
              <p:cNvPr id="141" name="Freeform 587"/>
              <p:cNvSpPr>
                <a:spLocks/>
              </p:cNvSpPr>
              <p:nvPr/>
            </p:nvSpPr>
            <p:spPr bwMode="auto">
              <a:xfrm>
                <a:off x="3186" y="3268"/>
                <a:ext cx="445" cy="520"/>
              </a:xfrm>
              <a:custGeom>
                <a:avLst/>
                <a:gdLst>
                  <a:gd name="T0" fmla="*/ 190 w 445"/>
                  <a:gd name="T1" fmla="*/ 198 h 520"/>
                  <a:gd name="T2" fmla="*/ 199 w 445"/>
                  <a:gd name="T3" fmla="*/ 135 h 520"/>
                  <a:gd name="T4" fmla="*/ 215 w 445"/>
                  <a:gd name="T5" fmla="*/ 164 h 520"/>
                  <a:gd name="T6" fmla="*/ 262 w 445"/>
                  <a:gd name="T7" fmla="*/ 194 h 520"/>
                  <a:gd name="T8" fmla="*/ 246 w 445"/>
                  <a:gd name="T9" fmla="*/ 166 h 520"/>
                  <a:gd name="T10" fmla="*/ 280 w 445"/>
                  <a:gd name="T11" fmla="*/ 172 h 520"/>
                  <a:gd name="T12" fmla="*/ 284 w 445"/>
                  <a:gd name="T13" fmla="*/ 155 h 520"/>
                  <a:gd name="T14" fmla="*/ 288 w 445"/>
                  <a:gd name="T15" fmla="*/ 148 h 520"/>
                  <a:gd name="T16" fmla="*/ 260 w 445"/>
                  <a:gd name="T17" fmla="*/ 114 h 520"/>
                  <a:gd name="T18" fmla="*/ 291 w 445"/>
                  <a:gd name="T19" fmla="*/ 107 h 520"/>
                  <a:gd name="T20" fmla="*/ 329 w 445"/>
                  <a:gd name="T21" fmla="*/ 95 h 520"/>
                  <a:gd name="T22" fmla="*/ 387 w 445"/>
                  <a:gd name="T23" fmla="*/ 87 h 520"/>
                  <a:gd name="T24" fmla="*/ 417 w 445"/>
                  <a:gd name="T25" fmla="*/ 93 h 520"/>
                  <a:gd name="T26" fmla="*/ 445 w 445"/>
                  <a:gd name="T27" fmla="*/ 32 h 520"/>
                  <a:gd name="T28" fmla="*/ 423 w 445"/>
                  <a:gd name="T29" fmla="*/ 0 h 520"/>
                  <a:gd name="T30" fmla="*/ 392 w 445"/>
                  <a:gd name="T31" fmla="*/ 40 h 520"/>
                  <a:gd name="T32" fmla="*/ 316 w 445"/>
                  <a:gd name="T33" fmla="*/ 47 h 520"/>
                  <a:gd name="T34" fmla="*/ 243 w 445"/>
                  <a:gd name="T35" fmla="*/ 57 h 520"/>
                  <a:gd name="T36" fmla="*/ 191 w 445"/>
                  <a:gd name="T37" fmla="*/ 70 h 520"/>
                  <a:gd name="T38" fmla="*/ 169 w 445"/>
                  <a:gd name="T39" fmla="*/ 94 h 520"/>
                  <a:gd name="T40" fmla="*/ 117 w 445"/>
                  <a:gd name="T41" fmla="*/ 116 h 520"/>
                  <a:gd name="T42" fmla="*/ 74 w 445"/>
                  <a:gd name="T43" fmla="*/ 129 h 520"/>
                  <a:gd name="T44" fmla="*/ 60 w 445"/>
                  <a:gd name="T45" fmla="*/ 131 h 520"/>
                  <a:gd name="T46" fmla="*/ 51 w 445"/>
                  <a:gd name="T47" fmla="*/ 182 h 520"/>
                  <a:gd name="T48" fmla="*/ 20 w 445"/>
                  <a:gd name="T49" fmla="*/ 235 h 520"/>
                  <a:gd name="T50" fmla="*/ 0 w 445"/>
                  <a:gd name="T51" fmla="*/ 245 h 520"/>
                  <a:gd name="T52" fmla="*/ 53 w 445"/>
                  <a:gd name="T53" fmla="*/ 296 h 520"/>
                  <a:gd name="T54" fmla="*/ 84 w 445"/>
                  <a:gd name="T55" fmla="*/ 300 h 520"/>
                  <a:gd name="T56" fmla="*/ 71 w 445"/>
                  <a:gd name="T57" fmla="*/ 309 h 520"/>
                  <a:gd name="T58" fmla="*/ 83 w 445"/>
                  <a:gd name="T59" fmla="*/ 334 h 520"/>
                  <a:gd name="T60" fmla="*/ 108 w 445"/>
                  <a:gd name="T61" fmla="*/ 357 h 520"/>
                  <a:gd name="T62" fmla="*/ 134 w 445"/>
                  <a:gd name="T63" fmla="*/ 357 h 520"/>
                  <a:gd name="T64" fmla="*/ 175 w 445"/>
                  <a:gd name="T65" fmla="*/ 353 h 520"/>
                  <a:gd name="T66" fmla="*/ 217 w 445"/>
                  <a:gd name="T67" fmla="*/ 353 h 520"/>
                  <a:gd name="T68" fmla="*/ 251 w 445"/>
                  <a:gd name="T69" fmla="*/ 360 h 520"/>
                  <a:gd name="T70" fmla="*/ 219 w 445"/>
                  <a:gd name="T71" fmla="*/ 379 h 520"/>
                  <a:gd name="T72" fmla="*/ 140 w 445"/>
                  <a:gd name="T73" fmla="*/ 370 h 520"/>
                  <a:gd name="T74" fmla="*/ 116 w 445"/>
                  <a:gd name="T75" fmla="*/ 420 h 520"/>
                  <a:gd name="T76" fmla="*/ 152 w 445"/>
                  <a:gd name="T77" fmla="*/ 491 h 520"/>
                  <a:gd name="T78" fmla="*/ 185 w 445"/>
                  <a:gd name="T79" fmla="*/ 479 h 520"/>
                  <a:gd name="T80" fmla="*/ 217 w 445"/>
                  <a:gd name="T81" fmla="*/ 520 h 520"/>
                  <a:gd name="T82" fmla="*/ 240 w 445"/>
                  <a:gd name="T83" fmla="*/ 504 h 520"/>
                  <a:gd name="T84" fmla="*/ 257 w 445"/>
                  <a:gd name="T85" fmla="*/ 494 h 520"/>
                  <a:gd name="T86" fmla="*/ 221 w 445"/>
                  <a:gd name="T87" fmla="*/ 421 h 520"/>
                  <a:gd name="T88" fmla="*/ 260 w 445"/>
                  <a:gd name="T89" fmla="*/ 438 h 520"/>
                  <a:gd name="T90" fmla="*/ 260 w 445"/>
                  <a:gd name="T91" fmla="*/ 414 h 520"/>
                  <a:gd name="T92" fmla="*/ 267 w 445"/>
                  <a:gd name="T93" fmla="*/ 375 h 520"/>
                  <a:gd name="T94" fmla="*/ 313 w 445"/>
                  <a:gd name="T95" fmla="*/ 398 h 520"/>
                  <a:gd name="T96" fmla="*/ 304 w 445"/>
                  <a:gd name="T97" fmla="*/ 341 h 520"/>
                  <a:gd name="T98" fmla="*/ 233 w 445"/>
                  <a:gd name="T99" fmla="*/ 309 h 520"/>
                  <a:gd name="T100" fmla="*/ 215 w 445"/>
                  <a:gd name="T101" fmla="*/ 294 h 520"/>
                  <a:gd name="T102" fmla="*/ 226 w 445"/>
                  <a:gd name="T103" fmla="*/ 255 h 520"/>
                  <a:gd name="T104" fmla="*/ 248 w 445"/>
                  <a:gd name="T105" fmla="*/ 264 h 5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5"/>
                  <a:gd name="T160" fmla="*/ 0 h 520"/>
                  <a:gd name="T161" fmla="*/ 445 w 445"/>
                  <a:gd name="T162" fmla="*/ 520 h 5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5" h="520">
                    <a:moveTo>
                      <a:pt x="219" y="235"/>
                    </a:moveTo>
                    <a:lnTo>
                      <a:pt x="190" y="198"/>
                    </a:lnTo>
                    <a:lnTo>
                      <a:pt x="179" y="157"/>
                    </a:lnTo>
                    <a:lnTo>
                      <a:pt x="199" y="135"/>
                    </a:lnTo>
                    <a:lnTo>
                      <a:pt x="192" y="148"/>
                    </a:lnTo>
                    <a:lnTo>
                      <a:pt x="215" y="164"/>
                    </a:lnTo>
                    <a:lnTo>
                      <a:pt x="243" y="191"/>
                    </a:lnTo>
                    <a:lnTo>
                      <a:pt x="262" y="194"/>
                    </a:lnTo>
                    <a:lnTo>
                      <a:pt x="246" y="184"/>
                    </a:lnTo>
                    <a:lnTo>
                      <a:pt x="246" y="166"/>
                    </a:lnTo>
                    <a:lnTo>
                      <a:pt x="277" y="187"/>
                    </a:lnTo>
                    <a:lnTo>
                      <a:pt x="280" y="172"/>
                    </a:lnTo>
                    <a:lnTo>
                      <a:pt x="268" y="151"/>
                    </a:lnTo>
                    <a:lnTo>
                      <a:pt x="284" y="155"/>
                    </a:lnTo>
                    <a:lnTo>
                      <a:pt x="307" y="168"/>
                    </a:lnTo>
                    <a:lnTo>
                      <a:pt x="288" y="148"/>
                    </a:lnTo>
                    <a:lnTo>
                      <a:pt x="270" y="137"/>
                    </a:lnTo>
                    <a:lnTo>
                      <a:pt x="260" y="114"/>
                    </a:lnTo>
                    <a:lnTo>
                      <a:pt x="276" y="116"/>
                    </a:lnTo>
                    <a:lnTo>
                      <a:pt x="291" y="107"/>
                    </a:lnTo>
                    <a:lnTo>
                      <a:pt x="313" y="94"/>
                    </a:lnTo>
                    <a:lnTo>
                      <a:pt x="329" y="95"/>
                    </a:lnTo>
                    <a:lnTo>
                      <a:pt x="353" y="84"/>
                    </a:lnTo>
                    <a:lnTo>
                      <a:pt x="387" y="87"/>
                    </a:lnTo>
                    <a:lnTo>
                      <a:pt x="414" y="89"/>
                    </a:lnTo>
                    <a:lnTo>
                      <a:pt x="417" y="93"/>
                    </a:lnTo>
                    <a:lnTo>
                      <a:pt x="430" y="59"/>
                    </a:lnTo>
                    <a:lnTo>
                      <a:pt x="445" y="32"/>
                    </a:lnTo>
                    <a:lnTo>
                      <a:pt x="442" y="15"/>
                    </a:lnTo>
                    <a:lnTo>
                      <a:pt x="423" y="0"/>
                    </a:lnTo>
                    <a:lnTo>
                      <a:pt x="410" y="16"/>
                    </a:lnTo>
                    <a:lnTo>
                      <a:pt x="392" y="40"/>
                    </a:lnTo>
                    <a:lnTo>
                      <a:pt x="356" y="56"/>
                    </a:lnTo>
                    <a:lnTo>
                      <a:pt x="316" y="47"/>
                    </a:lnTo>
                    <a:lnTo>
                      <a:pt x="277" y="40"/>
                    </a:lnTo>
                    <a:lnTo>
                      <a:pt x="243" y="57"/>
                    </a:lnTo>
                    <a:lnTo>
                      <a:pt x="196" y="70"/>
                    </a:lnTo>
                    <a:lnTo>
                      <a:pt x="191" y="70"/>
                    </a:lnTo>
                    <a:lnTo>
                      <a:pt x="179" y="84"/>
                    </a:lnTo>
                    <a:lnTo>
                      <a:pt x="169" y="94"/>
                    </a:lnTo>
                    <a:lnTo>
                      <a:pt x="143" y="93"/>
                    </a:lnTo>
                    <a:lnTo>
                      <a:pt x="117" y="116"/>
                    </a:lnTo>
                    <a:lnTo>
                      <a:pt x="102" y="126"/>
                    </a:lnTo>
                    <a:lnTo>
                      <a:pt x="74" y="129"/>
                    </a:lnTo>
                    <a:lnTo>
                      <a:pt x="56" y="128"/>
                    </a:lnTo>
                    <a:lnTo>
                      <a:pt x="60" y="131"/>
                    </a:lnTo>
                    <a:lnTo>
                      <a:pt x="62" y="143"/>
                    </a:lnTo>
                    <a:lnTo>
                      <a:pt x="51" y="182"/>
                    </a:lnTo>
                    <a:lnTo>
                      <a:pt x="34" y="207"/>
                    </a:lnTo>
                    <a:lnTo>
                      <a:pt x="20" y="235"/>
                    </a:lnTo>
                    <a:lnTo>
                      <a:pt x="16" y="248"/>
                    </a:lnTo>
                    <a:lnTo>
                      <a:pt x="0" y="245"/>
                    </a:lnTo>
                    <a:lnTo>
                      <a:pt x="20" y="266"/>
                    </a:lnTo>
                    <a:lnTo>
                      <a:pt x="53" y="296"/>
                    </a:lnTo>
                    <a:lnTo>
                      <a:pt x="62" y="301"/>
                    </a:lnTo>
                    <a:lnTo>
                      <a:pt x="84" y="300"/>
                    </a:lnTo>
                    <a:lnTo>
                      <a:pt x="93" y="312"/>
                    </a:lnTo>
                    <a:lnTo>
                      <a:pt x="71" y="309"/>
                    </a:lnTo>
                    <a:lnTo>
                      <a:pt x="69" y="323"/>
                    </a:lnTo>
                    <a:lnTo>
                      <a:pt x="83" y="334"/>
                    </a:lnTo>
                    <a:lnTo>
                      <a:pt x="92" y="355"/>
                    </a:lnTo>
                    <a:lnTo>
                      <a:pt x="108" y="357"/>
                    </a:lnTo>
                    <a:lnTo>
                      <a:pt x="117" y="355"/>
                    </a:lnTo>
                    <a:lnTo>
                      <a:pt x="134" y="357"/>
                    </a:lnTo>
                    <a:lnTo>
                      <a:pt x="154" y="350"/>
                    </a:lnTo>
                    <a:lnTo>
                      <a:pt x="175" y="353"/>
                    </a:lnTo>
                    <a:lnTo>
                      <a:pt x="194" y="345"/>
                    </a:lnTo>
                    <a:lnTo>
                      <a:pt x="217" y="353"/>
                    </a:lnTo>
                    <a:lnTo>
                      <a:pt x="235" y="357"/>
                    </a:lnTo>
                    <a:lnTo>
                      <a:pt x="251" y="360"/>
                    </a:lnTo>
                    <a:lnTo>
                      <a:pt x="235" y="370"/>
                    </a:lnTo>
                    <a:lnTo>
                      <a:pt x="219" y="379"/>
                    </a:lnTo>
                    <a:lnTo>
                      <a:pt x="170" y="363"/>
                    </a:lnTo>
                    <a:lnTo>
                      <a:pt x="140" y="370"/>
                    </a:lnTo>
                    <a:lnTo>
                      <a:pt x="113" y="392"/>
                    </a:lnTo>
                    <a:lnTo>
                      <a:pt x="116" y="420"/>
                    </a:lnTo>
                    <a:lnTo>
                      <a:pt x="147" y="448"/>
                    </a:lnTo>
                    <a:lnTo>
                      <a:pt x="152" y="491"/>
                    </a:lnTo>
                    <a:lnTo>
                      <a:pt x="174" y="500"/>
                    </a:lnTo>
                    <a:lnTo>
                      <a:pt x="185" y="479"/>
                    </a:lnTo>
                    <a:lnTo>
                      <a:pt x="208" y="513"/>
                    </a:lnTo>
                    <a:lnTo>
                      <a:pt x="217" y="520"/>
                    </a:lnTo>
                    <a:lnTo>
                      <a:pt x="233" y="491"/>
                    </a:lnTo>
                    <a:lnTo>
                      <a:pt x="240" y="504"/>
                    </a:lnTo>
                    <a:lnTo>
                      <a:pt x="270" y="520"/>
                    </a:lnTo>
                    <a:lnTo>
                      <a:pt x="257" y="494"/>
                    </a:lnTo>
                    <a:lnTo>
                      <a:pt x="242" y="460"/>
                    </a:lnTo>
                    <a:lnTo>
                      <a:pt x="221" y="421"/>
                    </a:lnTo>
                    <a:lnTo>
                      <a:pt x="244" y="428"/>
                    </a:lnTo>
                    <a:lnTo>
                      <a:pt x="260" y="438"/>
                    </a:lnTo>
                    <a:lnTo>
                      <a:pt x="276" y="419"/>
                    </a:lnTo>
                    <a:lnTo>
                      <a:pt x="260" y="414"/>
                    </a:lnTo>
                    <a:lnTo>
                      <a:pt x="242" y="384"/>
                    </a:lnTo>
                    <a:lnTo>
                      <a:pt x="267" y="375"/>
                    </a:lnTo>
                    <a:lnTo>
                      <a:pt x="284" y="378"/>
                    </a:lnTo>
                    <a:lnTo>
                      <a:pt x="313" y="398"/>
                    </a:lnTo>
                    <a:lnTo>
                      <a:pt x="316" y="380"/>
                    </a:lnTo>
                    <a:lnTo>
                      <a:pt x="304" y="341"/>
                    </a:lnTo>
                    <a:lnTo>
                      <a:pt x="261" y="328"/>
                    </a:lnTo>
                    <a:lnTo>
                      <a:pt x="233" y="309"/>
                    </a:lnTo>
                    <a:lnTo>
                      <a:pt x="196" y="301"/>
                    </a:lnTo>
                    <a:lnTo>
                      <a:pt x="215" y="294"/>
                    </a:lnTo>
                    <a:lnTo>
                      <a:pt x="217" y="270"/>
                    </a:lnTo>
                    <a:lnTo>
                      <a:pt x="226" y="255"/>
                    </a:lnTo>
                    <a:lnTo>
                      <a:pt x="226" y="275"/>
                    </a:lnTo>
                    <a:lnTo>
                      <a:pt x="248" y="264"/>
                    </a:lnTo>
                    <a:lnTo>
                      <a:pt x="219" y="235"/>
                    </a:lnTo>
                    <a:close/>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a:ext uri="{91240B29-F687-4F45-9708-019B960494DF}">
                  <a14:hiddenLine xmlns="" xmlns:a14="http://schemas.microsoft.com/office/drawing/2010/main" w="9525">
                    <a:solidFill>
                      <a:srgbClr val="000000"/>
                    </a:solidFill>
                    <a:round/>
                    <a:headEnd/>
                    <a:tailEnd/>
                  </a14:hiddenLine>
                </a:ex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sp>
            <p:nvSpPr>
              <p:cNvPr id="142" name="Freeform 588"/>
              <p:cNvSpPr>
                <a:spLocks/>
              </p:cNvSpPr>
              <p:nvPr/>
            </p:nvSpPr>
            <p:spPr bwMode="auto">
              <a:xfrm>
                <a:off x="3186" y="3268"/>
                <a:ext cx="445" cy="520"/>
              </a:xfrm>
              <a:custGeom>
                <a:avLst/>
                <a:gdLst>
                  <a:gd name="T0" fmla="*/ 190 w 445"/>
                  <a:gd name="T1" fmla="*/ 198 h 520"/>
                  <a:gd name="T2" fmla="*/ 199 w 445"/>
                  <a:gd name="T3" fmla="*/ 135 h 520"/>
                  <a:gd name="T4" fmla="*/ 215 w 445"/>
                  <a:gd name="T5" fmla="*/ 164 h 520"/>
                  <a:gd name="T6" fmla="*/ 262 w 445"/>
                  <a:gd name="T7" fmla="*/ 194 h 520"/>
                  <a:gd name="T8" fmla="*/ 246 w 445"/>
                  <a:gd name="T9" fmla="*/ 166 h 520"/>
                  <a:gd name="T10" fmla="*/ 280 w 445"/>
                  <a:gd name="T11" fmla="*/ 172 h 520"/>
                  <a:gd name="T12" fmla="*/ 284 w 445"/>
                  <a:gd name="T13" fmla="*/ 155 h 520"/>
                  <a:gd name="T14" fmla="*/ 288 w 445"/>
                  <a:gd name="T15" fmla="*/ 148 h 520"/>
                  <a:gd name="T16" fmla="*/ 260 w 445"/>
                  <a:gd name="T17" fmla="*/ 114 h 520"/>
                  <a:gd name="T18" fmla="*/ 291 w 445"/>
                  <a:gd name="T19" fmla="*/ 107 h 520"/>
                  <a:gd name="T20" fmla="*/ 329 w 445"/>
                  <a:gd name="T21" fmla="*/ 95 h 520"/>
                  <a:gd name="T22" fmla="*/ 387 w 445"/>
                  <a:gd name="T23" fmla="*/ 87 h 520"/>
                  <a:gd name="T24" fmla="*/ 417 w 445"/>
                  <a:gd name="T25" fmla="*/ 93 h 520"/>
                  <a:gd name="T26" fmla="*/ 445 w 445"/>
                  <a:gd name="T27" fmla="*/ 32 h 520"/>
                  <a:gd name="T28" fmla="*/ 423 w 445"/>
                  <a:gd name="T29" fmla="*/ 0 h 520"/>
                  <a:gd name="T30" fmla="*/ 392 w 445"/>
                  <a:gd name="T31" fmla="*/ 40 h 520"/>
                  <a:gd name="T32" fmla="*/ 316 w 445"/>
                  <a:gd name="T33" fmla="*/ 47 h 520"/>
                  <a:gd name="T34" fmla="*/ 243 w 445"/>
                  <a:gd name="T35" fmla="*/ 57 h 520"/>
                  <a:gd name="T36" fmla="*/ 191 w 445"/>
                  <a:gd name="T37" fmla="*/ 70 h 520"/>
                  <a:gd name="T38" fmla="*/ 169 w 445"/>
                  <a:gd name="T39" fmla="*/ 94 h 520"/>
                  <a:gd name="T40" fmla="*/ 117 w 445"/>
                  <a:gd name="T41" fmla="*/ 116 h 520"/>
                  <a:gd name="T42" fmla="*/ 74 w 445"/>
                  <a:gd name="T43" fmla="*/ 129 h 520"/>
                  <a:gd name="T44" fmla="*/ 60 w 445"/>
                  <a:gd name="T45" fmla="*/ 131 h 520"/>
                  <a:gd name="T46" fmla="*/ 51 w 445"/>
                  <a:gd name="T47" fmla="*/ 182 h 520"/>
                  <a:gd name="T48" fmla="*/ 20 w 445"/>
                  <a:gd name="T49" fmla="*/ 235 h 520"/>
                  <a:gd name="T50" fmla="*/ 0 w 445"/>
                  <a:gd name="T51" fmla="*/ 245 h 520"/>
                  <a:gd name="T52" fmla="*/ 53 w 445"/>
                  <a:gd name="T53" fmla="*/ 296 h 520"/>
                  <a:gd name="T54" fmla="*/ 84 w 445"/>
                  <a:gd name="T55" fmla="*/ 300 h 520"/>
                  <a:gd name="T56" fmla="*/ 71 w 445"/>
                  <a:gd name="T57" fmla="*/ 309 h 520"/>
                  <a:gd name="T58" fmla="*/ 83 w 445"/>
                  <a:gd name="T59" fmla="*/ 334 h 520"/>
                  <a:gd name="T60" fmla="*/ 108 w 445"/>
                  <a:gd name="T61" fmla="*/ 357 h 520"/>
                  <a:gd name="T62" fmla="*/ 134 w 445"/>
                  <a:gd name="T63" fmla="*/ 357 h 520"/>
                  <a:gd name="T64" fmla="*/ 175 w 445"/>
                  <a:gd name="T65" fmla="*/ 353 h 520"/>
                  <a:gd name="T66" fmla="*/ 217 w 445"/>
                  <a:gd name="T67" fmla="*/ 353 h 520"/>
                  <a:gd name="T68" fmla="*/ 251 w 445"/>
                  <a:gd name="T69" fmla="*/ 360 h 520"/>
                  <a:gd name="T70" fmla="*/ 219 w 445"/>
                  <a:gd name="T71" fmla="*/ 379 h 520"/>
                  <a:gd name="T72" fmla="*/ 140 w 445"/>
                  <a:gd name="T73" fmla="*/ 370 h 520"/>
                  <a:gd name="T74" fmla="*/ 116 w 445"/>
                  <a:gd name="T75" fmla="*/ 420 h 520"/>
                  <a:gd name="T76" fmla="*/ 152 w 445"/>
                  <a:gd name="T77" fmla="*/ 491 h 520"/>
                  <a:gd name="T78" fmla="*/ 185 w 445"/>
                  <a:gd name="T79" fmla="*/ 479 h 520"/>
                  <a:gd name="T80" fmla="*/ 217 w 445"/>
                  <a:gd name="T81" fmla="*/ 520 h 520"/>
                  <a:gd name="T82" fmla="*/ 240 w 445"/>
                  <a:gd name="T83" fmla="*/ 504 h 520"/>
                  <a:gd name="T84" fmla="*/ 257 w 445"/>
                  <a:gd name="T85" fmla="*/ 494 h 520"/>
                  <a:gd name="T86" fmla="*/ 221 w 445"/>
                  <a:gd name="T87" fmla="*/ 421 h 520"/>
                  <a:gd name="T88" fmla="*/ 260 w 445"/>
                  <a:gd name="T89" fmla="*/ 438 h 520"/>
                  <a:gd name="T90" fmla="*/ 260 w 445"/>
                  <a:gd name="T91" fmla="*/ 414 h 520"/>
                  <a:gd name="T92" fmla="*/ 267 w 445"/>
                  <a:gd name="T93" fmla="*/ 375 h 520"/>
                  <a:gd name="T94" fmla="*/ 313 w 445"/>
                  <a:gd name="T95" fmla="*/ 398 h 520"/>
                  <a:gd name="T96" fmla="*/ 304 w 445"/>
                  <a:gd name="T97" fmla="*/ 341 h 520"/>
                  <a:gd name="T98" fmla="*/ 233 w 445"/>
                  <a:gd name="T99" fmla="*/ 309 h 520"/>
                  <a:gd name="T100" fmla="*/ 215 w 445"/>
                  <a:gd name="T101" fmla="*/ 294 h 520"/>
                  <a:gd name="T102" fmla="*/ 226 w 445"/>
                  <a:gd name="T103" fmla="*/ 255 h 520"/>
                  <a:gd name="T104" fmla="*/ 248 w 445"/>
                  <a:gd name="T105" fmla="*/ 264 h 5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5"/>
                  <a:gd name="T160" fmla="*/ 0 h 520"/>
                  <a:gd name="T161" fmla="*/ 445 w 445"/>
                  <a:gd name="T162" fmla="*/ 520 h 5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5" h="520">
                    <a:moveTo>
                      <a:pt x="219" y="235"/>
                    </a:moveTo>
                    <a:lnTo>
                      <a:pt x="190" y="198"/>
                    </a:lnTo>
                    <a:lnTo>
                      <a:pt x="179" y="157"/>
                    </a:lnTo>
                    <a:lnTo>
                      <a:pt x="199" y="135"/>
                    </a:lnTo>
                    <a:lnTo>
                      <a:pt x="192" y="148"/>
                    </a:lnTo>
                    <a:lnTo>
                      <a:pt x="215" y="164"/>
                    </a:lnTo>
                    <a:lnTo>
                      <a:pt x="243" y="191"/>
                    </a:lnTo>
                    <a:lnTo>
                      <a:pt x="262" y="194"/>
                    </a:lnTo>
                    <a:lnTo>
                      <a:pt x="246" y="184"/>
                    </a:lnTo>
                    <a:lnTo>
                      <a:pt x="246" y="166"/>
                    </a:lnTo>
                    <a:lnTo>
                      <a:pt x="277" y="187"/>
                    </a:lnTo>
                    <a:lnTo>
                      <a:pt x="280" y="172"/>
                    </a:lnTo>
                    <a:lnTo>
                      <a:pt x="268" y="151"/>
                    </a:lnTo>
                    <a:lnTo>
                      <a:pt x="284" y="155"/>
                    </a:lnTo>
                    <a:lnTo>
                      <a:pt x="307" y="168"/>
                    </a:lnTo>
                    <a:lnTo>
                      <a:pt x="288" y="148"/>
                    </a:lnTo>
                    <a:lnTo>
                      <a:pt x="270" y="137"/>
                    </a:lnTo>
                    <a:lnTo>
                      <a:pt x="260" y="114"/>
                    </a:lnTo>
                    <a:lnTo>
                      <a:pt x="276" y="116"/>
                    </a:lnTo>
                    <a:lnTo>
                      <a:pt x="291" y="107"/>
                    </a:lnTo>
                    <a:lnTo>
                      <a:pt x="313" y="94"/>
                    </a:lnTo>
                    <a:lnTo>
                      <a:pt x="329" y="95"/>
                    </a:lnTo>
                    <a:lnTo>
                      <a:pt x="353" y="84"/>
                    </a:lnTo>
                    <a:lnTo>
                      <a:pt x="387" y="87"/>
                    </a:lnTo>
                    <a:lnTo>
                      <a:pt x="414" y="89"/>
                    </a:lnTo>
                    <a:lnTo>
                      <a:pt x="417" y="93"/>
                    </a:lnTo>
                    <a:lnTo>
                      <a:pt x="430" y="59"/>
                    </a:lnTo>
                    <a:lnTo>
                      <a:pt x="445" y="32"/>
                    </a:lnTo>
                    <a:lnTo>
                      <a:pt x="442" y="15"/>
                    </a:lnTo>
                    <a:lnTo>
                      <a:pt x="423" y="0"/>
                    </a:lnTo>
                    <a:lnTo>
                      <a:pt x="410" y="16"/>
                    </a:lnTo>
                    <a:lnTo>
                      <a:pt x="392" y="40"/>
                    </a:lnTo>
                    <a:lnTo>
                      <a:pt x="356" y="56"/>
                    </a:lnTo>
                    <a:lnTo>
                      <a:pt x="316" y="47"/>
                    </a:lnTo>
                    <a:lnTo>
                      <a:pt x="277" y="40"/>
                    </a:lnTo>
                    <a:lnTo>
                      <a:pt x="243" y="57"/>
                    </a:lnTo>
                    <a:lnTo>
                      <a:pt x="196" y="70"/>
                    </a:lnTo>
                    <a:lnTo>
                      <a:pt x="191" y="70"/>
                    </a:lnTo>
                    <a:lnTo>
                      <a:pt x="179" y="84"/>
                    </a:lnTo>
                    <a:lnTo>
                      <a:pt x="169" y="94"/>
                    </a:lnTo>
                    <a:lnTo>
                      <a:pt x="143" y="93"/>
                    </a:lnTo>
                    <a:lnTo>
                      <a:pt x="117" y="116"/>
                    </a:lnTo>
                    <a:lnTo>
                      <a:pt x="102" y="126"/>
                    </a:lnTo>
                    <a:lnTo>
                      <a:pt x="74" y="129"/>
                    </a:lnTo>
                    <a:lnTo>
                      <a:pt x="56" y="128"/>
                    </a:lnTo>
                    <a:lnTo>
                      <a:pt x="60" y="131"/>
                    </a:lnTo>
                    <a:lnTo>
                      <a:pt x="62" y="143"/>
                    </a:lnTo>
                    <a:lnTo>
                      <a:pt x="51" y="182"/>
                    </a:lnTo>
                    <a:lnTo>
                      <a:pt x="34" y="207"/>
                    </a:lnTo>
                    <a:lnTo>
                      <a:pt x="20" y="235"/>
                    </a:lnTo>
                    <a:lnTo>
                      <a:pt x="16" y="248"/>
                    </a:lnTo>
                    <a:lnTo>
                      <a:pt x="0" y="245"/>
                    </a:lnTo>
                    <a:lnTo>
                      <a:pt x="20" y="266"/>
                    </a:lnTo>
                    <a:lnTo>
                      <a:pt x="53" y="296"/>
                    </a:lnTo>
                    <a:lnTo>
                      <a:pt x="62" y="301"/>
                    </a:lnTo>
                    <a:lnTo>
                      <a:pt x="84" y="300"/>
                    </a:lnTo>
                    <a:lnTo>
                      <a:pt x="93" y="312"/>
                    </a:lnTo>
                    <a:lnTo>
                      <a:pt x="71" y="309"/>
                    </a:lnTo>
                    <a:lnTo>
                      <a:pt x="69" y="323"/>
                    </a:lnTo>
                    <a:lnTo>
                      <a:pt x="83" y="334"/>
                    </a:lnTo>
                    <a:lnTo>
                      <a:pt x="92" y="355"/>
                    </a:lnTo>
                    <a:lnTo>
                      <a:pt x="108" y="357"/>
                    </a:lnTo>
                    <a:lnTo>
                      <a:pt x="117" y="355"/>
                    </a:lnTo>
                    <a:lnTo>
                      <a:pt x="134" y="357"/>
                    </a:lnTo>
                    <a:lnTo>
                      <a:pt x="154" y="350"/>
                    </a:lnTo>
                    <a:lnTo>
                      <a:pt x="175" y="353"/>
                    </a:lnTo>
                    <a:lnTo>
                      <a:pt x="194" y="345"/>
                    </a:lnTo>
                    <a:lnTo>
                      <a:pt x="217" y="353"/>
                    </a:lnTo>
                    <a:lnTo>
                      <a:pt x="235" y="357"/>
                    </a:lnTo>
                    <a:lnTo>
                      <a:pt x="251" y="360"/>
                    </a:lnTo>
                    <a:lnTo>
                      <a:pt x="235" y="370"/>
                    </a:lnTo>
                    <a:lnTo>
                      <a:pt x="219" y="379"/>
                    </a:lnTo>
                    <a:lnTo>
                      <a:pt x="170" y="363"/>
                    </a:lnTo>
                    <a:lnTo>
                      <a:pt x="140" y="370"/>
                    </a:lnTo>
                    <a:lnTo>
                      <a:pt x="113" y="392"/>
                    </a:lnTo>
                    <a:lnTo>
                      <a:pt x="116" y="420"/>
                    </a:lnTo>
                    <a:lnTo>
                      <a:pt x="147" y="448"/>
                    </a:lnTo>
                    <a:lnTo>
                      <a:pt x="152" y="491"/>
                    </a:lnTo>
                    <a:lnTo>
                      <a:pt x="174" y="500"/>
                    </a:lnTo>
                    <a:lnTo>
                      <a:pt x="185" y="479"/>
                    </a:lnTo>
                    <a:lnTo>
                      <a:pt x="208" y="513"/>
                    </a:lnTo>
                    <a:lnTo>
                      <a:pt x="217" y="520"/>
                    </a:lnTo>
                    <a:lnTo>
                      <a:pt x="233" y="491"/>
                    </a:lnTo>
                    <a:lnTo>
                      <a:pt x="240" y="504"/>
                    </a:lnTo>
                    <a:lnTo>
                      <a:pt x="270" y="520"/>
                    </a:lnTo>
                    <a:lnTo>
                      <a:pt x="257" y="494"/>
                    </a:lnTo>
                    <a:lnTo>
                      <a:pt x="242" y="460"/>
                    </a:lnTo>
                    <a:lnTo>
                      <a:pt x="221" y="421"/>
                    </a:lnTo>
                    <a:lnTo>
                      <a:pt x="244" y="428"/>
                    </a:lnTo>
                    <a:lnTo>
                      <a:pt x="260" y="438"/>
                    </a:lnTo>
                    <a:lnTo>
                      <a:pt x="276" y="419"/>
                    </a:lnTo>
                    <a:lnTo>
                      <a:pt x="260" y="414"/>
                    </a:lnTo>
                    <a:lnTo>
                      <a:pt x="242" y="384"/>
                    </a:lnTo>
                    <a:lnTo>
                      <a:pt x="267" y="375"/>
                    </a:lnTo>
                    <a:lnTo>
                      <a:pt x="284" y="378"/>
                    </a:lnTo>
                    <a:lnTo>
                      <a:pt x="313" y="398"/>
                    </a:lnTo>
                    <a:lnTo>
                      <a:pt x="316" y="380"/>
                    </a:lnTo>
                    <a:lnTo>
                      <a:pt x="304" y="341"/>
                    </a:lnTo>
                    <a:lnTo>
                      <a:pt x="261" y="328"/>
                    </a:lnTo>
                    <a:lnTo>
                      <a:pt x="233" y="309"/>
                    </a:lnTo>
                    <a:lnTo>
                      <a:pt x="196" y="301"/>
                    </a:lnTo>
                    <a:lnTo>
                      <a:pt x="215" y="294"/>
                    </a:lnTo>
                    <a:lnTo>
                      <a:pt x="217" y="270"/>
                    </a:lnTo>
                    <a:lnTo>
                      <a:pt x="226" y="255"/>
                    </a:lnTo>
                    <a:lnTo>
                      <a:pt x="226" y="275"/>
                    </a:lnTo>
                    <a:lnTo>
                      <a:pt x="248" y="264"/>
                    </a:lnTo>
                    <a:lnTo>
                      <a:pt x="219" y="235"/>
                    </a:lnTo>
                  </a:path>
                </a:pathLst>
              </a:cu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a:extLst/>
            </p:spPr>
            <p:txBody>
              <a:bodyPr lIns="255888" tIns="44578" rIns="57786" bIns="947736" spcCol="1270"/>
              <a:lstStyle/>
              <a:p>
                <a:pPr marL="0" marR="0" lvl="0" indent="0" algn="r" defTabSz="577850" eaLnBrk="1" fontAlgn="auto" latinLnBrk="0" hangingPunct="1">
                  <a:lnSpc>
                    <a:spcPct val="90000"/>
                  </a:lnSpc>
                  <a:spcBef>
                    <a:spcPct val="0"/>
                  </a:spcBef>
                  <a:spcAft>
                    <a:spcPct val="35000"/>
                  </a:spcAft>
                  <a:buClrTx/>
                  <a:buSzTx/>
                  <a:buFontTx/>
                  <a:buNone/>
                  <a:tabLst/>
                  <a:defRPr/>
                </a:pPr>
                <a:endParaRPr kumimoji="0" lang="en-GB" sz="1300" b="0" i="0" u="none" strike="noStrike" kern="0" cap="none" spc="0" normalizeH="0" baseline="0" noProof="0">
                  <a:ln>
                    <a:noFill/>
                  </a:ln>
                  <a:solidFill>
                    <a:srgbClr val="FFFFFF"/>
                  </a:solidFill>
                  <a:effectLst/>
                  <a:uLnTx/>
                  <a:uFillTx/>
                  <a:latin typeface="Verdana"/>
                </a:endParaRPr>
              </a:p>
            </p:txBody>
          </p:sp>
        </p:grpSp>
        <p:grpSp>
          <p:nvGrpSpPr>
            <p:cNvPr id="138" name="Group 728"/>
            <p:cNvGrpSpPr>
              <a:grpSpLocks/>
            </p:cNvGrpSpPr>
            <p:nvPr/>
          </p:nvGrpSpPr>
          <p:grpSpPr bwMode="auto">
            <a:xfrm>
              <a:off x="4449900" y="4617768"/>
              <a:ext cx="43726" cy="61986"/>
              <a:chOff x="2460" y="2822"/>
              <a:chExt cx="28" cy="42"/>
            </a:xfrm>
          </p:grpSpPr>
          <p:sp>
            <p:nvSpPr>
              <p:cNvPr id="139" name="Freeform 729" descr="Wide downward diagonal"/>
              <p:cNvSpPr>
                <a:spLocks/>
              </p:cNvSpPr>
              <p:nvPr/>
            </p:nvSpPr>
            <p:spPr bwMode="auto">
              <a:xfrm>
                <a:off x="2460" y="2822"/>
                <a:ext cx="28" cy="42"/>
              </a:xfrm>
              <a:custGeom>
                <a:avLst/>
                <a:gdLst>
                  <a:gd name="T0" fmla="*/ 28 w 28"/>
                  <a:gd name="T1" fmla="*/ 22 h 42"/>
                  <a:gd name="T2" fmla="*/ 14 w 28"/>
                  <a:gd name="T3" fmla="*/ 0 h 42"/>
                  <a:gd name="T4" fmla="*/ 4 w 28"/>
                  <a:gd name="T5" fmla="*/ 3 h 42"/>
                  <a:gd name="T6" fmla="*/ 0 w 28"/>
                  <a:gd name="T7" fmla="*/ 35 h 42"/>
                  <a:gd name="T8" fmla="*/ 2 w 28"/>
                  <a:gd name="T9" fmla="*/ 38 h 42"/>
                  <a:gd name="T10" fmla="*/ 19 w 28"/>
                  <a:gd name="T11" fmla="*/ 42 h 42"/>
                  <a:gd name="T12" fmla="*/ 28 w 28"/>
                  <a:gd name="T13" fmla="*/ 22 h 42"/>
                  <a:gd name="T14" fmla="*/ 0 60000 65536"/>
                  <a:gd name="T15" fmla="*/ 0 60000 65536"/>
                  <a:gd name="T16" fmla="*/ 0 60000 65536"/>
                  <a:gd name="T17" fmla="*/ 0 60000 65536"/>
                  <a:gd name="T18" fmla="*/ 0 60000 65536"/>
                  <a:gd name="T19" fmla="*/ 0 60000 65536"/>
                  <a:gd name="T20" fmla="*/ 0 60000 65536"/>
                  <a:gd name="T21" fmla="*/ 0 w 28"/>
                  <a:gd name="T22" fmla="*/ 0 h 42"/>
                  <a:gd name="T23" fmla="*/ 28 w 28"/>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2">
                    <a:moveTo>
                      <a:pt x="28" y="22"/>
                    </a:moveTo>
                    <a:lnTo>
                      <a:pt x="14" y="0"/>
                    </a:lnTo>
                    <a:lnTo>
                      <a:pt x="4" y="3"/>
                    </a:lnTo>
                    <a:lnTo>
                      <a:pt x="0" y="35"/>
                    </a:lnTo>
                    <a:lnTo>
                      <a:pt x="2" y="38"/>
                    </a:lnTo>
                    <a:lnTo>
                      <a:pt x="19" y="42"/>
                    </a:lnTo>
                    <a:lnTo>
                      <a:pt x="28" y="22"/>
                    </a:lnTo>
                    <a:close/>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140" name="Freeform 730" descr="Wide downward diagonal"/>
              <p:cNvSpPr>
                <a:spLocks/>
              </p:cNvSpPr>
              <p:nvPr/>
            </p:nvSpPr>
            <p:spPr bwMode="auto">
              <a:xfrm>
                <a:off x="2460" y="2822"/>
                <a:ext cx="28" cy="42"/>
              </a:xfrm>
              <a:custGeom>
                <a:avLst/>
                <a:gdLst>
                  <a:gd name="T0" fmla="*/ 28 w 28"/>
                  <a:gd name="T1" fmla="*/ 22 h 42"/>
                  <a:gd name="T2" fmla="*/ 14 w 28"/>
                  <a:gd name="T3" fmla="*/ 0 h 42"/>
                  <a:gd name="T4" fmla="*/ 4 w 28"/>
                  <a:gd name="T5" fmla="*/ 3 h 42"/>
                  <a:gd name="T6" fmla="*/ 0 w 28"/>
                  <a:gd name="T7" fmla="*/ 35 h 42"/>
                  <a:gd name="T8" fmla="*/ 2 w 28"/>
                  <a:gd name="T9" fmla="*/ 38 h 42"/>
                  <a:gd name="T10" fmla="*/ 19 w 28"/>
                  <a:gd name="T11" fmla="*/ 42 h 42"/>
                  <a:gd name="T12" fmla="*/ 28 w 28"/>
                  <a:gd name="T13" fmla="*/ 22 h 42"/>
                  <a:gd name="T14" fmla="*/ 0 60000 65536"/>
                  <a:gd name="T15" fmla="*/ 0 60000 65536"/>
                  <a:gd name="T16" fmla="*/ 0 60000 65536"/>
                  <a:gd name="T17" fmla="*/ 0 60000 65536"/>
                  <a:gd name="T18" fmla="*/ 0 60000 65536"/>
                  <a:gd name="T19" fmla="*/ 0 60000 65536"/>
                  <a:gd name="T20" fmla="*/ 0 60000 65536"/>
                  <a:gd name="T21" fmla="*/ 0 w 28"/>
                  <a:gd name="T22" fmla="*/ 0 h 42"/>
                  <a:gd name="T23" fmla="*/ 28 w 28"/>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2">
                    <a:moveTo>
                      <a:pt x="28" y="22"/>
                    </a:moveTo>
                    <a:lnTo>
                      <a:pt x="14" y="0"/>
                    </a:lnTo>
                    <a:lnTo>
                      <a:pt x="4" y="3"/>
                    </a:lnTo>
                    <a:lnTo>
                      <a:pt x="0" y="35"/>
                    </a:lnTo>
                    <a:lnTo>
                      <a:pt x="2" y="38"/>
                    </a:lnTo>
                    <a:lnTo>
                      <a:pt x="19" y="42"/>
                    </a:lnTo>
                    <a:lnTo>
                      <a:pt x="28" y="22"/>
                    </a:lnTo>
                  </a:path>
                </a:pathLst>
              </a:custGeom>
              <a:gradFill rotWithShape="1">
                <a:gsLst>
                  <a:gs pos="0">
                    <a:srgbClr val="178AC9">
                      <a:shade val="50000"/>
                      <a:hueOff val="652670"/>
                      <a:satOff val="-36594"/>
                      <a:lumOff val="48302"/>
                      <a:alphaOff val="0"/>
                      <a:shade val="51000"/>
                      <a:satMod val="130000"/>
                    </a:srgbClr>
                  </a:gs>
                  <a:gs pos="80000">
                    <a:srgbClr val="178AC9">
                      <a:shade val="50000"/>
                      <a:hueOff val="652670"/>
                      <a:satOff val="-36594"/>
                      <a:lumOff val="48302"/>
                      <a:alphaOff val="0"/>
                      <a:shade val="93000"/>
                      <a:satMod val="130000"/>
                    </a:srgbClr>
                  </a:gs>
                  <a:gs pos="100000">
                    <a:srgbClr val="178AC9">
                      <a:shade val="50000"/>
                      <a:hueOff val="652670"/>
                      <a:satOff val="-36594"/>
                      <a:lumOff val="48302"/>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87630" tIns="87630" rIns="87630" bIns="87630" spcCol="1270" anchor="ctr"/>
              <a:lstStyle/>
              <a:p>
                <a:pPr marL="0" marR="0" lvl="0" indent="0" algn="ctr" defTabSz="1022350" eaLnBrk="1" fontAlgn="auto" latinLnBrk="0" hangingPunct="1">
                  <a:lnSpc>
                    <a:spcPct val="90000"/>
                  </a:lnSpc>
                  <a:spcBef>
                    <a:spcPct val="0"/>
                  </a:spcBef>
                  <a:spcAft>
                    <a:spcPct val="35000"/>
                  </a:spcAft>
                  <a:buClrTx/>
                  <a:buSzTx/>
                  <a:buFontTx/>
                  <a:buNone/>
                  <a:tabLst/>
                  <a:defRPr/>
                </a:pPr>
                <a:endParaRPr kumimoji="0" lang="en-GB" sz="2800" b="0" i="0" u="none" strike="noStrike" kern="0" cap="none" spc="0" normalizeH="0" baseline="0" noProof="0">
                  <a:ln>
                    <a:noFill/>
                  </a:ln>
                  <a:solidFill>
                    <a:srgbClr val="FFFFFF"/>
                  </a:solidFill>
                  <a:effectLst/>
                  <a:uLnTx/>
                  <a:uFillTx/>
                  <a:latin typeface="Arial" pitchFamily="34" charset="0"/>
                  <a:cs typeface="Arial" pitchFamily="34" charset="0"/>
                </a:endParaRPr>
              </a:p>
            </p:txBody>
          </p:sp>
        </p:grpSp>
      </p:grpSp>
    </p:spTree>
    <p:extLst>
      <p:ext uri="{BB962C8B-B14F-4D97-AF65-F5344CB8AC3E}">
        <p14:creationId xmlns="" xmlns:p14="http://schemas.microsoft.com/office/powerpoint/2010/main" val="1713095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6</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EU Aviation Regulations</a:t>
            </a:r>
            <a:endParaRPr lang="en-GB" altLang="en-US" dirty="0" smtClean="0"/>
          </a:p>
        </p:txBody>
      </p:sp>
      <p:sp>
        <p:nvSpPr>
          <p:cNvPr id="367" name="Text Box 3"/>
          <p:cNvSpPr txBox="1">
            <a:spLocks noChangeArrowheads="1"/>
          </p:cNvSpPr>
          <p:nvPr/>
        </p:nvSpPr>
        <p:spPr bwMode="auto">
          <a:xfrm>
            <a:off x="0" y="1989138"/>
            <a:ext cx="2484438"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lstStyle>
            <a:lvl1pPr marL="285750" indent="-285750"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algn="r">
              <a:lnSpc>
                <a:spcPct val="80000"/>
              </a:lnSpc>
              <a:buClr>
                <a:srgbClr val="FFFFFF"/>
              </a:buClr>
              <a:buSzPct val="110000"/>
              <a:buFont typeface="Wingdings 2" pitchFamily="18" charset="2"/>
              <a:buNone/>
            </a:pPr>
            <a:r>
              <a:rPr lang="en-GB" altLang="en-US" sz="2400" b="1" dirty="0" smtClean="0">
                <a:solidFill>
                  <a:srgbClr val="404040"/>
                </a:solidFill>
                <a:latin typeface="Arial" charset="0"/>
                <a:cs typeface="Arial" charset="0"/>
              </a:rPr>
              <a:t>Economic regulation</a:t>
            </a:r>
          </a:p>
        </p:txBody>
      </p:sp>
      <p:sp>
        <p:nvSpPr>
          <p:cNvPr id="368" name="Text Box 4"/>
          <p:cNvSpPr txBox="1">
            <a:spLocks noChangeArrowheads="1"/>
          </p:cNvSpPr>
          <p:nvPr/>
        </p:nvSpPr>
        <p:spPr bwMode="auto">
          <a:xfrm>
            <a:off x="0" y="2889250"/>
            <a:ext cx="2470150"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lstStyle>
            <a:lvl1pPr marL="285750" indent="-285750"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algn="r">
              <a:lnSpc>
                <a:spcPct val="80000"/>
              </a:lnSpc>
              <a:buClr>
                <a:srgbClr val="FFFFFF"/>
              </a:buClr>
              <a:buSzPct val="110000"/>
              <a:buFont typeface="Wingdings 2" pitchFamily="18" charset="2"/>
              <a:buNone/>
            </a:pPr>
            <a:r>
              <a:rPr lang="en-GB" altLang="en-US" sz="2400" b="1" dirty="0" smtClean="0">
                <a:solidFill>
                  <a:srgbClr val="404040"/>
                </a:solidFill>
                <a:latin typeface="Arial" charset="0"/>
                <a:cs typeface="Arial" charset="0"/>
              </a:rPr>
              <a:t>Performance regulation</a:t>
            </a:r>
          </a:p>
        </p:txBody>
      </p:sp>
      <p:sp>
        <p:nvSpPr>
          <p:cNvPr id="369" name="Text Box 18"/>
          <p:cNvSpPr txBox="1">
            <a:spLocks noChangeArrowheads="1"/>
          </p:cNvSpPr>
          <p:nvPr/>
        </p:nvSpPr>
        <p:spPr bwMode="auto">
          <a:xfrm>
            <a:off x="0" y="5156200"/>
            <a:ext cx="2470150" cy="576263"/>
          </a:xfrm>
          <a:prstGeom prst="rect">
            <a:avLst/>
          </a:prstGeom>
          <a:noFill/>
          <a:ln w="9525" algn="ctr">
            <a:noFill/>
            <a:miter lim="800000"/>
            <a:headEnd/>
            <a:tailEnd/>
          </a:ln>
        </p:spPr>
        <p:txBody>
          <a:bodyPr/>
          <a:lstStyle>
            <a:defPPr>
              <a:defRPr lang="en-GB"/>
            </a:defPPr>
            <a:lvl1pPr marL="285750" indent="-285750" algn="r" eaLnBrk="0" hangingPunct="0">
              <a:lnSpc>
                <a:spcPct val="80000"/>
              </a:lnSpc>
              <a:buClr>
                <a:schemeClr val="bg1"/>
              </a:buClr>
              <a:buSzPct val="110000"/>
              <a:buFont typeface="Wingdings 2" pitchFamily="18" charset="2"/>
              <a:buNone/>
              <a:defRPr sz="2400" b="1">
                <a:solidFill>
                  <a:schemeClr val="tx1">
                    <a:lumMod val="75000"/>
                    <a:lumOff val="25000"/>
                  </a:schemeClr>
                </a:solidFill>
                <a:latin typeface="Arial" pitchFamily="34" charset="0"/>
                <a:cs typeface="Arial" pitchFamily="34" charset="0"/>
              </a:defRPr>
            </a:lvl1pPr>
          </a:lstStyle>
          <a:p>
            <a:pPr marL="285750" marR="0" lvl="0" indent="-285750" algn="r" defTabSz="914400" eaLnBrk="0" fontAlgn="auto" latinLnBrk="0" hangingPunct="0">
              <a:lnSpc>
                <a:spcPct val="80000"/>
              </a:lnSpc>
              <a:spcBef>
                <a:spcPts val="0"/>
              </a:spcBef>
              <a:spcAft>
                <a:spcPts val="0"/>
              </a:spcAft>
              <a:buClr>
                <a:srgbClr val="FFFFFF"/>
              </a:buClr>
              <a:buSzPct val="110000"/>
              <a:buFont typeface="Wingdings 2" pitchFamily="18" charset="2"/>
              <a:buNone/>
              <a:tabLst/>
              <a:defRPr/>
            </a:pPr>
            <a:r>
              <a:rPr kumimoji="0" lang="en-GB" sz="2400" b="1" i="0" u="none" strike="noStrike" kern="0" cap="none" spc="0" normalizeH="0" baseline="0" noProof="0" dirty="0">
                <a:ln>
                  <a:noFill/>
                </a:ln>
                <a:solidFill>
                  <a:srgbClr val="000000">
                    <a:lumMod val="75000"/>
                    <a:lumOff val="25000"/>
                  </a:srgbClr>
                </a:solidFill>
                <a:effectLst/>
                <a:uLnTx/>
                <a:uFillTx/>
                <a:latin typeface="Arial" pitchFamily="34" charset="0"/>
                <a:cs typeface="Arial" pitchFamily="34" charset="0"/>
              </a:rPr>
              <a:t>Interoperability regulation</a:t>
            </a:r>
          </a:p>
        </p:txBody>
      </p:sp>
      <p:sp>
        <p:nvSpPr>
          <p:cNvPr id="371" name="Rectangle 10"/>
          <p:cNvSpPr>
            <a:spLocks noChangeArrowheads="1"/>
          </p:cNvSpPr>
          <p:nvPr/>
        </p:nvSpPr>
        <p:spPr bwMode="auto">
          <a:xfrm>
            <a:off x="2557463" y="1558925"/>
            <a:ext cx="1166812" cy="4529138"/>
          </a:xfrm>
          <a:prstGeom prst="roundRect">
            <a:avLst>
              <a:gd name="adj" fmla="val 16667"/>
            </a:avLst>
          </a:pr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algn="r" defTabSz="577850" fontAlgn="auto">
              <a:lnSpc>
                <a:spcPct val="90000"/>
              </a:lnSpc>
              <a:spcBef>
                <a:spcPct val="0"/>
              </a:spcBef>
              <a:spcAft>
                <a:spcPct val="35000"/>
              </a:spcAft>
              <a:buSzTx/>
              <a:buFontTx/>
              <a:buNone/>
              <a:defRPr/>
            </a:pPr>
            <a:endParaRPr lang="en-GB" sz="1300" kern="0">
              <a:solidFill>
                <a:srgbClr val="FFFFFF"/>
              </a:solidFill>
              <a:latin typeface="Verdana"/>
            </a:endParaRPr>
          </a:p>
        </p:txBody>
      </p:sp>
      <p:sp>
        <p:nvSpPr>
          <p:cNvPr id="372" name="Text Box 14"/>
          <p:cNvSpPr txBox="1">
            <a:spLocks noChangeArrowheads="1"/>
          </p:cNvSpPr>
          <p:nvPr/>
        </p:nvSpPr>
        <p:spPr bwMode="auto">
          <a:xfrm rot="18000000">
            <a:off x="2212975" y="2436813"/>
            <a:ext cx="1893887"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marL="285750" indent="-285750"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a:lnSpc>
                <a:spcPct val="80000"/>
              </a:lnSpc>
              <a:buClr>
                <a:srgbClr val="FFFFFF"/>
              </a:buClr>
              <a:buSzPct val="110000"/>
              <a:buFont typeface="Wingdings 2" pitchFamily="18" charset="2"/>
              <a:buNone/>
            </a:pPr>
            <a:r>
              <a:rPr lang="en-GB" altLang="en-US" sz="2000" b="1" dirty="0" smtClean="0">
                <a:solidFill>
                  <a:srgbClr val="FFFFFF"/>
                </a:solidFill>
                <a:latin typeface="Arial" charset="0"/>
                <a:cs typeface="Arial" charset="0"/>
              </a:rPr>
              <a:t>Airworthiness</a:t>
            </a:r>
          </a:p>
        </p:txBody>
      </p:sp>
      <p:sp>
        <p:nvSpPr>
          <p:cNvPr id="373" name="Rectangle 9"/>
          <p:cNvSpPr>
            <a:spLocks noChangeArrowheads="1"/>
          </p:cNvSpPr>
          <p:nvPr/>
        </p:nvSpPr>
        <p:spPr bwMode="auto">
          <a:xfrm>
            <a:off x="3851275" y="1557338"/>
            <a:ext cx="1111250" cy="4529137"/>
          </a:xfrm>
          <a:prstGeom prst="roundRect">
            <a:avLst>
              <a:gd name="adj" fmla="val 16667"/>
            </a:avLst>
          </a:pr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algn="r" defTabSz="577850" fontAlgn="auto">
              <a:lnSpc>
                <a:spcPct val="90000"/>
              </a:lnSpc>
              <a:spcBef>
                <a:spcPct val="0"/>
              </a:spcBef>
              <a:spcAft>
                <a:spcPct val="35000"/>
              </a:spcAft>
              <a:buSzTx/>
              <a:buFontTx/>
              <a:buNone/>
              <a:defRPr/>
            </a:pPr>
            <a:endParaRPr lang="en-GB" sz="1300" kern="0">
              <a:solidFill>
                <a:srgbClr val="FFFFFF"/>
              </a:solidFill>
              <a:latin typeface="Verdana"/>
            </a:endParaRPr>
          </a:p>
        </p:txBody>
      </p:sp>
      <p:sp>
        <p:nvSpPr>
          <p:cNvPr id="374" name="Text Box 13"/>
          <p:cNvSpPr txBox="1">
            <a:spLocks noChangeArrowheads="1"/>
          </p:cNvSpPr>
          <p:nvPr/>
        </p:nvSpPr>
        <p:spPr bwMode="auto">
          <a:xfrm rot="18000000">
            <a:off x="3579019" y="2213769"/>
            <a:ext cx="1836737" cy="59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lstStyle>
            <a:lvl1pPr marL="285750" indent="-285750"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a:lnSpc>
                <a:spcPct val="80000"/>
              </a:lnSpc>
              <a:buClr>
                <a:srgbClr val="FFFFFF"/>
              </a:buClr>
              <a:buSzPct val="110000"/>
              <a:buFont typeface="Wingdings 2" pitchFamily="18" charset="2"/>
              <a:buNone/>
            </a:pPr>
            <a:r>
              <a:rPr lang="fr-FR" altLang="en-US" sz="2000" b="1" smtClean="0">
                <a:solidFill>
                  <a:srgbClr val="FFFFFF"/>
                </a:solidFill>
                <a:latin typeface="Arial" charset="0"/>
                <a:cs typeface="Arial" charset="0"/>
              </a:rPr>
              <a:t>Operations &amp; FCL</a:t>
            </a:r>
            <a:endParaRPr lang="en-GB" altLang="en-US" sz="2000" b="1" smtClean="0">
              <a:solidFill>
                <a:srgbClr val="FFFFFF"/>
              </a:solidFill>
              <a:latin typeface="Arial" charset="0"/>
              <a:cs typeface="Arial" charset="0"/>
            </a:endParaRPr>
          </a:p>
        </p:txBody>
      </p:sp>
      <p:sp>
        <p:nvSpPr>
          <p:cNvPr id="375" name="Rectangle 8"/>
          <p:cNvSpPr>
            <a:spLocks noChangeArrowheads="1"/>
          </p:cNvSpPr>
          <p:nvPr/>
        </p:nvSpPr>
        <p:spPr bwMode="auto">
          <a:xfrm>
            <a:off x="5089525" y="1571625"/>
            <a:ext cx="1166813" cy="4529138"/>
          </a:xfrm>
          <a:prstGeom prst="roundRect">
            <a:avLst>
              <a:gd name="adj" fmla="val 16667"/>
            </a:avLst>
          </a:pr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algn="r" defTabSz="577850" fontAlgn="auto">
              <a:lnSpc>
                <a:spcPct val="90000"/>
              </a:lnSpc>
              <a:spcBef>
                <a:spcPct val="0"/>
              </a:spcBef>
              <a:spcAft>
                <a:spcPct val="35000"/>
              </a:spcAft>
              <a:buSzTx/>
              <a:buFontTx/>
              <a:buNone/>
              <a:defRPr/>
            </a:pPr>
            <a:endParaRPr lang="en-GB" sz="1300" kern="0">
              <a:solidFill>
                <a:srgbClr val="FFFFFF"/>
              </a:solidFill>
              <a:latin typeface="Verdana"/>
            </a:endParaRPr>
          </a:p>
        </p:txBody>
      </p:sp>
      <p:sp>
        <p:nvSpPr>
          <p:cNvPr id="376" name="Text Box 12"/>
          <p:cNvSpPr txBox="1">
            <a:spLocks noChangeArrowheads="1"/>
          </p:cNvSpPr>
          <p:nvPr/>
        </p:nvSpPr>
        <p:spPr bwMode="auto">
          <a:xfrm rot="18000000">
            <a:off x="4874419" y="2259807"/>
            <a:ext cx="16383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marL="285750" indent="-285750"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a:lnSpc>
                <a:spcPct val="80000"/>
              </a:lnSpc>
              <a:buClr>
                <a:srgbClr val="FFFFFF"/>
              </a:buClr>
              <a:buSzPct val="110000"/>
              <a:buFont typeface="Wingdings 2" pitchFamily="18" charset="2"/>
              <a:buNone/>
            </a:pPr>
            <a:r>
              <a:rPr lang="fr-FR" altLang="en-US" sz="2000" b="1" dirty="0" smtClean="0">
                <a:solidFill>
                  <a:srgbClr val="FFFFFF"/>
                </a:solidFill>
                <a:latin typeface="Arial" charset="0"/>
                <a:cs typeface="Arial" charset="0"/>
              </a:rPr>
              <a:t>3rd Country</a:t>
            </a:r>
          </a:p>
          <a:p>
            <a:pPr>
              <a:lnSpc>
                <a:spcPct val="80000"/>
              </a:lnSpc>
              <a:buClr>
                <a:srgbClr val="FFFFFF"/>
              </a:buClr>
              <a:buSzPct val="110000"/>
              <a:buFont typeface="Wingdings 2" pitchFamily="18" charset="2"/>
              <a:buNone/>
            </a:pPr>
            <a:r>
              <a:rPr lang="fr-FR" altLang="en-US" sz="2000" b="1" dirty="0" smtClean="0">
                <a:solidFill>
                  <a:srgbClr val="FFFFFF"/>
                </a:solidFill>
                <a:latin typeface="Arial" charset="0"/>
                <a:cs typeface="Arial" charset="0"/>
              </a:rPr>
              <a:t>Operations</a:t>
            </a:r>
            <a:endParaRPr lang="en-GB" altLang="en-US" sz="2000" b="1" dirty="0" smtClean="0">
              <a:solidFill>
                <a:srgbClr val="FFFFFF"/>
              </a:solidFill>
              <a:latin typeface="Arial" charset="0"/>
              <a:cs typeface="Arial" charset="0"/>
            </a:endParaRPr>
          </a:p>
        </p:txBody>
      </p:sp>
      <p:sp>
        <p:nvSpPr>
          <p:cNvPr id="377" name="Rectangle 7"/>
          <p:cNvSpPr>
            <a:spLocks noChangeArrowheads="1"/>
          </p:cNvSpPr>
          <p:nvPr/>
        </p:nvSpPr>
        <p:spPr bwMode="auto">
          <a:xfrm>
            <a:off x="6383338" y="1560513"/>
            <a:ext cx="1166812" cy="4529137"/>
          </a:xfrm>
          <a:prstGeom prst="roundRect">
            <a:avLst>
              <a:gd name="adj" fmla="val 16667"/>
            </a:avLst>
          </a:pr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algn="r" defTabSz="577850" fontAlgn="auto">
              <a:lnSpc>
                <a:spcPct val="90000"/>
              </a:lnSpc>
              <a:spcBef>
                <a:spcPct val="0"/>
              </a:spcBef>
              <a:spcAft>
                <a:spcPct val="35000"/>
              </a:spcAft>
              <a:buSzTx/>
              <a:buFontTx/>
              <a:buNone/>
              <a:defRPr/>
            </a:pPr>
            <a:endParaRPr lang="en-GB" sz="1300" kern="0">
              <a:solidFill>
                <a:srgbClr val="FFFFFF"/>
              </a:solidFill>
              <a:latin typeface="Verdana"/>
            </a:endParaRPr>
          </a:p>
        </p:txBody>
      </p:sp>
      <p:sp>
        <p:nvSpPr>
          <p:cNvPr id="378" name="Text Box 11"/>
          <p:cNvSpPr txBox="1">
            <a:spLocks noChangeArrowheads="1"/>
          </p:cNvSpPr>
          <p:nvPr/>
        </p:nvSpPr>
        <p:spPr bwMode="auto">
          <a:xfrm rot="18000000">
            <a:off x="6125369" y="2299494"/>
            <a:ext cx="169545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marL="285750" indent="-285750"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a:lnSpc>
                <a:spcPct val="80000"/>
              </a:lnSpc>
              <a:buClr>
                <a:srgbClr val="FFFFFF"/>
              </a:buClr>
              <a:buSzPct val="110000"/>
              <a:buFont typeface="Wingdings 2" pitchFamily="18" charset="2"/>
              <a:buNone/>
            </a:pPr>
            <a:r>
              <a:rPr lang="en-GB" altLang="en-US" sz="2000" b="1" dirty="0" smtClean="0">
                <a:solidFill>
                  <a:srgbClr val="FFFFFF"/>
                </a:solidFill>
                <a:latin typeface="Arial" charset="0"/>
                <a:cs typeface="Arial" charset="0"/>
              </a:rPr>
              <a:t>Aerodromes</a:t>
            </a:r>
          </a:p>
        </p:txBody>
      </p:sp>
      <p:sp>
        <p:nvSpPr>
          <p:cNvPr id="379" name="Rectangle 5"/>
          <p:cNvSpPr>
            <a:spLocks noChangeArrowheads="1"/>
          </p:cNvSpPr>
          <p:nvPr/>
        </p:nvSpPr>
        <p:spPr bwMode="auto">
          <a:xfrm>
            <a:off x="7677150" y="1558925"/>
            <a:ext cx="1025525" cy="4529138"/>
          </a:xfrm>
          <a:prstGeom prst="roundRect">
            <a:avLst>
              <a:gd name="adj" fmla="val 16667"/>
            </a:avLst>
          </a:prstGeom>
          <a:gradFill rotWithShape="1">
            <a:gsLst>
              <a:gs pos="0">
                <a:srgbClr val="178AC9">
                  <a:shade val="50000"/>
                  <a:hueOff val="261068"/>
                  <a:satOff val="-14638"/>
                  <a:lumOff val="19321"/>
                  <a:alphaOff val="0"/>
                  <a:shade val="51000"/>
                  <a:satMod val="130000"/>
                </a:srgbClr>
              </a:gs>
              <a:gs pos="80000">
                <a:srgbClr val="178AC9">
                  <a:shade val="50000"/>
                  <a:hueOff val="261068"/>
                  <a:satOff val="-14638"/>
                  <a:lumOff val="19321"/>
                  <a:alphaOff val="0"/>
                  <a:shade val="93000"/>
                  <a:satMod val="130000"/>
                </a:srgbClr>
              </a:gs>
              <a:gs pos="100000">
                <a:srgbClr val="178AC9">
                  <a:shade val="50000"/>
                  <a:hueOff val="261068"/>
                  <a:satOff val="-14638"/>
                  <a:lumOff val="19321"/>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255888" tIns="44578" rIns="57786" bIns="947736" spcCol="1270"/>
          <a:lstStyle/>
          <a:p>
            <a:pPr algn="r" defTabSz="577850" fontAlgn="auto">
              <a:lnSpc>
                <a:spcPct val="90000"/>
              </a:lnSpc>
              <a:spcBef>
                <a:spcPct val="0"/>
              </a:spcBef>
              <a:spcAft>
                <a:spcPct val="35000"/>
              </a:spcAft>
              <a:buSzTx/>
              <a:buFontTx/>
              <a:buNone/>
              <a:defRPr/>
            </a:pPr>
            <a:endParaRPr lang="en-GB" sz="1300" kern="0">
              <a:solidFill>
                <a:srgbClr val="FFFFFF"/>
              </a:solidFill>
              <a:latin typeface="Verdana"/>
            </a:endParaRPr>
          </a:p>
        </p:txBody>
      </p:sp>
      <p:sp>
        <p:nvSpPr>
          <p:cNvPr id="380" name="Text Box 6"/>
          <p:cNvSpPr txBox="1">
            <a:spLocks noChangeArrowheads="1"/>
          </p:cNvSpPr>
          <p:nvPr/>
        </p:nvSpPr>
        <p:spPr bwMode="auto">
          <a:xfrm rot="18000000">
            <a:off x="7567613" y="2298700"/>
            <a:ext cx="1335088"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marL="285750" indent="-285750"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a:lnSpc>
                <a:spcPct val="80000"/>
              </a:lnSpc>
              <a:buClr>
                <a:srgbClr val="FFFFFF"/>
              </a:buClr>
              <a:buSzPct val="110000"/>
              <a:buFont typeface="Wingdings 2" pitchFamily="18" charset="2"/>
              <a:buNone/>
            </a:pPr>
            <a:r>
              <a:rPr lang="fr-FR" altLang="en-US" sz="2000" b="1" dirty="0" smtClean="0">
                <a:solidFill>
                  <a:srgbClr val="FFFFFF"/>
                </a:solidFill>
                <a:latin typeface="Arial" charset="0"/>
                <a:cs typeface="Arial" charset="0"/>
              </a:rPr>
              <a:t>ATM/ANS</a:t>
            </a:r>
            <a:endParaRPr lang="en-GB" altLang="en-US" sz="2000" b="1" dirty="0" smtClean="0">
              <a:solidFill>
                <a:srgbClr val="FFFFFF"/>
              </a:solidFill>
              <a:latin typeface="Arial" charset="0"/>
              <a:cs typeface="Arial" charset="0"/>
            </a:endParaRPr>
          </a:p>
        </p:txBody>
      </p:sp>
      <p:sp>
        <p:nvSpPr>
          <p:cNvPr id="382" name="AutoShape 19"/>
          <p:cNvSpPr>
            <a:spLocks noChangeArrowheads="1"/>
          </p:cNvSpPr>
          <p:nvPr/>
        </p:nvSpPr>
        <p:spPr bwMode="auto">
          <a:xfrm>
            <a:off x="179388" y="3644900"/>
            <a:ext cx="8785225" cy="1368425"/>
          </a:xfrm>
          <a:prstGeom prst="roundRect">
            <a:avLst>
              <a:gd name="adj" fmla="val 16667"/>
            </a:avLst>
          </a:prstGeom>
          <a:solidFill>
            <a:srgbClr val="FFFFFF">
              <a:alpha val="80000"/>
            </a:srgbClr>
          </a:solidFill>
          <a:ln w="38100" cap="flat" cmpd="sng" algn="ctr">
            <a:solidFill>
              <a:srgbClr val="178AC9"/>
            </a:solidFill>
            <a:prstDash val="solid"/>
            <a:headEnd/>
            <a:tailEnd/>
          </a:ln>
          <a:effectLst>
            <a:outerShdw blurRad="50800" dist="38100" dir="5400000" algn="t" rotWithShape="0">
              <a:prstClr val="black">
                <a:alpha val="40000"/>
              </a:prstClr>
            </a:outerShdw>
          </a:effectLst>
        </p:spPr>
        <p:txBody>
          <a:bodyPr anchor="ctr"/>
          <a:lstStyle/>
          <a:p>
            <a:pPr algn="ctr" fontAlgn="auto">
              <a:spcBef>
                <a:spcPts val="0"/>
              </a:spcBef>
              <a:spcAft>
                <a:spcPts val="0"/>
              </a:spcAft>
              <a:buSzTx/>
              <a:buFontTx/>
              <a:buNone/>
              <a:defRPr/>
            </a:pPr>
            <a:endParaRPr lang="en-GB" sz="1800" b="1" kern="0">
              <a:solidFill>
                <a:srgbClr val="000000"/>
              </a:solidFill>
              <a:latin typeface="Arial" pitchFamily="34" charset="0"/>
              <a:cs typeface="Arial" pitchFamily="34" charset="0"/>
            </a:endParaRPr>
          </a:p>
        </p:txBody>
      </p:sp>
      <p:sp>
        <p:nvSpPr>
          <p:cNvPr id="383" name="Text Box 17"/>
          <p:cNvSpPr txBox="1">
            <a:spLocks noChangeArrowheads="1"/>
          </p:cNvSpPr>
          <p:nvPr/>
        </p:nvSpPr>
        <p:spPr bwMode="auto">
          <a:xfrm>
            <a:off x="0" y="4005263"/>
            <a:ext cx="2470150"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lstStyle>
            <a:lvl1pPr marL="285750" indent="-285750"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algn="r">
              <a:lnSpc>
                <a:spcPct val="80000"/>
              </a:lnSpc>
              <a:buClr>
                <a:srgbClr val="FFFFFF"/>
              </a:buClr>
              <a:buSzPct val="110000"/>
              <a:buFont typeface="Wingdings 2" pitchFamily="18" charset="2"/>
              <a:buNone/>
            </a:pPr>
            <a:r>
              <a:rPr lang="en-GB" altLang="en-US" sz="2400" b="1" dirty="0" smtClean="0">
                <a:solidFill>
                  <a:srgbClr val="000000"/>
                </a:solidFill>
                <a:latin typeface="Arial" charset="0"/>
                <a:cs typeface="Arial" charset="0"/>
              </a:rPr>
              <a:t>Safety regulation</a:t>
            </a:r>
          </a:p>
        </p:txBody>
      </p:sp>
      <p:sp>
        <p:nvSpPr>
          <p:cNvPr id="384" name="Text Box 16"/>
          <p:cNvSpPr txBox="1">
            <a:spLocks noChangeArrowheads="1"/>
          </p:cNvSpPr>
          <p:nvPr/>
        </p:nvSpPr>
        <p:spPr bwMode="auto">
          <a:xfrm>
            <a:off x="2556892" y="4075062"/>
            <a:ext cx="6104793" cy="576263"/>
          </a:xfrm>
          <a:prstGeom prst="rect">
            <a:avLst/>
          </a:prstGeom>
          <a:noFill/>
          <a:ln w="9525" algn="ctr">
            <a:noFill/>
            <a:miter lim="800000"/>
            <a:headEnd/>
            <a:tailEnd/>
          </a:ln>
        </p:spPr>
        <p:txBody>
          <a:bodyPr anchor="ctr"/>
          <a:lstStyle/>
          <a:p>
            <a:pPr marL="285750" indent="-285750" algn="ctr" eaLnBrk="0" hangingPunct="0">
              <a:lnSpc>
                <a:spcPct val="80000"/>
              </a:lnSpc>
              <a:buClr>
                <a:srgbClr val="FFFFFF"/>
              </a:buClr>
              <a:buSzPct val="110000"/>
              <a:buFont typeface="Wingdings 2" pitchFamily="18" charset="2"/>
              <a:buNone/>
              <a:defRPr/>
            </a:pPr>
            <a:r>
              <a:rPr lang="en-GB"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total System approach</a:t>
            </a:r>
          </a:p>
        </p:txBody>
      </p:sp>
    </p:spTree>
    <p:extLst>
      <p:ext uri="{BB962C8B-B14F-4D97-AF65-F5344CB8AC3E}">
        <p14:creationId xmlns="" xmlns:p14="http://schemas.microsoft.com/office/powerpoint/2010/main" val="3489414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7</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EU Aviation Regulations Structure</a:t>
            </a:r>
            <a:endParaRPr lang="en-GB" altLang="en-US" dirty="0" smtClean="0"/>
          </a:p>
        </p:txBody>
      </p:sp>
      <p:pic>
        <p:nvPicPr>
          <p:cNvPr id="22"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11225"/>
            <a:ext cx="9144000" cy="503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Oval 6"/>
          <p:cNvSpPr>
            <a:spLocks noChangeArrowheads="1"/>
          </p:cNvSpPr>
          <p:nvPr/>
        </p:nvSpPr>
        <p:spPr bwMode="auto">
          <a:xfrm>
            <a:off x="8027988" y="1989138"/>
            <a:ext cx="1116012" cy="1944687"/>
          </a:xfrm>
          <a:prstGeom prst="ellipse">
            <a:avLst/>
          </a:prstGeom>
          <a:noFill/>
          <a:ln w="9525" algn="ctr">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eaLnBrk="0" hangingPunct="0">
              <a:buSzPct val="80000"/>
              <a:buBlip>
                <a:blip r:embed="rId3"/>
              </a:buBlip>
              <a:defRPr sz="3200">
                <a:solidFill>
                  <a:srgbClr val="055685"/>
                </a:solidFill>
                <a:latin typeface="Verdana" pitchFamily="34" charset="0"/>
              </a:defRPr>
            </a:lvl1pPr>
            <a:lvl2pPr marL="742950" indent="-285750" eaLnBrk="0" hangingPunct="0">
              <a:buSzPct val="80000"/>
              <a:buBlip>
                <a:blip r:embed="rId4"/>
              </a:buBlip>
              <a:defRPr sz="2800">
                <a:solidFill>
                  <a:srgbClr val="055685"/>
                </a:solidFill>
                <a:latin typeface="Verdana" pitchFamily="34" charset="0"/>
              </a:defRPr>
            </a:lvl2pPr>
            <a:lvl3pPr marL="1143000" indent="-228600" eaLnBrk="0" hangingPunct="0">
              <a:buSzPct val="80000"/>
              <a:buBlip>
                <a:blip r:embed="rId5"/>
              </a:buBlip>
              <a:defRPr sz="2400">
                <a:solidFill>
                  <a:srgbClr val="055685"/>
                </a:solidFill>
                <a:latin typeface="Verdana" pitchFamily="34" charset="0"/>
              </a:defRPr>
            </a:lvl3pPr>
            <a:lvl4pPr marL="1600200" indent="-228600" eaLnBrk="0" hangingPunct="0">
              <a:buSzPct val="80000"/>
              <a:buBlip>
                <a:blip r:embed="rId6"/>
              </a:buBlip>
              <a:defRPr sz="2000">
                <a:solidFill>
                  <a:srgbClr val="055685"/>
                </a:solidFill>
                <a:latin typeface="Verdana" pitchFamily="34" charset="0"/>
              </a:defRPr>
            </a:lvl4pPr>
            <a:lvl5pPr marL="2057400" indent="-228600" eaLnBrk="0" hangingPunct="0">
              <a:buSzPct val="80000"/>
              <a:buBlip>
                <a:blip r:embed="rId7"/>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7"/>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7"/>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7"/>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7"/>
              </a:buBlip>
              <a:defRPr sz="2000">
                <a:solidFill>
                  <a:srgbClr val="055685"/>
                </a:solidFill>
                <a:latin typeface="Verdana" pitchFamily="34" charset="0"/>
              </a:defRPr>
            </a:lvl9pPr>
          </a:lstStyle>
          <a:p>
            <a:pPr eaLnBrk="1" hangingPunct="1">
              <a:buSzPct val="60000"/>
              <a:buFontTx/>
              <a:buBlip>
                <a:blip r:embed="rId8"/>
              </a:buBlip>
            </a:pPr>
            <a:endParaRPr lang="en-US" altLang="en-US" smtClean="0">
              <a:latin typeface="Calibri" pitchFamily="34" charset="0"/>
            </a:endParaRPr>
          </a:p>
        </p:txBody>
      </p:sp>
    </p:spTree>
    <p:extLst>
      <p:ext uri="{BB962C8B-B14F-4D97-AF65-F5344CB8AC3E}">
        <p14:creationId xmlns="" xmlns:p14="http://schemas.microsoft.com/office/powerpoint/2010/main" val="2619633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8</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Basic Regulation and Aerodromes </a:t>
            </a:r>
            <a:endParaRPr lang="en-GB" altLang="en-US" dirty="0" smtClean="0"/>
          </a:p>
        </p:txBody>
      </p:sp>
      <p:sp>
        <p:nvSpPr>
          <p:cNvPr id="8" name="TextBox 7"/>
          <p:cNvSpPr txBox="1">
            <a:spLocks noChangeArrowheads="1"/>
          </p:cNvSpPr>
          <p:nvPr/>
        </p:nvSpPr>
        <p:spPr bwMode="auto">
          <a:xfrm>
            <a:off x="352425" y="1347788"/>
            <a:ext cx="3097213" cy="838200"/>
          </a:xfrm>
          <a:prstGeom prst="rect">
            <a:avLst/>
          </a:prstGeom>
          <a:solidFill>
            <a:srgbClr val="FF0000"/>
          </a:solidFill>
          <a:ln w="9525">
            <a:solidFill>
              <a:srgbClr val="6DB6FF"/>
            </a:solidFill>
            <a:miter lim="800000"/>
            <a:headEnd/>
            <a:tailEnd/>
          </a:ln>
        </p:spPr>
        <p:txBody>
          <a:bodyPr wrap="none">
            <a:spAutoFit/>
          </a:bodyPr>
          <a:lstStyle>
            <a:lvl1pPr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algn="ctr" eaLnBrk="1" hangingPunct="1">
              <a:buSzPct val="60000"/>
              <a:buFontTx/>
              <a:buNone/>
            </a:pPr>
            <a:r>
              <a:rPr lang="en-GB" altLang="en-US" sz="2200" dirty="0" smtClean="0">
                <a:solidFill>
                  <a:srgbClr val="FFFFFF"/>
                </a:solidFill>
                <a:latin typeface="Calibri" pitchFamily="34" charset="0"/>
              </a:rPr>
              <a:t>Basic Regulation </a:t>
            </a:r>
          </a:p>
          <a:p>
            <a:pPr algn="ctr" eaLnBrk="1" hangingPunct="1">
              <a:buSzPct val="60000"/>
              <a:buFontTx/>
              <a:buNone/>
            </a:pPr>
            <a:r>
              <a:rPr lang="en-GB" altLang="en-US" sz="2200" dirty="0" smtClean="0">
                <a:solidFill>
                  <a:srgbClr val="FFFFFF"/>
                </a:solidFill>
                <a:latin typeface="Calibri" pitchFamily="34" charset="0"/>
              </a:rPr>
              <a:t>Regulation (EC) 216/2008</a:t>
            </a:r>
          </a:p>
        </p:txBody>
      </p:sp>
      <p:sp>
        <p:nvSpPr>
          <p:cNvPr id="9" name="TextBox 9"/>
          <p:cNvSpPr txBox="1">
            <a:spLocks noChangeArrowheads="1"/>
          </p:cNvSpPr>
          <p:nvPr/>
        </p:nvSpPr>
        <p:spPr bwMode="auto">
          <a:xfrm>
            <a:off x="4057650" y="1350963"/>
            <a:ext cx="4722813" cy="836612"/>
          </a:xfrm>
          <a:prstGeom prst="rect">
            <a:avLst/>
          </a:prstGeom>
          <a:solidFill>
            <a:srgbClr val="FF0000"/>
          </a:solidFill>
          <a:ln w="9525">
            <a:solidFill>
              <a:srgbClr val="6DB6FF"/>
            </a:solidFill>
            <a:miter lim="800000"/>
            <a:headEnd/>
            <a:tailEnd/>
          </a:ln>
        </p:spPr>
        <p:txBody>
          <a:bodyPr wrap="none">
            <a:spAutoFit/>
          </a:bodyPr>
          <a:lstStyle>
            <a:lvl1pPr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algn="ctr" eaLnBrk="1" hangingPunct="1">
              <a:buSzPct val="60000"/>
              <a:buFontTx/>
              <a:buNone/>
            </a:pPr>
            <a:r>
              <a:rPr lang="en-GB" altLang="en-US" sz="2200" dirty="0" smtClean="0">
                <a:solidFill>
                  <a:srgbClr val="FFFFFF"/>
                </a:solidFill>
                <a:latin typeface="Calibri" pitchFamily="34" charset="0"/>
              </a:rPr>
              <a:t>Annex </a:t>
            </a:r>
            <a:r>
              <a:rPr lang="en-GB" altLang="en-US" sz="2200" dirty="0" err="1" smtClean="0">
                <a:solidFill>
                  <a:srgbClr val="FFFFFF"/>
                </a:solidFill>
                <a:latin typeface="Calibri" pitchFamily="34" charset="0"/>
              </a:rPr>
              <a:t>Va</a:t>
            </a:r>
            <a:endParaRPr lang="en-GB" altLang="en-US" sz="2200" dirty="0" smtClean="0">
              <a:solidFill>
                <a:srgbClr val="FFFFFF"/>
              </a:solidFill>
              <a:latin typeface="Calibri" pitchFamily="34" charset="0"/>
            </a:endParaRPr>
          </a:p>
          <a:p>
            <a:pPr algn="ctr" eaLnBrk="1" hangingPunct="1">
              <a:buSzPct val="60000"/>
              <a:buFontTx/>
              <a:buNone/>
            </a:pPr>
            <a:r>
              <a:rPr lang="en-GB" altLang="en-US" sz="2200" dirty="0" smtClean="0">
                <a:solidFill>
                  <a:srgbClr val="FFFFFF"/>
                </a:solidFill>
                <a:latin typeface="Calibri" pitchFamily="34" charset="0"/>
              </a:rPr>
              <a:t>Essential Requirements for Aerodromes</a:t>
            </a:r>
          </a:p>
        </p:txBody>
      </p:sp>
      <p:sp>
        <p:nvSpPr>
          <p:cNvPr id="10" name="TextBox 8"/>
          <p:cNvSpPr txBox="1">
            <a:spLocks noChangeArrowheads="1"/>
          </p:cNvSpPr>
          <p:nvPr/>
        </p:nvSpPr>
        <p:spPr bwMode="auto">
          <a:xfrm>
            <a:off x="352425" y="2493963"/>
            <a:ext cx="4676775" cy="430212"/>
          </a:xfrm>
          <a:prstGeom prst="rect">
            <a:avLst/>
          </a:prstGeom>
          <a:solidFill>
            <a:srgbClr val="0070C0"/>
          </a:solidFill>
          <a:ln w="9525">
            <a:solidFill>
              <a:srgbClr val="0070C0"/>
            </a:solidFill>
            <a:miter lim="800000"/>
            <a:headEnd/>
            <a:tailEnd/>
          </a:ln>
        </p:spPr>
        <p:txBody>
          <a:bodyPr wrap="none">
            <a:spAutoFit/>
          </a:bodyPr>
          <a:lstStyle>
            <a:lvl1pPr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eaLnBrk="1" hangingPunct="1">
              <a:buSzPct val="60000"/>
              <a:buFontTx/>
              <a:buNone/>
            </a:pPr>
            <a:r>
              <a:rPr lang="en-GB" altLang="en-US" sz="2200" b="1" smtClean="0">
                <a:solidFill>
                  <a:srgbClr val="FFFFFF"/>
                </a:solidFill>
                <a:latin typeface="Calibri" pitchFamily="34" charset="0"/>
              </a:rPr>
              <a:t>Commission Regulation (EU) 139/2014</a:t>
            </a:r>
          </a:p>
        </p:txBody>
      </p:sp>
      <p:sp>
        <p:nvSpPr>
          <p:cNvPr id="11" name="TextBox 10"/>
          <p:cNvSpPr txBox="1">
            <a:spLocks noChangeArrowheads="1"/>
          </p:cNvSpPr>
          <p:nvPr/>
        </p:nvSpPr>
        <p:spPr bwMode="auto">
          <a:xfrm>
            <a:off x="352425" y="3146425"/>
            <a:ext cx="5840413" cy="400050"/>
          </a:xfrm>
          <a:prstGeom prst="rect">
            <a:avLst/>
          </a:prstGeom>
          <a:solidFill>
            <a:srgbClr val="0070C0"/>
          </a:solidFill>
          <a:ln w="9525">
            <a:solidFill>
              <a:srgbClr val="0070C0"/>
            </a:solidFill>
            <a:miter lim="800000"/>
            <a:headEnd/>
            <a:tailEnd/>
          </a:ln>
        </p:spPr>
        <p:txBody>
          <a:bodyPr>
            <a:spAutoFit/>
          </a:bodyPr>
          <a:lstStyle>
            <a:lvl1pPr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eaLnBrk="1" hangingPunct="1">
              <a:buSzPct val="60000"/>
              <a:buFontTx/>
              <a:buNone/>
            </a:pPr>
            <a:r>
              <a:rPr lang="en-GB" altLang="en-US" sz="2000" b="1" smtClean="0">
                <a:solidFill>
                  <a:srgbClr val="FFFFFF"/>
                </a:solidFill>
                <a:latin typeface="Calibri" pitchFamily="34" charset="0"/>
              </a:rPr>
              <a:t>Annex I - Definitions</a:t>
            </a:r>
          </a:p>
        </p:txBody>
      </p:sp>
      <p:sp>
        <p:nvSpPr>
          <p:cNvPr id="12" name="TextBox 12"/>
          <p:cNvSpPr txBox="1">
            <a:spLocks noChangeArrowheads="1"/>
          </p:cNvSpPr>
          <p:nvPr/>
        </p:nvSpPr>
        <p:spPr bwMode="auto">
          <a:xfrm>
            <a:off x="352425" y="3768725"/>
            <a:ext cx="5856288" cy="400050"/>
          </a:xfrm>
          <a:prstGeom prst="rect">
            <a:avLst/>
          </a:prstGeom>
          <a:solidFill>
            <a:srgbClr val="0070C0"/>
          </a:solidFill>
          <a:ln w="9525">
            <a:solidFill>
              <a:srgbClr val="0070C0"/>
            </a:solidFill>
            <a:miter lim="800000"/>
            <a:headEnd/>
            <a:tailEnd/>
          </a:ln>
        </p:spPr>
        <p:txBody>
          <a:bodyPr>
            <a:spAutoFit/>
          </a:bodyPr>
          <a:lstStyle>
            <a:lvl1pPr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eaLnBrk="1" hangingPunct="1">
              <a:buSzPct val="60000"/>
              <a:buFontTx/>
              <a:buNone/>
            </a:pPr>
            <a:r>
              <a:rPr lang="en-GB" altLang="en-US" sz="2000" b="1" smtClean="0">
                <a:solidFill>
                  <a:srgbClr val="FFFFFF"/>
                </a:solidFill>
                <a:latin typeface="Calibri" pitchFamily="34" charset="0"/>
              </a:rPr>
              <a:t>Annex II – (Part-ADR.AR) Authority Requirements</a:t>
            </a:r>
          </a:p>
        </p:txBody>
      </p:sp>
      <p:sp>
        <p:nvSpPr>
          <p:cNvPr id="13" name="TextBox 13"/>
          <p:cNvSpPr txBox="1">
            <a:spLocks noChangeArrowheads="1"/>
          </p:cNvSpPr>
          <p:nvPr/>
        </p:nvSpPr>
        <p:spPr bwMode="auto">
          <a:xfrm>
            <a:off x="352425" y="4391025"/>
            <a:ext cx="5856288" cy="400050"/>
          </a:xfrm>
          <a:prstGeom prst="rect">
            <a:avLst/>
          </a:prstGeom>
          <a:solidFill>
            <a:srgbClr val="0070C0"/>
          </a:solidFill>
          <a:ln w="9525">
            <a:solidFill>
              <a:srgbClr val="0070C0"/>
            </a:solidFill>
            <a:miter lim="800000"/>
            <a:headEnd/>
            <a:tailEnd/>
          </a:ln>
        </p:spPr>
        <p:txBody>
          <a:bodyPr wrap="none">
            <a:spAutoFit/>
          </a:bodyPr>
          <a:lstStyle>
            <a:lvl1pPr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eaLnBrk="1" hangingPunct="1">
              <a:buSzPct val="60000"/>
              <a:buFontTx/>
              <a:buNone/>
            </a:pPr>
            <a:r>
              <a:rPr lang="en-GB" altLang="en-US" sz="2000" b="1" smtClean="0">
                <a:solidFill>
                  <a:srgbClr val="FFFFFF"/>
                </a:solidFill>
                <a:latin typeface="Calibri" pitchFamily="34" charset="0"/>
              </a:rPr>
              <a:t>Annex III – (Part-ADR.OR) Organisation Requirements</a:t>
            </a:r>
          </a:p>
        </p:txBody>
      </p:sp>
      <p:sp>
        <p:nvSpPr>
          <p:cNvPr id="14" name="TextBox 14"/>
          <p:cNvSpPr txBox="1">
            <a:spLocks noChangeArrowheads="1"/>
          </p:cNvSpPr>
          <p:nvPr/>
        </p:nvSpPr>
        <p:spPr bwMode="auto">
          <a:xfrm>
            <a:off x="352425" y="5013325"/>
            <a:ext cx="5856288" cy="400050"/>
          </a:xfrm>
          <a:prstGeom prst="rect">
            <a:avLst/>
          </a:prstGeom>
          <a:solidFill>
            <a:srgbClr val="0070C0"/>
          </a:solidFill>
          <a:ln w="9525">
            <a:solidFill>
              <a:srgbClr val="0070C0"/>
            </a:solidFill>
            <a:miter lim="800000"/>
            <a:headEnd/>
            <a:tailEnd/>
          </a:ln>
        </p:spPr>
        <p:txBody>
          <a:bodyPr>
            <a:spAutoFit/>
          </a:bodyPr>
          <a:lstStyle>
            <a:lvl1pPr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eaLnBrk="1" hangingPunct="1">
              <a:buSzPct val="60000"/>
              <a:buFontTx/>
              <a:buNone/>
            </a:pPr>
            <a:r>
              <a:rPr lang="en-GB" altLang="en-US" sz="2000" b="1" smtClean="0">
                <a:solidFill>
                  <a:srgbClr val="FFFFFF"/>
                </a:solidFill>
                <a:latin typeface="Calibri" pitchFamily="34" charset="0"/>
              </a:rPr>
              <a:t>Annex IV – (Part-ADR.OPS) Operations Requirements</a:t>
            </a:r>
          </a:p>
        </p:txBody>
      </p:sp>
      <p:sp>
        <p:nvSpPr>
          <p:cNvPr id="15" name="TextBox 15"/>
          <p:cNvSpPr txBox="1">
            <a:spLocks noChangeArrowheads="1"/>
          </p:cNvSpPr>
          <p:nvPr/>
        </p:nvSpPr>
        <p:spPr bwMode="auto">
          <a:xfrm>
            <a:off x="6931025" y="3146425"/>
            <a:ext cx="1616075" cy="1366838"/>
          </a:xfrm>
          <a:prstGeom prst="rect">
            <a:avLst/>
          </a:prstGeom>
          <a:solidFill>
            <a:srgbClr val="6DB6FF"/>
          </a:solidFill>
          <a:ln w="9525">
            <a:solidFill>
              <a:srgbClr val="6DB6FF"/>
            </a:solidFill>
            <a:miter lim="800000"/>
            <a:headEnd/>
            <a:tailEnd/>
          </a:ln>
        </p:spPr>
        <p:txBody>
          <a:bodyPr wrap="none">
            <a:spAutoFit/>
          </a:bodyPr>
          <a:lstStyle>
            <a:lvl1pPr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algn="ctr" eaLnBrk="1" hangingPunct="1">
              <a:buSzPct val="60000"/>
              <a:buFontTx/>
              <a:buNone/>
            </a:pPr>
            <a:r>
              <a:rPr lang="en-GB" altLang="en-US" sz="1800" smtClean="0">
                <a:solidFill>
                  <a:srgbClr val="FFFFFF"/>
                </a:solidFill>
                <a:latin typeface="Calibri" pitchFamily="34" charset="0"/>
              </a:rPr>
              <a:t>EASA Decision</a:t>
            </a:r>
          </a:p>
          <a:p>
            <a:pPr algn="ctr" eaLnBrk="1" hangingPunct="1">
              <a:buSzPct val="60000"/>
              <a:buFontTx/>
              <a:buNone/>
            </a:pPr>
            <a:r>
              <a:rPr lang="en-GB" altLang="en-US" sz="1800" smtClean="0">
                <a:solidFill>
                  <a:srgbClr val="FFFFFF"/>
                </a:solidFill>
                <a:latin typeface="Calibri" pitchFamily="34" charset="0"/>
              </a:rPr>
              <a:t>ED 2014/012/R</a:t>
            </a:r>
          </a:p>
          <a:p>
            <a:pPr algn="ctr" eaLnBrk="1" hangingPunct="1">
              <a:buSzPct val="60000"/>
              <a:buFontTx/>
              <a:buNone/>
            </a:pPr>
            <a:r>
              <a:rPr lang="en-GB" altLang="en-US" sz="1800" smtClean="0">
                <a:solidFill>
                  <a:srgbClr val="FFFFFF"/>
                </a:solidFill>
                <a:latin typeface="Calibri" pitchFamily="34" charset="0"/>
              </a:rPr>
              <a:t>AMC &amp; GM on</a:t>
            </a:r>
          </a:p>
          <a:p>
            <a:pPr algn="ctr" eaLnBrk="1" hangingPunct="1">
              <a:buSzPct val="60000"/>
              <a:buFontTx/>
              <a:buNone/>
            </a:pPr>
            <a:r>
              <a:rPr lang="en-GB" altLang="en-US" sz="1800" smtClean="0">
                <a:solidFill>
                  <a:srgbClr val="FFFFFF"/>
                </a:solidFill>
                <a:latin typeface="Calibri" pitchFamily="34" charset="0"/>
              </a:rPr>
              <a:t>AR, OR &amp; OPS</a:t>
            </a:r>
          </a:p>
        </p:txBody>
      </p:sp>
      <p:sp>
        <p:nvSpPr>
          <p:cNvPr id="16" name="TextBox 17"/>
          <p:cNvSpPr txBox="1">
            <a:spLocks noChangeArrowheads="1"/>
          </p:cNvSpPr>
          <p:nvPr/>
        </p:nvSpPr>
        <p:spPr bwMode="auto">
          <a:xfrm>
            <a:off x="6934200" y="4729163"/>
            <a:ext cx="1616075" cy="1035050"/>
          </a:xfrm>
          <a:prstGeom prst="rect">
            <a:avLst/>
          </a:prstGeom>
          <a:solidFill>
            <a:srgbClr val="6DB6FF"/>
          </a:solidFill>
          <a:ln w="9525">
            <a:solidFill>
              <a:srgbClr val="6DB6FF"/>
            </a:solidFill>
            <a:miter lim="800000"/>
            <a:headEnd/>
            <a:tailEnd/>
          </a:ln>
        </p:spPr>
        <p:txBody>
          <a:bodyPr wrap="none">
            <a:spAutoFit/>
          </a:bodyPr>
          <a:lstStyle>
            <a:lvl1pPr eaLnBrk="0" hangingPunct="0">
              <a:buSzPct val="80000"/>
              <a:buBlip>
                <a:blip r:embed="rId2"/>
              </a:buBlip>
              <a:defRPr sz="3200">
                <a:solidFill>
                  <a:srgbClr val="055685"/>
                </a:solidFill>
                <a:latin typeface="Verdana" pitchFamily="34" charset="0"/>
              </a:defRPr>
            </a:lvl1pPr>
            <a:lvl2pPr marL="742950" indent="-285750" eaLnBrk="0" hangingPunct="0">
              <a:buSzPct val="80000"/>
              <a:buBlip>
                <a:blip r:embed="rId3"/>
              </a:buBlip>
              <a:defRPr sz="2800">
                <a:solidFill>
                  <a:srgbClr val="055685"/>
                </a:solidFill>
                <a:latin typeface="Verdana" pitchFamily="34" charset="0"/>
              </a:defRPr>
            </a:lvl2pPr>
            <a:lvl3pPr marL="1143000" indent="-228600" eaLnBrk="0" hangingPunct="0">
              <a:buSzPct val="80000"/>
              <a:buBlip>
                <a:blip r:embed="rId4"/>
              </a:buBlip>
              <a:defRPr sz="2400">
                <a:solidFill>
                  <a:srgbClr val="055685"/>
                </a:solidFill>
                <a:latin typeface="Verdana" pitchFamily="34" charset="0"/>
              </a:defRPr>
            </a:lvl3pPr>
            <a:lvl4pPr marL="1600200" indent="-228600" eaLnBrk="0" hangingPunct="0">
              <a:buSzPct val="80000"/>
              <a:buBlip>
                <a:blip r:embed="rId5"/>
              </a:buBlip>
              <a:defRPr sz="2000">
                <a:solidFill>
                  <a:srgbClr val="055685"/>
                </a:solidFill>
                <a:latin typeface="Verdana" pitchFamily="34" charset="0"/>
              </a:defRPr>
            </a:lvl4pPr>
            <a:lvl5pPr marL="2057400" indent="-228600" eaLnBrk="0" hangingPunct="0">
              <a:buSzPct val="80000"/>
              <a:buBlip>
                <a:blip r:embed="rId6"/>
              </a:buBlip>
              <a:defRPr sz="2000">
                <a:solidFill>
                  <a:srgbClr val="055685"/>
                </a:solidFill>
                <a:latin typeface="Verdana" pitchFamily="34" charset="0"/>
              </a:defRPr>
            </a:lvl5pPr>
            <a:lvl6pPr marL="2514600" indent="-228600" eaLnBrk="0" fontAlgn="base" hangingPunct="0">
              <a:spcBef>
                <a:spcPct val="20000"/>
              </a:spcBef>
              <a:spcAft>
                <a:spcPct val="0"/>
              </a:spcAft>
              <a:buSzPct val="80000"/>
              <a:buBlip>
                <a:blip r:embed="rId6"/>
              </a:buBlip>
              <a:defRPr sz="2000">
                <a:solidFill>
                  <a:srgbClr val="055685"/>
                </a:solidFill>
                <a:latin typeface="Verdana" pitchFamily="34" charset="0"/>
              </a:defRPr>
            </a:lvl6pPr>
            <a:lvl7pPr marL="2971800" indent="-228600" eaLnBrk="0" fontAlgn="base" hangingPunct="0">
              <a:spcBef>
                <a:spcPct val="20000"/>
              </a:spcBef>
              <a:spcAft>
                <a:spcPct val="0"/>
              </a:spcAft>
              <a:buSzPct val="80000"/>
              <a:buBlip>
                <a:blip r:embed="rId6"/>
              </a:buBlip>
              <a:defRPr sz="2000">
                <a:solidFill>
                  <a:srgbClr val="055685"/>
                </a:solidFill>
                <a:latin typeface="Verdana" pitchFamily="34" charset="0"/>
              </a:defRPr>
            </a:lvl7pPr>
            <a:lvl8pPr marL="3429000" indent="-228600" eaLnBrk="0" fontAlgn="base" hangingPunct="0">
              <a:spcBef>
                <a:spcPct val="20000"/>
              </a:spcBef>
              <a:spcAft>
                <a:spcPct val="0"/>
              </a:spcAft>
              <a:buSzPct val="80000"/>
              <a:buBlip>
                <a:blip r:embed="rId6"/>
              </a:buBlip>
              <a:defRPr sz="2000">
                <a:solidFill>
                  <a:srgbClr val="055685"/>
                </a:solidFill>
                <a:latin typeface="Verdana" pitchFamily="34" charset="0"/>
              </a:defRPr>
            </a:lvl8pPr>
            <a:lvl9pPr marL="3886200" indent="-228600" eaLnBrk="0" fontAlgn="base" hangingPunct="0">
              <a:spcBef>
                <a:spcPct val="20000"/>
              </a:spcBef>
              <a:spcAft>
                <a:spcPct val="0"/>
              </a:spcAft>
              <a:buSzPct val="80000"/>
              <a:buBlip>
                <a:blip r:embed="rId6"/>
              </a:buBlip>
              <a:defRPr sz="2000">
                <a:solidFill>
                  <a:srgbClr val="055685"/>
                </a:solidFill>
                <a:latin typeface="Verdana" pitchFamily="34" charset="0"/>
              </a:defRPr>
            </a:lvl9pPr>
          </a:lstStyle>
          <a:p>
            <a:pPr algn="ctr" eaLnBrk="1" hangingPunct="1">
              <a:buSzPct val="60000"/>
              <a:buFontTx/>
              <a:buNone/>
            </a:pPr>
            <a:r>
              <a:rPr lang="en-GB" altLang="en-US" sz="1800" smtClean="0">
                <a:solidFill>
                  <a:srgbClr val="FFFFFF"/>
                </a:solidFill>
                <a:latin typeface="Calibri" pitchFamily="34" charset="0"/>
              </a:rPr>
              <a:t>EASA Decision</a:t>
            </a:r>
          </a:p>
          <a:p>
            <a:pPr algn="ctr" eaLnBrk="1" hangingPunct="1">
              <a:buSzPct val="60000"/>
              <a:buFontTx/>
              <a:buNone/>
            </a:pPr>
            <a:r>
              <a:rPr lang="en-GB" altLang="en-US" sz="1800" smtClean="0">
                <a:solidFill>
                  <a:srgbClr val="FFFFFF"/>
                </a:solidFill>
                <a:latin typeface="Calibri" pitchFamily="34" charset="0"/>
              </a:rPr>
              <a:t>ED 2014/013/R</a:t>
            </a:r>
          </a:p>
          <a:p>
            <a:pPr algn="ctr" eaLnBrk="1" hangingPunct="1">
              <a:buSzPct val="60000"/>
              <a:buFontTx/>
              <a:buNone/>
            </a:pPr>
            <a:r>
              <a:rPr lang="en-GB" altLang="en-US" sz="1800" smtClean="0">
                <a:solidFill>
                  <a:srgbClr val="FFFFFF"/>
                </a:solidFill>
                <a:latin typeface="Calibri" pitchFamily="34" charset="0"/>
              </a:rPr>
              <a:t>CS</a:t>
            </a:r>
          </a:p>
        </p:txBody>
      </p:sp>
    </p:spTree>
    <p:extLst>
      <p:ext uri="{BB962C8B-B14F-4D97-AF65-F5344CB8AC3E}">
        <p14:creationId xmlns="" xmlns:p14="http://schemas.microsoft.com/office/powerpoint/2010/main" val="753641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7A3208E-1075-4827-B5BD-3A03352402B4}" type="datetime1">
              <a:rPr lang="en-GB" altLang="en-US"/>
              <a:pPr>
                <a:defRPr/>
              </a:pPr>
              <a:t>11/09/2014</a:t>
            </a:fld>
            <a:endParaRPr lang="en-GB" altLang="en-US"/>
          </a:p>
        </p:txBody>
      </p:sp>
      <p:sp>
        <p:nvSpPr>
          <p:cNvPr id="5" name="Footer Placeholder 4"/>
          <p:cNvSpPr>
            <a:spLocks noGrp="1"/>
          </p:cNvSpPr>
          <p:nvPr>
            <p:ph type="ftr" sz="quarter" idx="11"/>
          </p:nvPr>
        </p:nvSpPr>
        <p:spPr/>
        <p:txBody>
          <a:bodyPr/>
          <a:lstStyle/>
          <a:p>
            <a:pPr>
              <a:defRPr/>
            </a:pPr>
            <a:r>
              <a:rPr lang="en-GB" altLang="en-US" smtClean="0"/>
              <a:t>change via "view" &gt; "header and footer"</a:t>
            </a:r>
            <a:endParaRPr lang="en-GB" altLang="en-US"/>
          </a:p>
        </p:txBody>
      </p:sp>
      <p:sp>
        <p:nvSpPr>
          <p:cNvPr id="6" name="Slide Number Placeholder 5"/>
          <p:cNvSpPr>
            <a:spLocks noGrp="1"/>
          </p:cNvSpPr>
          <p:nvPr>
            <p:ph type="sldNum" sz="quarter" idx="12"/>
          </p:nvPr>
        </p:nvSpPr>
        <p:spPr/>
        <p:txBody>
          <a:bodyPr/>
          <a:lstStyle/>
          <a:p>
            <a:pPr>
              <a:defRPr/>
            </a:pPr>
            <a:fld id="{C3CCEF0B-9C4B-4CBA-9E4F-688878E51DD2}" type="slidenum">
              <a:rPr lang="en-GB" altLang="en-US"/>
              <a:pPr>
                <a:defRPr/>
              </a:pPr>
              <a:t>9</a:t>
            </a:fld>
            <a:endParaRPr lang="en-GB" altLang="en-US"/>
          </a:p>
        </p:txBody>
      </p:sp>
      <p:sp>
        <p:nvSpPr>
          <p:cNvPr id="4101" name="Rectangle 2"/>
          <p:cNvSpPr>
            <a:spLocks noGrp="1" noChangeArrowheads="1"/>
          </p:cNvSpPr>
          <p:nvPr>
            <p:ph type="title"/>
          </p:nvPr>
        </p:nvSpPr>
        <p:spPr/>
        <p:txBody>
          <a:bodyPr/>
          <a:lstStyle/>
          <a:p>
            <a:pPr eaLnBrk="1" hangingPunct="1"/>
            <a:r>
              <a:rPr lang="en-GB" altLang="en-US" dirty="0"/>
              <a:t>Regulation (EU) 139/2014</a:t>
            </a:r>
            <a:endParaRPr lang="en-GB" altLang="en-US" dirty="0" smtClean="0"/>
          </a:p>
        </p:txBody>
      </p:sp>
      <p:sp>
        <p:nvSpPr>
          <p:cNvPr id="4102" name="Rectangle 3"/>
          <p:cNvSpPr>
            <a:spLocks noGrp="1" noChangeArrowheads="1"/>
          </p:cNvSpPr>
          <p:nvPr>
            <p:ph type="body" idx="1"/>
          </p:nvPr>
        </p:nvSpPr>
        <p:spPr/>
        <p:txBody>
          <a:bodyPr/>
          <a:lstStyle/>
          <a:p>
            <a:pPr eaLnBrk="1" hangingPunct="1"/>
            <a:r>
              <a:rPr lang="en-GB" altLang="en-US" sz="2800" dirty="0"/>
              <a:t>Applicability</a:t>
            </a:r>
          </a:p>
          <a:p>
            <a:pPr lvl="1" eaLnBrk="1" hangingPunct="1"/>
            <a:r>
              <a:rPr lang="en-GB" altLang="en-US" sz="2400" dirty="0"/>
              <a:t>Aerodromes open to public use serving commercial air transport</a:t>
            </a:r>
          </a:p>
          <a:p>
            <a:pPr lvl="1" eaLnBrk="1" hangingPunct="1"/>
            <a:r>
              <a:rPr lang="en-GB" altLang="en-US" sz="2400" dirty="0"/>
              <a:t>Operations using instrument approach or departure procedures are provided, and:</a:t>
            </a:r>
          </a:p>
          <a:p>
            <a:pPr lvl="2" eaLnBrk="1" hangingPunct="1"/>
            <a:r>
              <a:rPr lang="en-GB" altLang="en-US" sz="2000" dirty="0"/>
              <a:t>Have a paved runway of 800 m or above; or</a:t>
            </a:r>
          </a:p>
          <a:p>
            <a:pPr lvl="2" eaLnBrk="1" hangingPunct="1"/>
            <a:r>
              <a:rPr lang="en-GB" altLang="en-US" sz="2000" dirty="0"/>
              <a:t>Exclusively serve helicopters</a:t>
            </a:r>
          </a:p>
          <a:p>
            <a:pPr lvl="1" eaLnBrk="1" hangingPunct="1"/>
            <a:r>
              <a:rPr lang="en-GB" altLang="en-US" sz="2400" dirty="0"/>
              <a:t>Member States may decide to exempt from the provisions an aerodrome which:</a:t>
            </a:r>
          </a:p>
          <a:p>
            <a:pPr lvl="2" eaLnBrk="1" hangingPunct="1"/>
            <a:r>
              <a:rPr lang="en-GB" altLang="en-US" sz="2000" dirty="0"/>
              <a:t>Handles no more than 10,000 passengers per year, and</a:t>
            </a:r>
          </a:p>
          <a:p>
            <a:pPr lvl="2" eaLnBrk="1" hangingPunct="1"/>
            <a:r>
              <a:rPr lang="en-GB" altLang="en-US" sz="2000" dirty="0"/>
              <a:t>Handles no more than 850 movements related to cargo operations per year</a:t>
            </a:r>
          </a:p>
        </p:txBody>
      </p:sp>
    </p:spTree>
    <p:extLst>
      <p:ext uri="{BB962C8B-B14F-4D97-AF65-F5344CB8AC3E}">
        <p14:creationId xmlns="" xmlns:p14="http://schemas.microsoft.com/office/powerpoint/2010/main" val="25020884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altLang="en-US" sz="3200" b="0" i="0" u="none" strike="noStrike" cap="none" normalizeH="0" baseline="0" smtClean="0">
            <a:ln>
              <a:noFill/>
            </a:ln>
            <a:solidFill>
              <a:srgbClr val="055685"/>
            </a:solidFill>
            <a:effectLst/>
            <a:latin typeface="Calibri"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altLang="en-US" sz="3200" b="0" i="0" u="none" strike="noStrike" cap="none" normalizeH="0" baseline="0" smtClean="0">
            <a:ln>
              <a:noFill/>
            </a:ln>
            <a:solidFill>
              <a:srgbClr val="055685"/>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1869</Words>
  <Application>Microsoft Office PowerPoint</Application>
  <PresentationFormat>Bildschirmpräsentation (4:3)</PresentationFormat>
  <Paragraphs>316</Paragraphs>
  <Slides>28</Slides>
  <Notes>0</Notes>
  <HiddenSlides>0</HiddenSlides>
  <MMClips>0</MMClips>
  <ScaleCrop>false</ScaleCrop>
  <HeadingPairs>
    <vt:vector size="4" baseType="variant">
      <vt:variant>
        <vt:lpstr>Design</vt:lpstr>
      </vt:variant>
      <vt:variant>
        <vt:i4>1</vt:i4>
      </vt:variant>
      <vt:variant>
        <vt:lpstr>Folientitel</vt:lpstr>
      </vt:variant>
      <vt:variant>
        <vt:i4>28</vt:i4>
      </vt:variant>
    </vt:vector>
  </HeadingPairs>
  <TitlesOfParts>
    <vt:vector size="29" baseType="lpstr">
      <vt:lpstr>Default Design</vt:lpstr>
      <vt:lpstr>EASA Regulation on Aerodromes  Current Situation &amp; Future Challenges</vt:lpstr>
      <vt:lpstr>Content</vt:lpstr>
      <vt:lpstr>The European Institutions</vt:lpstr>
      <vt:lpstr>About EASA</vt:lpstr>
      <vt:lpstr>European Union and EFTA countries</vt:lpstr>
      <vt:lpstr>EU Aviation Regulations</vt:lpstr>
      <vt:lpstr>EU Aviation Regulations Structure</vt:lpstr>
      <vt:lpstr>Basic Regulation and Aerodromes </vt:lpstr>
      <vt:lpstr>Regulation (EU) 139/2014</vt:lpstr>
      <vt:lpstr>Regulation (EU) 139/2014</vt:lpstr>
      <vt:lpstr>Regulation (EU) 139/2014</vt:lpstr>
      <vt:lpstr>Regulation (EU) 139/2014</vt:lpstr>
      <vt:lpstr>Regulation (EU) 139/2014</vt:lpstr>
      <vt:lpstr>RFFS Requirements</vt:lpstr>
      <vt:lpstr>RFFS Requirements</vt:lpstr>
      <vt:lpstr>RFFS Requirements</vt:lpstr>
      <vt:lpstr>RFFS Requirements</vt:lpstr>
      <vt:lpstr>RFFS Requirements</vt:lpstr>
      <vt:lpstr>RFFS Requirements</vt:lpstr>
      <vt:lpstr>RFFS Requirements</vt:lpstr>
      <vt:lpstr>RFFS Requirements</vt:lpstr>
      <vt:lpstr>RFFS Requirements</vt:lpstr>
      <vt:lpstr>RFFS Requirements</vt:lpstr>
      <vt:lpstr>RFFS Requirements</vt:lpstr>
      <vt:lpstr>Current situation</vt:lpstr>
      <vt:lpstr>Future challenges</vt:lpstr>
      <vt:lpstr>References</vt:lpstr>
      <vt:lpstr>Thank you very much for your attention</vt:lpstr>
    </vt:vector>
  </TitlesOfParts>
  <Company>EASA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coxjani</dc:creator>
  <cp:lastModifiedBy>Fraport AG</cp:lastModifiedBy>
  <cp:revision>78</cp:revision>
  <dcterms:created xsi:type="dcterms:W3CDTF">2010-09-14T11:53:54Z</dcterms:created>
  <dcterms:modified xsi:type="dcterms:W3CDTF">2014-09-11T08:05:57Z</dcterms:modified>
</cp:coreProperties>
</file>